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7" r:id="rId3"/>
    <p:sldId id="268" r:id="rId4"/>
    <p:sldId id="269" r:id="rId5"/>
    <p:sldId id="270" r:id="rId6"/>
    <p:sldId id="271" r:id="rId7"/>
    <p:sldId id="272" r:id="rId8"/>
    <p:sldId id="273" r:id="rId9"/>
    <p:sldId id="274" r:id="rId10"/>
    <p:sldId id="275"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49" d="100"/>
          <a:sy n="49" d="100"/>
        </p:scale>
        <p:origin x="-1650" y="-128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smtClean="0"/>
              <a:t>المحاضرة </a:t>
            </a:r>
            <a:r>
              <a:rPr lang="ar-SA" sz="6600" b="1" smtClean="0"/>
              <a:t>الخامسة</a:t>
            </a:r>
            <a:endParaRPr lang="ar-SA" sz="66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b="1" spc="300" dirty="0" smtClean="0">
                <a:latin typeface="Arial Unicode MS" pitchFamily="34" charset="-128"/>
                <a:ea typeface="Arial Unicode MS" pitchFamily="34" charset="-128"/>
                <a:cs typeface="Arial Unicode MS" pitchFamily="34" charset="-128"/>
              </a:rPr>
              <a:t>تابع المنهج البنيوي</a:t>
            </a:r>
            <a:r>
              <a:rPr lang="ar-SA" sz="4400" spc="300" dirty="0" smtClean="0">
                <a:latin typeface="Arial Unicode MS" pitchFamily="34" charset="-128"/>
                <a:ea typeface="Arial Unicode MS" pitchFamily="34" charset="-128"/>
                <a:cs typeface="Arial Unicode MS" pitchFamily="34" charset="-128"/>
              </a:rPr>
              <a:t> </a:t>
            </a:r>
            <a:endParaRPr lang="ar-SA"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عيوب المنهج البنيوي</a:t>
            </a:r>
            <a:endParaRPr lang="ar-SA" dirty="0"/>
          </a:p>
        </p:txBody>
      </p:sp>
      <p:sp>
        <p:nvSpPr>
          <p:cNvPr id="3" name="عنصر نائب للمحتوى 2"/>
          <p:cNvSpPr>
            <a:spLocks noGrp="1"/>
          </p:cNvSpPr>
          <p:nvPr>
            <p:ph idx="1"/>
          </p:nvPr>
        </p:nvSpPr>
        <p:spPr/>
        <p:txBody>
          <a:bodyPr/>
          <a:lstStyle/>
          <a:p>
            <a:pPr marL="0" indent="0"/>
            <a:r>
              <a:rPr lang="ar-SA" b="1" dirty="0" smtClean="0"/>
              <a:t>1-  أن البنيوية تجرأت على النص وأزاحت ما كان يحيط </a:t>
            </a:r>
            <a:r>
              <a:rPr lang="ar-SA" b="1" dirty="0" err="1" smtClean="0"/>
              <a:t>به</a:t>
            </a:r>
            <a:r>
              <a:rPr lang="ar-SA" b="1" dirty="0" smtClean="0"/>
              <a:t> من هالة قدسية تعيق عن الرؤية الموضوعية </a:t>
            </a:r>
            <a:r>
              <a:rPr lang="ar-SA" b="1" dirty="0" err="1" smtClean="0"/>
              <a:t>المتأنية .</a:t>
            </a:r>
            <a:r>
              <a:rPr lang="ar-SA" b="1" dirty="0" smtClean="0"/>
              <a:t> </a:t>
            </a:r>
          </a:p>
          <a:p>
            <a:pPr marL="0" indent="0"/>
            <a:r>
              <a:rPr lang="ar-SA" b="1" dirty="0" smtClean="0"/>
              <a:t>2- أن </a:t>
            </a:r>
            <a:r>
              <a:rPr lang="ar-SA" b="1" dirty="0" err="1" smtClean="0"/>
              <a:t>مبدأ </a:t>
            </a:r>
            <a:r>
              <a:rPr lang="ar-SA" b="1" dirty="0" smtClean="0"/>
              <a:t>(موت المؤلف) منعت من معرفة ظروف هذا النص وإسهامها في تحليله.</a:t>
            </a:r>
          </a:p>
          <a:p>
            <a:pPr marL="0" indent="0"/>
            <a:r>
              <a:rPr lang="ar-SA" b="1" dirty="0" err="1" smtClean="0"/>
              <a:t>3.</a:t>
            </a:r>
            <a:r>
              <a:rPr lang="ar-SA" b="1" dirty="0" smtClean="0"/>
              <a:t> أن النظرة المادية لواقع النص أو ما يتصل </a:t>
            </a:r>
            <a:r>
              <a:rPr lang="ar-SA" b="1" dirty="0" err="1" smtClean="0"/>
              <a:t>به</a:t>
            </a:r>
            <a:r>
              <a:rPr lang="ar-SA" b="1" dirty="0" smtClean="0"/>
              <a:t> تجعل الاتجاه البنيوي يتجاوز حدوده في تحليل النصوص المقدسة.</a:t>
            </a:r>
          </a:p>
          <a:p>
            <a:pPr marL="0" indent="0"/>
            <a:r>
              <a:rPr lang="ar-SA" dirty="0" smtClean="0"/>
              <a:t>                                  (يتبع</a:t>
            </a:r>
            <a:r>
              <a:rPr lang="ar-SA" dirty="0" err="1" smtClean="0"/>
              <a:t>)</a:t>
            </a:r>
            <a:endParaRPr lang="ar-SA"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r>
              <a:rPr lang="ar-SA" b="1" dirty="0" err="1" smtClean="0"/>
              <a:t>4ـ</a:t>
            </a:r>
            <a:r>
              <a:rPr lang="ar-SA" b="1" dirty="0" smtClean="0"/>
              <a:t> حينما يؤمن هذا الاتجاه بالواقع دون غيره في تحليل </a:t>
            </a:r>
            <a:r>
              <a:rPr lang="ar-SA" b="1" dirty="0" err="1" smtClean="0"/>
              <a:t>النص </a:t>
            </a:r>
            <a:r>
              <a:rPr lang="ar-SA" b="1" dirty="0" smtClean="0"/>
              <a:t>، فيتجاهل ما فوق الواقع والقيم </a:t>
            </a:r>
            <a:r>
              <a:rPr lang="ar-SA" b="1" dirty="0" err="1" smtClean="0"/>
              <a:t>الأخلاقية </a:t>
            </a:r>
            <a:r>
              <a:rPr lang="ar-SA" b="1" dirty="0" smtClean="0"/>
              <a:t>؛ فذلك ـ بلا </a:t>
            </a:r>
            <a:r>
              <a:rPr lang="ar-SA" b="1" dirty="0" err="1" smtClean="0"/>
              <a:t>شك </a:t>
            </a:r>
            <a:r>
              <a:rPr lang="ar-SA" b="1" dirty="0" smtClean="0"/>
              <a:t>- ينافي تحقيق التفاعل بين النص والمتلقي فضلا عن الإخلال بالاعتقاد الإسلامي.</a:t>
            </a:r>
          </a:p>
          <a:p>
            <a:pPr marL="0" indent="0"/>
            <a:r>
              <a:rPr lang="ar-SA" b="1" dirty="0" err="1" smtClean="0"/>
              <a:t>5ـ</a:t>
            </a:r>
            <a:r>
              <a:rPr lang="ar-SA" b="1" dirty="0" smtClean="0"/>
              <a:t> الإيمان الأعمى والمطلق من أصحاب هذا المنهج بما يكتبون، يجعلهم رافضين لكل نقد أو </a:t>
            </a:r>
            <a:r>
              <a:rPr lang="ar-SA" b="1" dirty="0" err="1" smtClean="0"/>
              <a:t>ملحوظة </a:t>
            </a:r>
            <a:r>
              <a:rPr lang="ar-SA" dirty="0" err="1" smtClean="0"/>
              <a:t>.</a:t>
            </a:r>
            <a:endParaRPr lang="ar-SA" dirty="0" smtClean="0"/>
          </a:p>
          <a:p>
            <a:pPr marL="0" indent="0"/>
            <a:r>
              <a:rPr lang="ar-SA" b="1" dirty="0" smtClean="0"/>
              <a:t>6- تعد إعادة بناء النص وفق رؤية القارئ تحريفا </a:t>
            </a:r>
            <a:r>
              <a:rPr lang="ar-SA" b="1" dirty="0" err="1" smtClean="0"/>
              <a:t>للنص .</a:t>
            </a:r>
            <a:endParaRPr lang="ar-SA" b="1"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البنيوية في </a:t>
            </a:r>
            <a:r>
              <a:rPr lang="ar-SA" b="1" u="sng" dirty="0" err="1" smtClean="0"/>
              <a:t>الترث</a:t>
            </a:r>
            <a:r>
              <a:rPr lang="ar-SA" b="1" u="sng" dirty="0" smtClean="0"/>
              <a:t> العربي</a:t>
            </a:r>
            <a:endParaRPr lang="ar-SA" dirty="0"/>
          </a:p>
        </p:txBody>
      </p:sp>
      <p:sp>
        <p:nvSpPr>
          <p:cNvPr id="3" name="عنصر نائب للمحتوى 2"/>
          <p:cNvSpPr>
            <a:spLocks noGrp="1"/>
          </p:cNvSpPr>
          <p:nvPr>
            <p:ph idx="1"/>
          </p:nvPr>
        </p:nvSpPr>
        <p:spPr>
          <a:xfrm>
            <a:off x="381000" y="1371600"/>
            <a:ext cx="8915400" cy="4525963"/>
          </a:xfrm>
        </p:spPr>
        <p:txBody>
          <a:bodyPr/>
          <a:lstStyle/>
          <a:p>
            <a:pPr marL="0" indent="0"/>
            <a:r>
              <a:rPr lang="ar-SA" b="1" dirty="0" smtClean="0"/>
              <a:t>هناك بعض البدايات والنظرات في التراث العربي تشابه إلى حدٍ ما ما يقوم </a:t>
            </a:r>
            <a:r>
              <a:rPr lang="ar-SA" b="1" dirty="0" err="1" smtClean="0"/>
              <a:t>به</a:t>
            </a:r>
            <a:r>
              <a:rPr lang="ar-SA" b="1" dirty="0" smtClean="0"/>
              <a:t> البنيويون </a:t>
            </a:r>
            <a:r>
              <a:rPr lang="ar-SA" b="1" dirty="0" err="1" smtClean="0"/>
              <a:t>اليوم :</a:t>
            </a:r>
            <a:endParaRPr lang="ar-SA" b="1" dirty="0" smtClean="0"/>
          </a:p>
          <a:p>
            <a:pPr marL="0" indent="0"/>
            <a:r>
              <a:rPr lang="ar-SA" b="1" dirty="0" err="1" smtClean="0"/>
              <a:t>1ـ</a:t>
            </a:r>
            <a:r>
              <a:rPr lang="ar-SA" b="1" dirty="0" smtClean="0"/>
              <a:t> فحينما يكشف هؤلاء عن العلاقات المتشابكة في النص فأولئك بدورهم كانوا يبحثون عنها أيضا وإن لم تكن نفس </a:t>
            </a:r>
            <a:r>
              <a:rPr lang="ar-SA" b="1" dirty="0" err="1" smtClean="0"/>
              <a:t>العلاقات .</a:t>
            </a:r>
            <a:r>
              <a:rPr lang="ar-SA" b="1" dirty="0" smtClean="0"/>
              <a:t> فعبد القاهر الجرجاني في دلائل الإعجاز تحدّث عن العلاقات النحوية في </a:t>
            </a:r>
            <a:r>
              <a:rPr lang="ar-SA" b="1" dirty="0" err="1" smtClean="0"/>
              <a:t>النص </a:t>
            </a:r>
            <a:r>
              <a:rPr lang="ar-SA" b="1" dirty="0" smtClean="0"/>
              <a:t>، وتأثيرها في التعبير </a:t>
            </a:r>
            <a:r>
              <a:rPr lang="ar-SA" b="1" dirty="0" err="1" smtClean="0"/>
              <a:t>الأدبي .</a:t>
            </a:r>
            <a:r>
              <a:rPr lang="ar-SA" b="1" dirty="0" smtClean="0"/>
              <a:t> إضافة إلى أن نظريته </a:t>
            </a:r>
            <a:r>
              <a:rPr lang="ar-SA" b="1" dirty="0" err="1" smtClean="0"/>
              <a:t>الشهيرة </a:t>
            </a:r>
            <a:r>
              <a:rPr lang="ar-SA" b="1" dirty="0" smtClean="0"/>
              <a:t>(النظم) كانت تشبه إلى حدٍ كبير ما يعرف بالتوليد في النص، أي أن المفردة المجردة ليس لها مزية حتى تدخل في سياق </a:t>
            </a:r>
            <a:r>
              <a:rPr lang="ar-SA" b="1" dirty="0" err="1" smtClean="0"/>
              <a:t>معين .</a:t>
            </a:r>
            <a:endParaRPr lang="ar-SA" b="1" dirty="0" smtClean="0"/>
          </a:p>
          <a:p>
            <a:pPr marL="0" indent="0"/>
            <a:r>
              <a:rPr lang="ar-SA" b="1" dirty="0" smtClean="0"/>
              <a:t>                                  (يتبع</a:t>
            </a:r>
            <a:r>
              <a:rPr lang="ar-SA" b="1" dirty="0" err="1" smtClean="0"/>
              <a:t>)</a:t>
            </a:r>
            <a:endParaRPr lang="ar-SA" b="1"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r>
              <a:rPr lang="ar-SA" b="1" dirty="0" err="1" smtClean="0"/>
              <a:t>2ـ</a:t>
            </a:r>
            <a:r>
              <a:rPr lang="ar-SA" b="1" dirty="0" smtClean="0"/>
              <a:t> ويرى البعض أنه كما دافع ابن </a:t>
            </a:r>
            <a:r>
              <a:rPr lang="ar-SA" b="1" dirty="0" err="1" smtClean="0"/>
              <a:t>قتيبة</a:t>
            </a:r>
            <a:r>
              <a:rPr lang="ar-SA" b="1" dirty="0" smtClean="0"/>
              <a:t> والمرزوقي وابن خلدون عن وحدة البيت في </a:t>
            </a:r>
            <a:r>
              <a:rPr lang="ar-SA" b="1" dirty="0" err="1" smtClean="0"/>
              <a:t>القصيدة </a:t>
            </a:r>
            <a:r>
              <a:rPr lang="ar-SA" b="1" dirty="0" smtClean="0"/>
              <a:t>، فإن البنيويين أيضا يهتمون بهذا </a:t>
            </a:r>
            <a:r>
              <a:rPr lang="ar-SA" b="1" dirty="0" err="1" smtClean="0"/>
              <a:t>الأمر .</a:t>
            </a:r>
            <a:endParaRPr lang="ar-SA" b="1" dirty="0" smtClean="0"/>
          </a:p>
          <a:p>
            <a:pPr marL="0" indent="0"/>
            <a:r>
              <a:rPr lang="ar-SA" b="1" dirty="0" err="1" smtClean="0"/>
              <a:t>3ـ</a:t>
            </a:r>
            <a:r>
              <a:rPr lang="ar-SA" b="1" dirty="0" smtClean="0"/>
              <a:t> أيضاً ممن كانت له إشارات ولمحات فيما يتصل بهذا المنهج الناقد </a:t>
            </a:r>
            <a:r>
              <a:rPr lang="ar-SA" b="1" dirty="0" err="1" smtClean="0"/>
              <a:t>العربي </a:t>
            </a:r>
            <a:r>
              <a:rPr lang="ar-SA" b="1" dirty="0" smtClean="0"/>
              <a:t>(حازم </a:t>
            </a:r>
            <a:r>
              <a:rPr lang="ar-SA" b="1" dirty="0" err="1" smtClean="0"/>
              <a:t>القرطاجني</a:t>
            </a:r>
            <a:r>
              <a:rPr lang="ar-SA" b="1" dirty="0" smtClean="0"/>
              <a:t> </a:t>
            </a:r>
            <a:r>
              <a:rPr lang="ar-SA" b="1" dirty="0" err="1" smtClean="0"/>
              <a:t>ق6</a:t>
            </a:r>
            <a:r>
              <a:rPr lang="ar-SA" b="1" dirty="0" smtClean="0"/>
              <a:t> هـ) حين أشار إلى أهمية النظرة الكلية للنص </a:t>
            </a:r>
            <a:r>
              <a:rPr lang="ar-SA" b="1" dirty="0" err="1" smtClean="0"/>
              <a:t>الأدبي .</a:t>
            </a:r>
            <a:endParaRPr lang="ar-SA" b="1" dirty="0" smtClean="0"/>
          </a:p>
          <a:p>
            <a:pPr marL="0" indent="0"/>
            <a:r>
              <a:rPr lang="ar-SA" b="1" dirty="0" smtClean="0"/>
              <a:t>4- لا شك أن هذه المتشابهات لا تعني أن الفكر الإسلامي يقبل المنهج البنيوي بصورته الغربية </a:t>
            </a:r>
            <a:r>
              <a:rPr lang="ar-SA" b="1" dirty="0" err="1" smtClean="0"/>
              <a:t>الحديثة .</a:t>
            </a:r>
            <a:endParaRPr lang="ar-SA" b="1"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يتضح مما سبق </a:t>
            </a:r>
            <a:r>
              <a:rPr lang="ar-SA" b="1" u="sng" dirty="0" err="1" smtClean="0"/>
              <a:t>أن :</a:t>
            </a:r>
            <a:endParaRPr lang="ar-SA" dirty="0"/>
          </a:p>
        </p:txBody>
      </p:sp>
      <p:sp>
        <p:nvSpPr>
          <p:cNvPr id="3" name="عنصر نائب للمحتوى 2"/>
          <p:cNvSpPr>
            <a:spLocks noGrp="1"/>
          </p:cNvSpPr>
          <p:nvPr>
            <p:ph idx="1"/>
          </p:nvPr>
        </p:nvSpPr>
        <p:spPr>
          <a:xfrm>
            <a:off x="495300" y="1295400"/>
            <a:ext cx="8915400" cy="4830763"/>
          </a:xfrm>
        </p:spPr>
        <p:txBody>
          <a:bodyPr/>
          <a:lstStyle/>
          <a:p>
            <a:pPr algn="just"/>
            <a:r>
              <a:rPr lang="ar-SA" b="1" dirty="0" smtClean="0"/>
              <a:t>البنيوية منهج فكري نقدي مادي ملحد غامض، يذهب إلى أن كل ظاهرة إنسانية كانت أم أدبية تشكل بنية، لا يمكن دراستها إلا بعد تحليلها إلى عناصرها المؤلفة منها، ويتم ذلك دون تدخل فكر المحلل أو عقيدته الخاصة ونقطة الارتكاز في هذا المنهج هي الوثيقة، فالبنية، لا الإطار، هي محل الدراسة، والبنية تكفي بذاتها ولا يتطلب إدراكها اللجوء إلى أي عنصر من العناصر الغريبة </a:t>
            </a:r>
            <a:r>
              <a:rPr lang="ar-SA" b="1" dirty="0" err="1" smtClean="0"/>
              <a:t>عنها.</a:t>
            </a:r>
            <a:r>
              <a:rPr lang="ar-SA" b="1" dirty="0" smtClean="0"/>
              <a:t> وفي مجال النقد الأدبي، فإن الانفعال أو الأحكام الوجدانية عاجزة عن تحقيق ما تنجزه دراسة العناصر الأساسية المكونة لهذا الأثر، ولذا يجب فحصه في ذاته من أجل مضمونه وسياقه وترابطه العضوي.</a:t>
            </a:r>
          </a:p>
          <a:p>
            <a:pPr algn="ctr"/>
            <a:r>
              <a:rPr lang="ar-SA" dirty="0" smtClean="0"/>
              <a:t>(يتبع</a:t>
            </a:r>
            <a:r>
              <a:rPr lang="ar-SA" dirty="0" err="1" smtClean="0"/>
              <a:t>)</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lgn="justLow"/>
            <a:r>
              <a:rPr lang="ar-SA" b="1" dirty="0" smtClean="0"/>
              <a:t>والبنيوية لهذا تجد أساسها في الفلسفة الوضعية لدى كونت، وهي فلسفة لا تؤمن إلا بالظواهر الحسية، ومن هنا كانت خطورتها.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مراجع للتوسع </a:t>
            </a:r>
            <a:endParaRPr lang="ar-SA" dirty="0"/>
          </a:p>
        </p:txBody>
      </p:sp>
      <p:sp>
        <p:nvSpPr>
          <p:cNvPr id="3" name="عنصر نائب للمحتوى 2"/>
          <p:cNvSpPr>
            <a:spLocks noGrp="1"/>
          </p:cNvSpPr>
          <p:nvPr>
            <p:ph idx="1"/>
          </p:nvPr>
        </p:nvSpPr>
        <p:spPr/>
        <p:txBody>
          <a:bodyPr/>
          <a:lstStyle/>
          <a:p>
            <a:r>
              <a:rPr lang="ar-SA" dirty="0" smtClean="0"/>
              <a:t/>
            </a:r>
            <a:br>
              <a:rPr lang="ar-SA" dirty="0" smtClean="0"/>
            </a:br>
            <a:r>
              <a:rPr lang="ar-SA" dirty="0" smtClean="0"/>
              <a:t>- البنيوية، تأليف جان </a:t>
            </a:r>
            <a:r>
              <a:rPr lang="ar-SA" dirty="0" err="1" smtClean="0"/>
              <a:t>بياجيه</a:t>
            </a:r>
            <a:r>
              <a:rPr lang="ar-SA" dirty="0" smtClean="0"/>
              <a:t> – ترجمة عارف </a:t>
            </a:r>
            <a:r>
              <a:rPr lang="ar-SA" dirty="0" err="1" smtClean="0"/>
              <a:t>منيمنة</a:t>
            </a:r>
            <a:r>
              <a:rPr lang="ar-SA" dirty="0" smtClean="0"/>
              <a:t> وبشير </a:t>
            </a:r>
            <a:r>
              <a:rPr lang="ar-SA" dirty="0" err="1" smtClean="0"/>
              <a:t>أوبري </a:t>
            </a:r>
            <a:r>
              <a:rPr lang="ar-SA" dirty="0" smtClean="0"/>
              <a:t>– منشورات </a:t>
            </a:r>
            <a:r>
              <a:rPr lang="ar-SA" dirty="0" err="1" smtClean="0"/>
              <a:t>عويدات</a:t>
            </a:r>
            <a:r>
              <a:rPr lang="ar-SA" dirty="0" smtClean="0"/>
              <a:t> – </a:t>
            </a:r>
            <a:r>
              <a:rPr lang="ar-SA" dirty="0" err="1" smtClean="0"/>
              <a:t>بيروت </a:t>
            </a:r>
            <a:r>
              <a:rPr lang="ar-SA" dirty="0" smtClean="0"/>
              <a:t>– باريس، </a:t>
            </a:r>
            <a:r>
              <a:rPr lang="ar-SA" dirty="0" err="1" smtClean="0"/>
              <a:t>ط4</a:t>
            </a:r>
            <a:r>
              <a:rPr lang="ar-SA" dirty="0" smtClean="0"/>
              <a:t> </a:t>
            </a:r>
            <a:r>
              <a:rPr lang="ar-SA" dirty="0" err="1" smtClean="0"/>
              <a:t>1985م.</a:t>
            </a:r>
            <a:r>
              <a:rPr lang="ar-SA" dirty="0" smtClean="0"/>
              <a:t> (سلسلة زدني علماً</a:t>
            </a:r>
            <a:r>
              <a:rPr lang="ar-SA" dirty="0" err="1" smtClean="0"/>
              <a:t>).</a:t>
            </a:r>
            <a:r>
              <a:rPr lang="ar-SA" dirty="0" smtClean="0"/>
              <a:t/>
            </a:r>
            <a:br>
              <a:rPr lang="ar-SA" dirty="0" smtClean="0"/>
            </a:br>
            <a:r>
              <a:rPr lang="ar-SA" dirty="0" smtClean="0"/>
              <a:t>- المعجم الأدبي، تأليف </a:t>
            </a:r>
            <a:r>
              <a:rPr lang="ar-SA" dirty="0" err="1" smtClean="0"/>
              <a:t>جبور</a:t>
            </a:r>
            <a:r>
              <a:rPr lang="ar-SA" dirty="0" smtClean="0"/>
              <a:t> عبد </a:t>
            </a:r>
            <a:r>
              <a:rPr lang="ar-SA" dirty="0" err="1" smtClean="0"/>
              <a:t>النور </a:t>
            </a:r>
            <a:r>
              <a:rPr lang="ar-SA" dirty="0" smtClean="0"/>
              <a:t>– دار العلم </a:t>
            </a:r>
            <a:r>
              <a:rPr lang="ar-SA" dirty="0" err="1" smtClean="0"/>
              <a:t>لملايين </a:t>
            </a:r>
            <a:r>
              <a:rPr lang="ar-SA" dirty="0" smtClean="0"/>
              <a:t>– بيروت، </a:t>
            </a:r>
            <a:r>
              <a:rPr lang="ar-SA" dirty="0" err="1" smtClean="0"/>
              <a:t>ط2</a:t>
            </a:r>
            <a:r>
              <a:rPr lang="ar-SA" dirty="0" smtClean="0"/>
              <a:t> </a:t>
            </a:r>
            <a:r>
              <a:rPr lang="ar-SA" dirty="0" err="1" smtClean="0"/>
              <a:t>1984م.</a:t>
            </a:r>
            <a:r>
              <a:rPr lang="ar-SA" dirty="0" smtClean="0"/>
              <a:t/>
            </a:r>
            <a:br>
              <a:rPr lang="ar-SA" dirty="0" smtClean="0"/>
            </a:br>
            <a:r>
              <a:rPr lang="ar-SA" dirty="0" smtClean="0"/>
              <a:t>- جريدة الحياة، </a:t>
            </a:r>
            <a:r>
              <a:rPr lang="ar-SA" dirty="0" err="1" smtClean="0"/>
              <a:t>العددان </a:t>
            </a:r>
            <a:r>
              <a:rPr lang="ar-SA" dirty="0" smtClean="0"/>
              <a:t>(10380 </a:t>
            </a:r>
            <a:r>
              <a:rPr lang="ar-SA" dirty="0" err="1" smtClean="0"/>
              <a:t>و10381</a:t>
            </a:r>
            <a:r>
              <a:rPr lang="ar-SA" dirty="0" smtClean="0"/>
              <a:t>) 26 </a:t>
            </a:r>
            <a:r>
              <a:rPr lang="ar-SA" dirty="0" err="1" smtClean="0"/>
              <a:t>و27</a:t>
            </a:r>
            <a:r>
              <a:rPr lang="ar-SA" dirty="0" smtClean="0"/>
              <a:t> ذو الحجة </a:t>
            </a:r>
            <a:r>
              <a:rPr lang="ar-SA" dirty="0" err="1" smtClean="0"/>
              <a:t>1411هـ</a:t>
            </a:r>
            <a:r>
              <a:rPr lang="ar-SA" dirty="0" smtClean="0"/>
              <a:t> مقال بعنوان: البنيوية كما يراها ثلاثة نقاد.</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1460</TotalTime>
  <Words>467</Words>
  <Application>Microsoft Office PowerPoint</Application>
  <PresentationFormat>A4 Paper (210x297 mm)</PresentationFormat>
  <Paragraphs>35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عنوان المحاضرة</vt:lpstr>
      <vt:lpstr>عيوب المنهج البنيوي</vt:lpstr>
      <vt:lpstr>PowerPoint Presentation</vt:lpstr>
      <vt:lpstr>البنيوية في الترث العربي</vt:lpstr>
      <vt:lpstr>PowerPoint Presentation</vt:lpstr>
      <vt:lpstr>يتضح مما سبق أن :</vt:lpstr>
      <vt:lpstr>PowerPoint Presentation</vt:lpstr>
      <vt:lpstr>مراجع للتوسع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105</cp:revision>
  <dcterms:created xsi:type="dcterms:W3CDTF">2009-10-14T19:14:34Z</dcterms:created>
  <dcterms:modified xsi:type="dcterms:W3CDTF">2013-02-24T10:03:27Z</dcterms:modified>
</cp:coreProperties>
</file>