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49" d="100"/>
          <a:sy n="49" d="100"/>
        </p:scale>
        <p:origin x="-1650" y="-128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dirty="0" smtClean="0"/>
              <a:t>المحاضرة السادسة</a:t>
            </a:r>
            <a:endParaRPr lang="ar-SA" sz="6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b="1" spc="300" dirty="0" smtClean="0">
                <a:latin typeface="Arial Unicode MS" pitchFamily="34" charset="-128"/>
                <a:ea typeface="Arial Unicode MS" pitchFamily="34" charset="-128"/>
                <a:cs typeface="Arial Unicode MS" pitchFamily="34" charset="-128"/>
              </a:rPr>
              <a:t>المنهج التفكيكي(</a:t>
            </a:r>
            <a:r>
              <a:rPr lang="ar-SA" sz="4400" b="1" spc="300" dirty="0" err="1" smtClean="0">
                <a:latin typeface="Arial Unicode MS" pitchFamily="34" charset="-128"/>
                <a:ea typeface="Arial Unicode MS" pitchFamily="34" charset="-128"/>
                <a:cs typeface="Arial Unicode MS" pitchFamily="34" charset="-128"/>
              </a:rPr>
              <a:t>التفكيكية)</a:t>
            </a:r>
            <a:r>
              <a:rPr lang="ar-SA" sz="4400" spc="300" dirty="0" smtClean="0">
                <a:latin typeface="Arial Unicode MS" pitchFamily="34" charset="-128"/>
                <a:ea typeface="Arial Unicode MS" pitchFamily="34" charset="-128"/>
                <a:cs typeface="Arial Unicode MS" pitchFamily="34" charset="-128"/>
              </a:rPr>
              <a:t> </a:t>
            </a:r>
            <a:endParaRPr lang="ar-SA"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المقصود بالمنهج التفكيكي</a:t>
            </a:r>
            <a:endParaRPr lang="ar-SA" dirty="0"/>
          </a:p>
        </p:txBody>
      </p:sp>
      <p:sp>
        <p:nvSpPr>
          <p:cNvPr id="3" name="عنصر نائب للمحتوى 2"/>
          <p:cNvSpPr>
            <a:spLocks noGrp="1"/>
          </p:cNvSpPr>
          <p:nvPr>
            <p:ph idx="1"/>
          </p:nvPr>
        </p:nvSpPr>
        <p:spPr/>
        <p:txBody>
          <a:bodyPr/>
          <a:lstStyle/>
          <a:p>
            <a:pPr marL="0" indent="0"/>
            <a:r>
              <a:rPr lang="ar-SA" dirty="0" smtClean="0"/>
              <a:t>تجزئة النص محل الدراسة إلى </a:t>
            </a:r>
            <a:r>
              <a:rPr lang="ar-SA" dirty="0" err="1" smtClean="0"/>
              <a:t>فقرات </a:t>
            </a:r>
            <a:r>
              <a:rPr lang="ar-SA" dirty="0" smtClean="0"/>
              <a:t>، وفصل مكوناته الفكرية </a:t>
            </a:r>
            <a:r>
              <a:rPr lang="ar-SA" dirty="0" err="1" smtClean="0"/>
              <a:t>واللغوية </a:t>
            </a:r>
            <a:r>
              <a:rPr lang="ar-SA" dirty="0" smtClean="0"/>
              <a:t>، ومن ثم إرجاعها إلى أسبابها </a:t>
            </a:r>
            <a:r>
              <a:rPr lang="ar-SA" dirty="0" err="1" smtClean="0"/>
              <a:t>وملابساتها </a:t>
            </a:r>
            <a:r>
              <a:rPr lang="ar-SA" dirty="0" smtClean="0"/>
              <a:t>، في ضوء السياق الذي ورد النص </a:t>
            </a:r>
            <a:r>
              <a:rPr lang="ar-SA" dirty="0" err="1" smtClean="0"/>
              <a:t>فيه </a:t>
            </a:r>
            <a:r>
              <a:rPr lang="ar-SA" dirty="0" smtClean="0"/>
              <a:t>، مع مراعاة عدم الخروج عن </a:t>
            </a:r>
            <a:r>
              <a:rPr lang="ar-SA" dirty="0" err="1" smtClean="0"/>
              <a:t>إطاره .</a:t>
            </a:r>
            <a:r>
              <a:rPr lang="ar-SA" dirty="0" smtClean="0"/>
              <a:t> والمحلل في ذلك كله ينتقل من المركب إلى </a:t>
            </a:r>
            <a:r>
              <a:rPr lang="ar-SA" dirty="0" err="1" smtClean="0"/>
              <a:t>البسيط </a:t>
            </a:r>
            <a:r>
              <a:rPr lang="ar-SA" dirty="0" smtClean="0"/>
              <a:t>، ومن الكلي إلى </a:t>
            </a:r>
            <a:r>
              <a:rPr lang="ar-SA" dirty="0" err="1" smtClean="0"/>
              <a:t>الجزئي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err="1" smtClean="0"/>
              <a:t>التفكيكية</a:t>
            </a:r>
            <a:r>
              <a:rPr lang="ar-SA" b="1" u="sng" dirty="0" smtClean="0"/>
              <a:t> مثيرة للجدل</a:t>
            </a:r>
            <a:endParaRPr lang="ar-SA" dirty="0"/>
          </a:p>
        </p:txBody>
      </p:sp>
      <p:sp>
        <p:nvSpPr>
          <p:cNvPr id="3" name="عنصر نائب للمحتوى 2"/>
          <p:cNvSpPr>
            <a:spLocks noGrp="1"/>
          </p:cNvSpPr>
          <p:nvPr>
            <p:ph idx="1"/>
          </p:nvPr>
        </p:nvSpPr>
        <p:spPr>
          <a:xfrm>
            <a:off x="304800" y="1600200"/>
            <a:ext cx="9220200" cy="4525963"/>
          </a:xfrm>
        </p:spPr>
        <p:txBody>
          <a:bodyPr/>
          <a:lstStyle/>
          <a:p>
            <a:pPr algn="justLow"/>
            <a:r>
              <a:rPr lang="ar-SA" sz="2800" b="1" dirty="0" smtClean="0"/>
              <a:t>يعد التفكيك أهم حركة ما بعد البنيوية في النقد </a:t>
            </a:r>
            <a:r>
              <a:rPr lang="ar-SA" sz="2800" b="1" dirty="0" err="1" smtClean="0"/>
              <a:t>الأدبي </a:t>
            </a:r>
            <a:r>
              <a:rPr lang="ar-SA" sz="2800" b="1" dirty="0" smtClean="0"/>
              <a:t>، فضلاً عن كونها الحركة الأكثر إثارة للجدل </a:t>
            </a:r>
            <a:r>
              <a:rPr lang="ar-SA" sz="2800" b="1" dirty="0" err="1" smtClean="0"/>
              <a:t>أيضاً.</a:t>
            </a:r>
            <a:r>
              <a:rPr lang="ar-SA" sz="2800" b="1" dirty="0" smtClean="0"/>
              <a:t> وربما لا توجد نظرية في مناهج الفكر النقدي أثارت موجات من الإعجاب وخلقت حالة من النفور والامتعاض مثلما فعل التفكيك في السنوات </a:t>
            </a:r>
            <a:r>
              <a:rPr lang="ar-SA" sz="2800" b="1" dirty="0" err="1" smtClean="0"/>
              <a:t>الأخيرة </a:t>
            </a:r>
            <a:r>
              <a:rPr lang="ar-SA" sz="2800" b="1" dirty="0" smtClean="0"/>
              <a:t>؛ فمن ناحية نجد أن بعض المفكرين يتحمسون لها على الصعيدين النظري والتطبيقي على الرغم من تباين أسلوبهم وحماسهم، ومن ناحية أخرى نجد أن الكثير من النقاد الذين ينضوون تحت خانة النقد التقليدي يبدون سخطهم من التفكيك الذي يعدونه سخيفاً وشريراً </a:t>
            </a:r>
            <a:r>
              <a:rPr lang="ar-SA" sz="2800" b="1" dirty="0" err="1" smtClean="0"/>
              <a:t>ومدمراً.</a:t>
            </a:r>
            <a:r>
              <a:rPr lang="ar-SA" sz="2800" b="1" dirty="0" smtClean="0"/>
              <a:t> ولم يخل أي مركز فكري في أوروبا وأمريكا من الجدل في قيمة هذه النظرية حتى </a:t>
            </a:r>
            <a:r>
              <a:rPr lang="ar-SA" sz="2800" b="1" dirty="0" err="1" smtClean="0"/>
              <a:t>الآن.‏</a:t>
            </a:r>
            <a:endParaRPr lang="ar-SA" sz="2800" b="1"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مؤسس المنهج التفكيكي</a:t>
            </a:r>
            <a:endParaRPr lang="ar-SA" dirty="0"/>
          </a:p>
        </p:txBody>
      </p:sp>
      <p:sp>
        <p:nvSpPr>
          <p:cNvPr id="3" name="عنصر نائب للمحتوى 2"/>
          <p:cNvSpPr>
            <a:spLocks noGrp="1"/>
          </p:cNvSpPr>
          <p:nvPr>
            <p:ph idx="1"/>
          </p:nvPr>
        </p:nvSpPr>
        <p:spPr/>
        <p:txBody>
          <a:bodyPr/>
          <a:lstStyle/>
          <a:p>
            <a:pPr algn="justLow"/>
            <a:r>
              <a:rPr lang="ar-SA" b="1" dirty="0" err="1" smtClean="0"/>
              <a:t>يعد </a:t>
            </a:r>
            <a:r>
              <a:rPr lang="ar-SA" b="1" dirty="0" smtClean="0"/>
              <a:t>(</a:t>
            </a:r>
            <a:r>
              <a:rPr lang="ar-SA" b="1" dirty="0" err="1" smtClean="0"/>
              <a:t>دريدا</a:t>
            </a:r>
            <a:r>
              <a:rPr lang="ar-SA" b="1" dirty="0" smtClean="0"/>
              <a:t>) الفيلسوف الفرنسي مؤسس </a:t>
            </a:r>
            <a:r>
              <a:rPr lang="ar-SA" b="1" dirty="0" err="1" smtClean="0"/>
              <a:t>التفكيكية</a:t>
            </a:r>
            <a:r>
              <a:rPr lang="ar-SA" b="1" dirty="0" smtClean="0"/>
              <a:t> ، فقد طرح آراءه في ثلاثة كتب نشرت في سنة </a:t>
            </a:r>
            <a:r>
              <a:rPr lang="ar-SA" b="1" dirty="0" err="1" smtClean="0"/>
              <a:t>1967م</a:t>
            </a:r>
            <a:r>
              <a:rPr lang="ar-SA" b="1" dirty="0" smtClean="0"/>
              <a:t> </a:t>
            </a:r>
            <a:r>
              <a:rPr lang="ar-SA" b="1" dirty="0" err="1" smtClean="0"/>
              <a:t>وهي </a:t>
            </a:r>
            <a:r>
              <a:rPr lang="ar-SA" b="1" dirty="0" smtClean="0"/>
              <a:t>«حول علم القواعد» </a:t>
            </a:r>
            <a:r>
              <a:rPr lang="ar-SA" b="1" dirty="0" err="1" smtClean="0"/>
              <a:t>و </a:t>
            </a:r>
            <a:r>
              <a:rPr lang="ar-SA" b="1" dirty="0" smtClean="0"/>
              <a:t>«الكتابة </a:t>
            </a:r>
            <a:r>
              <a:rPr lang="ar-SA" b="1" dirty="0" err="1" smtClean="0"/>
              <a:t>والاختلاف»  </a:t>
            </a:r>
            <a:r>
              <a:rPr lang="ar-SA" b="1" dirty="0" smtClean="0"/>
              <a:t>«والكلام والظواهر» والمفهوم العام لهذه الكتب يدور على نفي التمركز حول الميتافيزيقا المتمثل في الثقافة الغربية  الوسيطة.</a:t>
            </a:r>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خروج </a:t>
            </a:r>
            <a:r>
              <a:rPr lang="ar-SA" b="1" u="sng" dirty="0" err="1" smtClean="0"/>
              <a:t>دريدا</a:t>
            </a:r>
            <a:r>
              <a:rPr lang="ar-SA" b="1" u="sng" dirty="0" smtClean="0"/>
              <a:t> على الثوابت </a:t>
            </a:r>
            <a:endParaRPr lang="ar-SA" dirty="0"/>
          </a:p>
        </p:txBody>
      </p:sp>
      <p:sp>
        <p:nvSpPr>
          <p:cNvPr id="3" name="عنصر نائب للمحتوى 2"/>
          <p:cNvSpPr>
            <a:spLocks noGrp="1"/>
          </p:cNvSpPr>
          <p:nvPr>
            <p:ph idx="1"/>
          </p:nvPr>
        </p:nvSpPr>
        <p:spPr/>
        <p:txBody>
          <a:bodyPr/>
          <a:lstStyle/>
          <a:p>
            <a:pPr marL="0" indent="0" algn="justLow"/>
            <a:r>
              <a:rPr lang="ar-SA" b="1" dirty="0" smtClean="0"/>
              <a:t>إن عمل </a:t>
            </a:r>
            <a:r>
              <a:rPr lang="ar-SA" b="1" dirty="0" err="1" smtClean="0"/>
              <a:t>دريدا</a:t>
            </a:r>
            <a:r>
              <a:rPr lang="ar-SA" b="1" dirty="0" smtClean="0"/>
              <a:t> عمل </a:t>
            </a:r>
            <a:r>
              <a:rPr lang="ar-SA" b="1" dirty="0" err="1" smtClean="0"/>
              <a:t>مفكِّك </a:t>
            </a:r>
            <a:r>
              <a:rPr lang="ar-SA" b="1" dirty="0" smtClean="0"/>
              <a:t>، لكونه قد أعاد النظرَ في المفاهيم التي تأسس عليها الخطاب الغربي الذي لا يعدو أن يكون خطاباً </a:t>
            </a:r>
            <a:r>
              <a:rPr lang="ar-SA" b="1" dirty="0" err="1" smtClean="0"/>
              <a:t>ميتافيزيقياً </a:t>
            </a:r>
            <a:r>
              <a:rPr lang="ar-SA" b="1" dirty="0" smtClean="0"/>
              <a:t>، وليس هناك بديل يقدمه </a:t>
            </a:r>
            <a:r>
              <a:rPr lang="ar-SA" b="1" dirty="0" err="1" smtClean="0"/>
              <a:t>دريدا</a:t>
            </a:r>
            <a:r>
              <a:rPr lang="ar-SA" b="1" dirty="0" smtClean="0"/>
              <a:t> </a:t>
            </a:r>
            <a:r>
              <a:rPr lang="ar-SA" b="1" dirty="0" err="1" smtClean="0"/>
              <a:t>.</a:t>
            </a:r>
            <a:r>
              <a:rPr lang="ar-SA" b="1" dirty="0" smtClean="0"/>
              <a:t> إنها مغامرة لا يمكن التنبؤ بنتائجها ولكن يمكن معرفة غايتها وهي هدم </a:t>
            </a:r>
            <a:r>
              <a:rPr lang="ar-SA" b="1" dirty="0" err="1" smtClean="0"/>
              <a:t>الميتافيزيقيا </a:t>
            </a:r>
            <a:r>
              <a:rPr lang="ar-SA" b="1" dirty="0" smtClean="0"/>
              <a:t>، ولهذا يقود </a:t>
            </a:r>
            <a:r>
              <a:rPr lang="ar-SA" b="1" dirty="0" err="1" smtClean="0"/>
              <a:t>التّفكيك </a:t>
            </a:r>
            <a:r>
              <a:rPr lang="ar-SA" b="1" dirty="0" smtClean="0"/>
              <a:t>، هجوماً ضارياً وحرباً </a:t>
            </a:r>
            <a:r>
              <a:rPr lang="ar-SA" b="1" dirty="0" err="1" smtClean="0"/>
              <a:t>شعواء</a:t>
            </a:r>
            <a:r>
              <a:rPr lang="ar-SA" b="1" dirty="0" smtClean="0"/>
              <a:t> على الميتافيزيقيا في قراءة النّصوص: فلسفيّةً كانت أو غير </a:t>
            </a:r>
            <a:r>
              <a:rPr lang="ar-SA" b="1" dirty="0" err="1" smtClean="0"/>
              <a:t>فلسفيّة.</a:t>
            </a:r>
            <a:r>
              <a:rPr lang="ar-SA" b="1" dirty="0" smtClean="0"/>
              <a:t> ويُقصد بالميتافيزيقيا التي يستهدفها التّفكيك في </a:t>
            </a:r>
            <a:r>
              <a:rPr lang="ar-SA" b="1" dirty="0" err="1" smtClean="0"/>
              <a:t>هجومه: </a:t>
            </a:r>
            <a:r>
              <a:rPr lang="ar-SA" b="1" dirty="0" smtClean="0"/>
              <a:t>"كلّ فكرةٍ ثابتةٍ وساكنةٍ مأخوذةٍ من أصولها الموضوعيّة، وشروطها </a:t>
            </a:r>
            <a:r>
              <a:rPr lang="ar-SA" b="1" dirty="0" err="1" smtClean="0"/>
              <a:t>التّاريخيّة".</a:t>
            </a:r>
            <a:endParaRPr lang="ar-SA" b="1" dirty="0" smtClean="0"/>
          </a:p>
          <a:p>
            <a:pPr marL="0" indent="0" algn="justLow"/>
            <a:r>
              <a:rPr lang="ar-SA" b="1" dirty="0" smtClean="0"/>
              <a:t> (يتبع</a:t>
            </a:r>
            <a:r>
              <a:rPr lang="ar-SA" b="1" dirty="0" err="1" smtClean="0"/>
              <a:t>)</a:t>
            </a:r>
            <a:endParaRPr lang="ar-SA" b="1" dirty="0" smtClean="0"/>
          </a:p>
          <a:p>
            <a:pPr marL="0" indent="0" algn="justLow"/>
            <a:r>
              <a:rPr lang="ar-SA" b="1" dirty="0" smtClean="0"/>
              <a:t> </a:t>
            </a:r>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err="1" smtClean="0"/>
              <a:t>وإنطلاقاً</a:t>
            </a:r>
            <a:r>
              <a:rPr lang="ar-SA" b="1" dirty="0" smtClean="0"/>
              <a:t> من </a:t>
            </a:r>
            <a:r>
              <a:rPr lang="ar-SA" b="1" dirty="0" err="1" smtClean="0"/>
              <a:t>خلفتيه</a:t>
            </a:r>
            <a:r>
              <a:rPr lang="ar-SA" b="1" dirty="0" smtClean="0"/>
              <a:t> الدينية والتي انطلقت منها </a:t>
            </a:r>
            <a:r>
              <a:rPr lang="ar-SA" b="1" dirty="0" err="1" smtClean="0"/>
              <a:t>التفكيكية</a:t>
            </a:r>
            <a:r>
              <a:rPr lang="ar-SA" b="1" dirty="0" smtClean="0"/>
              <a:t> فإن </a:t>
            </a:r>
            <a:r>
              <a:rPr lang="ar-SA" b="1" dirty="0" err="1" smtClean="0"/>
              <a:t>دريدا</a:t>
            </a:r>
            <a:r>
              <a:rPr lang="ar-SA" b="1" dirty="0" smtClean="0"/>
              <a:t> ذهب إلى القول بوجود خلخلة في المثالية الدينية المتمثلة في سيطرة </a:t>
            </a:r>
            <a:r>
              <a:rPr lang="ar-SA" b="1" dirty="0" err="1" smtClean="0"/>
              <a:t>اللوغوس</a:t>
            </a:r>
            <a:r>
              <a:rPr lang="ar-SA" b="1" dirty="0" smtClean="0"/>
              <a:t> / الكلمة في الكتاب </a:t>
            </a:r>
            <a:r>
              <a:rPr lang="ar-SA" b="1" dirty="0" err="1" smtClean="0"/>
              <a:t>المقدس </a:t>
            </a:r>
            <a:r>
              <a:rPr lang="ar-SA" b="1" dirty="0" smtClean="0"/>
              <a:t>‘ وخاصة </a:t>
            </a:r>
            <a:r>
              <a:rPr lang="ar-SA" b="1" dirty="0" err="1" smtClean="0"/>
              <a:t>معنى </a:t>
            </a:r>
            <a:r>
              <a:rPr lang="ar-SA" b="1" dirty="0" smtClean="0"/>
              <a:t>(الحقيقة) التي يراها نسبية غير مطلقة.</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أسس </a:t>
            </a:r>
            <a:r>
              <a:rPr lang="ar-SA" b="1" u="sng" dirty="0" err="1" smtClean="0"/>
              <a:t>التفكيكية</a:t>
            </a:r>
            <a:r>
              <a:rPr lang="ar-SA" b="1" u="sng" dirty="0" smtClean="0"/>
              <a:t> في قراءة النصوص</a:t>
            </a:r>
            <a:endParaRPr lang="ar-SA" dirty="0"/>
          </a:p>
        </p:txBody>
      </p:sp>
      <p:sp>
        <p:nvSpPr>
          <p:cNvPr id="3" name="عنصر نائب للمحتوى 2"/>
          <p:cNvSpPr>
            <a:spLocks noGrp="1"/>
          </p:cNvSpPr>
          <p:nvPr>
            <p:ph idx="1"/>
          </p:nvPr>
        </p:nvSpPr>
        <p:spPr/>
        <p:txBody>
          <a:bodyPr/>
          <a:lstStyle/>
          <a:p>
            <a:pPr marL="0" indent="0" algn="justLow"/>
            <a:r>
              <a:rPr lang="ar-SA" b="1" u="sng" dirty="0" err="1" smtClean="0"/>
              <a:t>1ـ</a:t>
            </a:r>
            <a:r>
              <a:rPr lang="ar-SA" b="1" u="sng" dirty="0" smtClean="0"/>
              <a:t> </a:t>
            </a:r>
            <a:r>
              <a:rPr lang="ar-SA" b="1" u="sng" dirty="0" err="1" smtClean="0"/>
              <a:t>الاختلاف </a:t>
            </a:r>
            <a:r>
              <a:rPr lang="ar-SA" b="1" u="sng" dirty="0" smtClean="0"/>
              <a:t>: </a:t>
            </a:r>
            <a:r>
              <a:rPr lang="ar-SA" b="1" dirty="0" smtClean="0"/>
              <a:t>أي السماح بتعدد التفسيرات انطلاقاً من وصف المعنى </a:t>
            </a:r>
            <a:r>
              <a:rPr lang="ar-SA" b="1" dirty="0" err="1" smtClean="0"/>
              <a:t>بالاستفاضة </a:t>
            </a:r>
            <a:r>
              <a:rPr lang="ar-SA" b="1" dirty="0" smtClean="0"/>
              <a:t>، وعدم الخضوع لحالة مستقرة، </a:t>
            </a:r>
            <a:r>
              <a:rPr lang="ar-SA" b="1" dirty="0" err="1" smtClean="0"/>
              <a:t>ويبين </a:t>
            </a:r>
            <a:r>
              <a:rPr lang="ar-SA" b="1" dirty="0" smtClean="0"/>
              <a:t>(الاختلاف) منزلة النصية</a:t>
            </a:r>
            <a:r>
              <a:rPr lang="en-US" b="1" dirty="0" smtClean="0"/>
              <a:t> </a:t>
            </a:r>
            <a:r>
              <a:rPr lang="ar-SA" b="1" dirty="0" smtClean="0"/>
              <a:t>في إمكانيتها تزويد القارئ بسيل من </a:t>
            </a:r>
            <a:r>
              <a:rPr lang="ar-SA" b="1" dirty="0" err="1" smtClean="0"/>
              <a:t>الاحتمالات </a:t>
            </a:r>
            <a:r>
              <a:rPr lang="ar-SA" b="1" dirty="0" smtClean="0"/>
              <a:t>، وهذا الأمر يدفع القارئ إلى العيش داخل </a:t>
            </a:r>
            <a:r>
              <a:rPr lang="ar-SA" b="1" dirty="0" err="1" smtClean="0"/>
              <a:t>النص </a:t>
            </a:r>
            <a:r>
              <a:rPr lang="ar-SA" b="1" dirty="0" smtClean="0"/>
              <a:t>، والقيام بجولات مستمرة لتصيد موضوعية المعنى الغائبة.</a:t>
            </a:r>
            <a:endParaRPr lang="ar-SA"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304800"/>
            <a:ext cx="8915400" cy="5821363"/>
          </a:xfrm>
        </p:spPr>
        <p:txBody>
          <a:bodyPr/>
          <a:lstStyle/>
          <a:p>
            <a:r>
              <a:rPr lang="ar-SA" b="1" u="sng" dirty="0" err="1" smtClean="0"/>
              <a:t>2ـ</a:t>
            </a:r>
            <a:r>
              <a:rPr lang="ar-SA" b="1" u="sng" dirty="0" smtClean="0"/>
              <a:t> نقد التمركز:‏ </a:t>
            </a:r>
            <a:r>
              <a:rPr lang="ar-SA" b="1" dirty="0" smtClean="0"/>
              <a:t>يفرق </a:t>
            </a:r>
            <a:r>
              <a:rPr lang="ar-SA" b="1" dirty="0" err="1" smtClean="0"/>
              <a:t>التفكيكيون</a:t>
            </a:r>
            <a:r>
              <a:rPr lang="ar-SA" b="1" dirty="0" smtClean="0"/>
              <a:t> بين المركز الذي هو الجزء الحاسم من التركيب </a:t>
            </a:r>
            <a:r>
              <a:rPr lang="ar-SA" b="1" dirty="0" err="1" smtClean="0"/>
              <a:t>النصي </a:t>
            </a:r>
            <a:r>
              <a:rPr lang="ar-SA" b="1" dirty="0" smtClean="0"/>
              <a:t>، وهو النقطة التي لا يمكن استبدالها بأي شيء </a:t>
            </a:r>
            <a:r>
              <a:rPr lang="ar-SA" b="1" dirty="0" err="1" smtClean="0"/>
              <a:t>آخر </a:t>
            </a:r>
            <a:r>
              <a:rPr lang="ar-SA" b="1" dirty="0" smtClean="0"/>
              <a:t>، والمركز شيء إيجابي لحركة الدلالة </a:t>
            </a:r>
            <a:r>
              <a:rPr lang="ar-SA" b="1" dirty="0" err="1" smtClean="0"/>
              <a:t>والمعنى </a:t>
            </a:r>
            <a:r>
              <a:rPr lang="ar-SA" b="1" dirty="0" smtClean="0"/>
              <a:t>، أما التمركز فهو شيءٌ مُفتعل يضفي المركزية على من هو ليس بمركز، ويقود ذلك إلى احتكار التكثيف واستبداد النموذج</a:t>
            </a:r>
            <a:r>
              <a:rPr lang="en-US" b="1" dirty="0" smtClean="0"/>
              <a:t> </a:t>
            </a:r>
            <a:r>
              <a:rPr lang="ar-SA" b="1" dirty="0" err="1" smtClean="0"/>
              <a:t>الزائف .</a:t>
            </a:r>
            <a:r>
              <a:rPr lang="ar-SA" b="1" dirty="0" smtClean="0"/>
              <a:t> وتَوجُه </a:t>
            </a:r>
            <a:r>
              <a:rPr lang="ar-SA" b="1" dirty="0" err="1" smtClean="0"/>
              <a:t>دريدا</a:t>
            </a:r>
            <a:r>
              <a:rPr lang="ar-SA" b="1" dirty="0" smtClean="0"/>
              <a:t> في هذا الإطار كان منصباً على نقد التمركز بوصفه دلالة سلبية، ومدح المركز بوصفه العنصر المشع </a:t>
            </a:r>
            <a:r>
              <a:rPr lang="ar-SA" b="1" dirty="0" err="1" smtClean="0"/>
              <a:t>للدلالة.</a:t>
            </a:r>
            <a:r>
              <a:rPr lang="ar-SA" b="1" dirty="0" smtClean="0"/>
              <a:t>(ويمكن التمثيل للتمركز بادعاء الكتاب المقدس المركزية للتثليث، وهو لم يذكر في الأناجيل إلا مرة واحدة</a:t>
            </a:r>
            <a:r>
              <a:rPr lang="ar-SA" b="1" dirty="0" err="1" smtClean="0"/>
              <a:t>)</a:t>
            </a:r>
            <a:endParaRPr lang="ar-SA" b="1"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مثال توضيحي</a:t>
            </a:r>
            <a:endParaRPr lang="ar-SA" dirty="0"/>
          </a:p>
        </p:txBody>
      </p:sp>
      <p:sp>
        <p:nvSpPr>
          <p:cNvPr id="3" name="عنصر نائب للمحتوى 2"/>
          <p:cNvSpPr>
            <a:spLocks noGrp="1"/>
          </p:cNvSpPr>
          <p:nvPr>
            <p:ph idx="1"/>
          </p:nvPr>
        </p:nvSpPr>
        <p:spPr>
          <a:xfrm>
            <a:off x="495300" y="1295400"/>
            <a:ext cx="8915400" cy="4830763"/>
          </a:xfrm>
        </p:spPr>
        <p:txBody>
          <a:bodyPr/>
          <a:lstStyle/>
          <a:p>
            <a:pPr marL="0" indent="0" algn="justLow"/>
            <a:r>
              <a:rPr lang="ar-SA" b="1" dirty="0" smtClean="0"/>
              <a:t>تخيل أن هناك جوهرة سقطت مع </a:t>
            </a:r>
            <a:r>
              <a:rPr lang="ar-SA" b="1" dirty="0" err="1" smtClean="0"/>
              <a:t>الزمن </a:t>
            </a:r>
            <a:r>
              <a:rPr lang="ar-SA" b="1" dirty="0" smtClean="0"/>
              <a:t>‘ وتراكمت عليها الأوساخ حتى بدى شكلها الخارجي وكأنها </a:t>
            </a:r>
            <a:r>
              <a:rPr lang="ar-SA" b="1" dirty="0" err="1" smtClean="0"/>
              <a:t>بعر</a:t>
            </a:r>
            <a:r>
              <a:rPr lang="ar-SA" b="1" dirty="0" smtClean="0"/>
              <a:t> </a:t>
            </a:r>
            <a:r>
              <a:rPr lang="ar-SA" b="1" dirty="0" err="1" smtClean="0"/>
              <a:t>ناقة .</a:t>
            </a:r>
            <a:r>
              <a:rPr lang="ar-SA" b="1" dirty="0" smtClean="0"/>
              <a:t> لن نعرف أنها كنز إلا بعد إزالة تلك </a:t>
            </a:r>
            <a:r>
              <a:rPr lang="ar-SA" b="1" dirty="0" err="1" smtClean="0"/>
              <a:t>الأوساخ .</a:t>
            </a:r>
            <a:r>
              <a:rPr lang="ar-SA" b="1" dirty="0" smtClean="0"/>
              <a:t> إذن للضرورة القصوى يجب أن نضرب تلك </a:t>
            </a:r>
            <a:r>
              <a:rPr lang="ar-SA" b="1" dirty="0" err="1" smtClean="0"/>
              <a:t>البعرة</a:t>
            </a:r>
            <a:r>
              <a:rPr lang="ar-SA" b="1" dirty="0" smtClean="0"/>
              <a:t> بحجر </a:t>
            </a:r>
            <a:r>
              <a:rPr lang="ar-SA" b="1" dirty="0" err="1" smtClean="0"/>
              <a:t>أصم </a:t>
            </a:r>
            <a:r>
              <a:rPr lang="ar-SA" b="1" dirty="0" smtClean="0"/>
              <a:t>، فنهشمها حتى تتفتت </a:t>
            </a:r>
            <a:r>
              <a:rPr lang="ar-SA" b="1" dirty="0" err="1" smtClean="0"/>
              <a:t>وتفكك </a:t>
            </a:r>
            <a:r>
              <a:rPr lang="ar-SA" b="1" dirty="0" smtClean="0"/>
              <a:t>، حينها فقط قد نرى الكنز.</a:t>
            </a:r>
          </a:p>
          <a:p>
            <a:pPr marL="0" indent="0" algn="justLow"/>
            <a:r>
              <a:rPr lang="ar-SA" b="1" dirty="0" smtClean="0"/>
              <a:t>جاك </a:t>
            </a:r>
            <a:r>
              <a:rPr lang="ar-SA" b="1" dirty="0" err="1" smtClean="0"/>
              <a:t>دريدا</a:t>
            </a:r>
            <a:r>
              <a:rPr lang="ar-SA" b="1" dirty="0" smtClean="0"/>
              <a:t> يقول: إن النص نفسه قد يكون هو النص الأصلي القديم و لكن أهواء النفوس حرفت </a:t>
            </a:r>
            <a:r>
              <a:rPr lang="ar-SA" b="1" dirty="0" err="1" smtClean="0"/>
              <a:t>معناه </a:t>
            </a:r>
            <a:r>
              <a:rPr lang="ar-SA" b="1" dirty="0" smtClean="0"/>
              <a:t>، غالباً لسبب ارتزاقي </a:t>
            </a:r>
            <a:r>
              <a:rPr lang="ar-SA" b="1" dirty="0" err="1" smtClean="0"/>
              <a:t>ديني </a:t>
            </a:r>
            <a:r>
              <a:rPr lang="ar-SA" b="1" dirty="0" smtClean="0"/>
              <a:t>، كما يفعل باباوات الغرب وحاخامات </a:t>
            </a:r>
            <a:r>
              <a:rPr lang="ar-SA" b="1" dirty="0" err="1" smtClean="0"/>
              <a:t>اليهود </a:t>
            </a:r>
            <a:r>
              <a:rPr lang="ar-SA" b="1" dirty="0" smtClean="0"/>
              <a:t>، أو استبدادي </a:t>
            </a:r>
            <a:r>
              <a:rPr lang="ar-SA" b="1" dirty="0" err="1" smtClean="0"/>
              <a:t>سياسي.</a:t>
            </a:r>
            <a:r>
              <a:rPr lang="ar-SA" b="1" dirty="0" smtClean="0"/>
              <a:t> يقول </a:t>
            </a:r>
            <a:r>
              <a:rPr lang="ar-SA" b="1" dirty="0" err="1" smtClean="0"/>
              <a:t>دريدا</a:t>
            </a:r>
            <a:r>
              <a:rPr lang="ar-SA" b="1" dirty="0" smtClean="0"/>
              <a:t> </a:t>
            </a:r>
            <a:r>
              <a:rPr lang="ar-SA" b="1" dirty="0" err="1" smtClean="0"/>
              <a:t>: </a:t>
            </a:r>
            <a:r>
              <a:rPr lang="ar-SA" b="1" dirty="0" smtClean="0"/>
              <a:t>«إن النص هو النص ولكن معناه يتبع كلام من يقوم بقراءة </a:t>
            </a:r>
            <a:r>
              <a:rPr lang="ar-SA" b="1" dirty="0" err="1" smtClean="0"/>
              <a:t>النص».</a:t>
            </a:r>
            <a:endParaRPr lang="ar-SA" b="1"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مواصفات شخصية المحلل</a:t>
            </a:r>
            <a:endParaRPr lang="ar-SA" dirty="0"/>
          </a:p>
        </p:txBody>
      </p:sp>
      <p:sp>
        <p:nvSpPr>
          <p:cNvPr id="3" name="عنصر نائب للمحتوى 2"/>
          <p:cNvSpPr>
            <a:spLocks noGrp="1"/>
          </p:cNvSpPr>
          <p:nvPr>
            <p:ph idx="1"/>
          </p:nvPr>
        </p:nvSpPr>
        <p:spPr>
          <a:xfrm>
            <a:off x="533400" y="1219200"/>
            <a:ext cx="8877300" cy="5029200"/>
          </a:xfrm>
        </p:spPr>
        <p:txBody>
          <a:bodyPr/>
          <a:lstStyle/>
          <a:p>
            <a:pPr marL="0" indent="0"/>
            <a:r>
              <a:rPr lang="ar-SA" b="1" dirty="0" smtClean="0"/>
              <a:t>1- </a:t>
            </a:r>
            <a:r>
              <a:rPr lang="ar-SA" b="1" u="sng" dirty="0" smtClean="0"/>
              <a:t>قوة </a:t>
            </a:r>
            <a:r>
              <a:rPr lang="ar-SA" b="1" u="sng" dirty="0" err="1" smtClean="0"/>
              <a:t>الشخصية </a:t>
            </a:r>
            <a:r>
              <a:rPr lang="ar-SA" b="1" dirty="0" smtClean="0"/>
              <a:t>، مما يمكنه من التخلص من التقليد ويجعله مستقلا في </a:t>
            </a:r>
            <a:r>
              <a:rPr lang="ar-SA" b="1" dirty="0" err="1" smtClean="0"/>
              <a:t>رأيه .</a:t>
            </a:r>
            <a:endParaRPr lang="ar-SA" b="1" dirty="0" smtClean="0"/>
          </a:p>
          <a:p>
            <a:pPr marL="0" indent="0"/>
            <a:r>
              <a:rPr lang="ar-SA" b="1" dirty="0" smtClean="0"/>
              <a:t>2- </a:t>
            </a:r>
            <a:r>
              <a:rPr lang="ar-SA" b="1" u="sng" dirty="0" smtClean="0"/>
              <a:t>الحياد </a:t>
            </a:r>
            <a:r>
              <a:rPr lang="ar-SA" b="1" u="sng" dirty="0" err="1" smtClean="0"/>
              <a:t>والموضوعية </a:t>
            </a:r>
            <a:r>
              <a:rPr lang="ar-SA" b="1" dirty="0" smtClean="0"/>
              <a:t>، وذلك لأن التحليل يتلون بثقافة المحلل وخلفيته </a:t>
            </a:r>
            <a:r>
              <a:rPr lang="ar-SA" b="1" dirty="0" err="1" smtClean="0"/>
              <a:t>الدينية </a:t>
            </a:r>
            <a:r>
              <a:rPr lang="ar-SA" b="1" dirty="0" smtClean="0"/>
              <a:t>، ولذلك لا بد أن يتحلى بالموضوعية على قدر </a:t>
            </a:r>
            <a:r>
              <a:rPr lang="ar-SA" b="1" dirty="0" err="1" smtClean="0"/>
              <a:t>الإمكان .</a:t>
            </a:r>
            <a:endParaRPr lang="ar-SA" b="1" dirty="0" smtClean="0"/>
          </a:p>
          <a:p>
            <a:pPr marL="0" indent="0"/>
            <a:r>
              <a:rPr lang="ar-SA" b="1" dirty="0" smtClean="0"/>
              <a:t>3- </a:t>
            </a:r>
            <a:r>
              <a:rPr lang="ar-SA" b="1" u="sng" dirty="0" smtClean="0"/>
              <a:t>الصبر </a:t>
            </a:r>
            <a:r>
              <a:rPr lang="ar-SA" b="1" u="sng" dirty="0" err="1" smtClean="0"/>
              <a:t>والاحتمال </a:t>
            </a:r>
            <a:r>
              <a:rPr lang="ar-SA" b="1" dirty="0" smtClean="0"/>
              <a:t>، حيث إن المنهج التحليلي يحتاج إلى جهد كبير ومضن في جمع أدواته وفي تطبيقها على حد </a:t>
            </a:r>
            <a:r>
              <a:rPr lang="ar-SA" b="1" dirty="0" err="1" smtClean="0"/>
              <a:t>سواء .</a:t>
            </a:r>
            <a:endParaRPr lang="ar-SA" b="1" dirty="0" smtClean="0"/>
          </a:p>
          <a:p>
            <a:pPr marL="0" indent="0"/>
            <a:r>
              <a:rPr lang="ar-SA" b="1" dirty="0" smtClean="0"/>
              <a:t>4- </a:t>
            </a:r>
            <a:r>
              <a:rPr lang="ar-SA" b="1" u="sng" dirty="0" smtClean="0"/>
              <a:t>سعة الثقافة في مجال النص</a:t>
            </a:r>
            <a:r>
              <a:rPr lang="ar-SA" b="1" dirty="0" smtClean="0"/>
              <a:t>، لأن المحلل يخرج عن المعاني المباشرة الواردة في النص إلى مناطق أرحب  في المجال</a:t>
            </a:r>
            <a:endParaRPr lang="ar-SA"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عناصر تحليل المحتوى</a:t>
            </a:r>
            <a:endParaRPr lang="ar-SA" dirty="0"/>
          </a:p>
        </p:txBody>
      </p:sp>
      <p:sp>
        <p:nvSpPr>
          <p:cNvPr id="3" name="عنصر نائب للمحتوى 2"/>
          <p:cNvSpPr>
            <a:spLocks noGrp="1"/>
          </p:cNvSpPr>
          <p:nvPr>
            <p:ph idx="1"/>
          </p:nvPr>
        </p:nvSpPr>
        <p:spPr>
          <a:xfrm>
            <a:off x="609600" y="1371600"/>
            <a:ext cx="8915400" cy="4525963"/>
          </a:xfrm>
        </p:spPr>
        <p:txBody>
          <a:bodyPr/>
          <a:lstStyle/>
          <a:p>
            <a:pPr marL="0" indent="0"/>
            <a:r>
              <a:rPr lang="ar-SA" b="1" dirty="0" smtClean="0"/>
              <a:t>1-</a:t>
            </a:r>
            <a:r>
              <a:rPr lang="ar-SA" dirty="0" smtClean="0"/>
              <a:t> </a:t>
            </a:r>
            <a:r>
              <a:rPr lang="ar-SA" b="1" u="sng" dirty="0" err="1" smtClean="0"/>
              <a:t>التكميم </a:t>
            </a:r>
            <a:r>
              <a:rPr lang="ar-SA" dirty="0" smtClean="0"/>
              <a:t>، ويقصد </a:t>
            </a:r>
            <a:r>
              <a:rPr lang="ar-SA" dirty="0" err="1" smtClean="0"/>
              <a:t>به</a:t>
            </a:r>
            <a:r>
              <a:rPr lang="ar-SA" dirty="0" smtClean="0"/>
              <a:t> تحويل المعاني إلى </a:t>
            </a:r>
            <a:r>
              <a:rPr lang="ar-SA" dirty="0" err="1" smtClean="0"/>
              <a:t>أرقام </a:t>
            </a:r>
            <a:r>
              <a:rPr lang="ar-SA" dirty="0" smtClean="0"/>
              <a:t>، ومن ثم اكتشاف دلالة </a:t>
            </a:r>
            <a:r>
              <a:rPr lang="ar-SA" dirty="0" err="1" smtClean="0"/>
              <a:t>الرقم .</a:t>
            </a:r>
            <a:endParaRPr lang="ar-SA" dirty="0" smtClean="0"/>
          </a:p>
          <a:p>
            <a:pPr marL="0" indent="0"/>
            <a:r>
              <a:rPr lang="ar-SA" dirty="0" smtClean="0"/>
              <a:t>مثال: عدد مرات ذكر التوحيد في القرآن </a:t>
            </a:r>
            <a:r>
              <a:rPr lang="ar-SA" dirty="0" err="1" smtClean="0"/>
              <a:t>الكريم </a:t>
            </a:r>
            <a:r>
              <a:rPr lang="ar-SA" dirty="0" smtClean="0"/>
              <a:t>(مئات المرات) مقارنة بعدد مرات ذكر التثليث في </a:t>
            </a:r>
            <a:r>
              <a:rPr lang="ar-SA" dirty="0" err="1" smtClean="0"/>
              <a:t>الأناجيل </a:t>
            </a:r>
            <a:r>
              <a:rPr lang="ar-SA" dirty="0" smtClean="0"/>
              <a:t>(مرة واحدة</a:t>
            </a:r>
            <a:r>
              <a:rPr lang="ar-SA" dirty="0" err="1" smtClean="0"/>
              <a:t>)</a:t>
            </a:r>
            <a:endParaRPr lang="ar-SA" dirty="0" smtClean="0"/>
          </a:p>
          <a:p>
            <a:pPr marL="0" indent="0"/>
            <a:r>
              <a:rPr lang="ar-SA" b="1" dirty="0" smtClean="0"/>
              <a:t>2-</a:t>
            </a:r>
            <a:r>
              <a:rPr lang="ar-SA" b="1" u="sng" dirty="0" smtClean="0"/>
              <a:t> </a:t>
            </a:r>
            <a:r>
              <a:rPr lang="ar-SA" b="1" u="sng" dirty="0" err="1" smtClean="0"/>
              <a:t>المنهجية </a:t>
            </a:r>
            <a:r>
              <a:rPr lang="ar-SA" dirty="0" smtClean="0"/>
              <a:t>، أي أن يتم ذلك وفق خطوات </a:t>
            </a:r>
            <a:r>
              <a:rPr lang="ar-SA" dirty="0" err="1" smtClean="0"/>
              <a:t>معروفة </a:t>
            </a:r>
            <a:r>
              <a:rPr lang="ar-SA" dirty="0" smtClean="0"/>
              <a:t>، ولغايات </a:t>
            </a:r>
            <a:r>
              <a:rPr lang="ar-SA" dirty="0" err="1" smtClean="0"/>
              <a:t>محددة .</a:t>
            </a:r>
            <a:endParaRPr lang="ar-SA" dirty="0" smtClean="0"/>
          </a:p>
          <a:p>
            <a:pPr marL="0" indent="0"/>
            <a:r>
              <a:rPr lang="ar-SA" b="1" u="sng" dirty="0" smtClean="0"/>
              <a:t>3- </a:t>
            </a:r>
            <a:r>
              <a:rPr lang="ar-SA" b="1" u="sng" dirty="0" err="1" smtClean="0"/>
              <a:t>الموضوعية </a:t>
            </a:r>
            <a:r>
              <a:rPr lang="ar-SA" dirty="0" smtClean="0"/>
              <a:t>، أي </a:t>
            </a:r>
            <a:r>
              <a:rPr lang="ar-SA" dirty="0" err="1" smtClean="0"/>
              <a:t>الحيادية </a:t>
            </a:r>
            <a:r>
              <a:rPr lang="ar-SA" dirty="0" smtClean="0"/>
              <a:t>، وتجنب الأحكام </a:t>
            </a:r>
            <a:r>
              <a:rPr lang="ar-SA" dirty="0" err="1" smtClean="0"/>
              <a:t>الذاتية .</a:t>
            </a:r>
            <a:endParaRPr lang="ar-SA" b="1" u="sng"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وحدات تحليل المحتوى</a:t>
            </a:r>
            <a:endParaRPr lang="ar-SA" dirty="0"/>
          </a:p>
        </p:txBody>
      </p:sp>
      <p:sp>
        <p:nvSpPr>
          <p:cNvPr id="3" name="عنصر نائب للمحتوى 2"/>
          <p:cNvSpPr>
            <a:spLocks noGrp="1"/>
          </p:cNvSpPr>
          <p:nvPr>
            <p:ph idx="1"/>
          </p:nvPr>
        </p:nvSpPr>
        <p:spPr/>
        <p:txBody>
          <a:bodyPr/>
          <a:lstStyle/>
          <a:p>
            <a:pPr marL="0" indent="0"/>
            <a:r>
              <a:rPr lang="ar-SA" dirty="0" smtClean="0"/>
              <a:t>1- الحرف.</a:t>
            </a:r>
          </a:p>
          <a:p>
            <a:pPr marL="0" indent="0"/>
            <a:r>
              <a:rPr lang="ar-SA" dirty="0" smtClean="0"/>
              <a:t>2- </a:t>
            </a:r>
            <a:r>
              <a:rPr lang="ar-SA" dirty="0" err="1" smtClean="0"/>
              <a:t>الكلمة .</a:t>
            </a:r>
            <a:endParaRPr lang="ar-SA" dirty="0" smtClean="0"/>
          </a:p>
          <a:p>
            <a:pPr marL="0" indent="0"/>
            <a:r>
              <a:rPr lang="ar-SA" dirty="0" smtClean="0"/>
              <a:t>3- </a:t>
            </a:r>
            <a:r>
              <a:rPr lang="ar-SA" dirty="0" err="1" smtClean="0"/>
              <a:t>العبارة .</a:t>
            </a:r>
            <a:endParaRPr lang="ar-SA" dirty="0" smtClean="0"/>
          </a:p>
          <a:p>
            <a:pPr marL="0" indent="0"/>
            <a:r>
              <a:rPr lang="ar-SA" dirty="0" smtClean="0"/>
              <a:t>4- </a:t>
            </a:r>
            <a:r>
              <a:rPr lang="ar-SA" dirty="0" err="1" smtClean="0"/>
              <a:t>الفقرة .</a:t>
            </a:r>
            <a:endParaRPr lang="ar-SA" dirty="0" smtClean="0"/>
          </a:p>
          <a:p>
            <a:pPr marL="0" indent="0"/>
            <a:r>
              <a:rPr lang="ar-SA" dirty="0" smtClean="0"/>
              <a:t>5- </a:t>
            </a:r>
            <a:r>
              <a:rPr lang="ar-SA" dirty="0" err="1" smtClean="0"/>
              <a:t>الفكرة .</a:t>
            </a:r>
            <a:endParaRPr lang="ar-SA" dirty="0" smtClean="0"/>
          </a:p>
          <a:p>
            <a:pPr marL="0" indent="0"/>
            <a:r>
              <a:rPr lang="ar-SA" dirty="0" smtClean="0"/>
              <a:t>6- </a:t>
            </a:r>
            <a:r>
              <a:rPr lang="ar-SA" dirty="0" err="1" smtClean="0"/>
              <a:t>الشخصية .</a:t>
            </a:r>
            <a:endParaRPr lang="ar-SA" dirty="0" smtClean="0"/>
          </a:p>
          <a:p>
            <a:pPr marL="0" indent="0"/>
            <a:r>
              <a:rPr lang="ar-SA" dirty="0" smtClean="0"/>
              <a:t>7- </a:t>
            </a:r>
            <a:r>
              <a:rPr lang="ar-SA" dirty="0" err="1" smtClean="0"/>
              <a:t>الزمان .</a:t>
            </a:r>
            <a:endParaRPr lang="ar-SA" dirty="0" smtClean="0"/>
          </a:p>
          <a:p>
            <a:pPr marL="0" indent="0"/>
            <a:r>
              <a:rPr lang="ar-SA" dirty="0" smtClean="0"/>
              <a:t>8- </a:t>
            </a:r>
            <a:r>
              <a:rPr lang="ar-SA" dirty="0" err="1" smtClean="0"/>
              <a:t>المكان .</a:t>
            </a:r>
            <a:endParaRPr lang="ar-SA" dirty="0" smtClean="0"/>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مميزات المنهج التفكيكي</a:t>
            </a:r>
            <a:endParaRPr lang="ar-SA" dirty="0"/>
          </a:p>
        </p:txBody>
      </p:sp>
      <p:sp>
        <p:nvSpPr>
          <p:cNvPr id="3" name="عنصر نائب للمحتوى 2"/>
          <p:cNvSpPr>
            <a:spLocks noGrp="1"/>
          </p:cNvSpPr>
          <p:nvPr>
            <p:ph idx="1"/>
          </p:nvPr>
        </p:nvSpPr>
        <p:spPr/>
        <p:txBody>
          <a:bodyPr/>
          <a:lstStyle/>
          <a:p>
            <a:pPr marL="0" indent="0"/>
            <a:r>
              <a:rPr lang="ar-SA" b="1" dirty="0" smtClean="0"/>
              <a:t>1- يمكِّن الباحث من التعمق والاندماج في صلب </a:t>
            </a:r>
            <a:r>
              <a:rPr lang="ar-SA" b="1" dirty="0" err="1" smtClean="0"/>
              <a:t>الموضوع .</a:t>
            </a:r>
            <a:endParaRPr lang="ar-SA" b="1" dirty="0" smtClean="0"/>
          </a:p>
          <a:p>
            <a:pPr marL="0" indent="0"/>
            <a:r>
              <a:rPr lang="ar-SA" b="1" dirty="0" smtClean="0"/>
              <a:t>2- يساعد الباحث على الوصول إلى إجابات عن الأسئلة التي تثار حول </a:t>
            </a:r>
            <a:r>
              <a:rPr lang="ar-SA" b="1" dirty="0" err="1" smtClean="0"/>
              <a:t>النص </a:t>
            </a:r>
            <a:r>
              <a:rPr lang="ar-SA" b="1" dirty="0" smtClean="0"/>
              <a:t>، وذلك بفضل قدرة التفكيك على التفسير الذي يزيل </a:t>
            </a:r>
            <a:r>
              <a:rPr lang="ar-SA" b="1" dirty="0" err="1" smtClean="0"/>
              <a:t>الغموض .</a:t>
            </a:r>
            <a:endParaRPr lang="ar-SA" b="1" dirty="0" smtClean="0"/>
          </a:p>
          <a:p>
            <a:pPr marL="0" indent="0"/>
            <a:r>
              <a:rPr lang="ar-SA" b="1" dirty="0" smtClean="0"/>
              <a:t>3- يظهر الغايات المقصودة من النص بوضوح ودون تزيد على </a:t>
            </a:r>
            <a:r>
              <a:rPr lang="ar-SA" b="1" dirty="0" err="1" smtClean="0"/>
              <a:t>صاحبه .</a:t>
            </a:r>
            <a:endParaRPr lang="ar-SA" b="1" dirty="0" smtClean="0"/>
          </a:p>
          <a:p>
            <a:pPr marL="0" indent="0"/>
            <a:r>
              <a:rPr lang="ar-SA" b="1" dirty="0" smtClean="0"/>
              <a:t>4- إظهار المعاني الدفينة في </a:t>
            </a:r>
            <a:r>
              <a:rPr lang="ar-SA" b="1" dirty="0" err="1" smtClean="0"/>
              <a:t>النص </a:t>
            </a:r>
            <a:r>
              <a:rPr lang="ar-SA" b="1" dirty="0" smtClean="0"/>
              <a:t>، وإجلاء مضامينه على نحو </a:t>
            </a:r>
            <a:r>
              <a:rPr lang="ar-SA" b="1" dirty="0" err="1" smtClean="0"/>
              <a:t>دقيق .</a:t>
            </a:r>
            <a:r>
              <a:rPr lang="ar-SA" b="1" dirty="0" smtClean="0"/>
              <a:t> </a:t>
            </a:r>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أهمية المنهج التفكيكي للمناهج الأخرى</a:t>
            </a:r>
            <a:endParaRPr lang="ar-SA" dirty="0"/>
          </a:p>
        </p:txBody>
      </p:sp>
      <p:sp>
        <p:nvSpPr>
          <p:cNvPr id="3" name="عنصر نائب للمحتوى 2"/>
          <p:cNvSpPr>
            <a:spLocks noGrp="1"/>
          </p:cNvSpPr>
          <p:nvPr>
            <p:ph idx="1"/>
          </p:nvPr>
        </p:nvSpPr>
        <p:spPr/>
        <p:txBody>
          <a:bodyPr/>
          <a:lstStyle/>
          <a:p>
            <a:r>
              <a:rPr lang="ar-SA" dirty="0" smtClean="0"/>
              <a:t>يعد المنهج التفكيكي خطوة مهمة لأغلب المناهج </a:t>
            </a:r>
            <a:r>
              <a:rPr lang="ar-SA" dirty="0" err="1" smtClean="0"/>
              <a:t>التفكير </a:t>
            </a:r>
            <a:r>
              <a:rPr lang="ar-SA" dirty="0" smtClean="0"/>
              <a:t>،  فعملية التفكيك أداة لا غنى عنها في المنهج </a:t>
            </a:r>
            <a:r>
              <a:rPr lang="ar-SA" dirty="0" err="1" smtClean="0"/>
              <a:t>البنيوي </a:t>
            </a:r>
            <a:r>
              <a:rPr lang="ar-SA" dirty="0" smtClean="0"/>
              <a:t>، وكذلك في المنهج </a:t>
            </a:r>
            <a:r>
              <a:rPr lang="ar-SA" dirty="0" err="1" smtClean="0"/>
              <a:t>التركيبي </a:t>
            </a:r>
            <a:r>
              <a:rPr lang="ar-SA" dirty="0" smtClean="0"/>
              <a:t>، حيث يركب الباحث ما سبق </a:t>
            </a:r>
            <a:r>
              <a:rPr lang="ar-SA" dirty="0" err="1" smtClean="0"/>
              <a:t>تفكيكه </a:t>
            </a:r>
            <a:r>
              <a:rPr lang="ar-SA" dirty="0" smtClean="0"/>
              <a:t>، فالتفكيك ـ إذن ـ عمل </a:t>
            </a:r>
            <a:r>
              <a:rPr lang="ar-SA" dirty="0" err="1" smtClean="0"/>
              <a:t>مساعد </a:t>
            </a:r>
            <a:r>
              <a:rPr lang="ar-SA" dirty="0" smtClean="0"/>
              <a:t>، وليس هدفا في حد </a:t>
            </a:r>
            <a:r>
              <a:rPr lang="ar-SA" dirty="0" err="1" smtClean="0"/>
              <a:t>ذاته .</a:t>
            </a:r>
            <a:endParaRPr lang="ar-SA"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فوائد استخدام المنهج التفكيكي</a:t>
            </a:r>
            <a:endParaRPr lang="ar-SA" dirty="0"/>
          </a:p>
        </p:txBody>
      </p:sp>
      <p:sp>
        <p:nvSpPr>
          <p:cNvPr id="3" name="عنصر نائب للمحتوى 2"/>
          <p:cNvSpPr>
            <a:spLocks noGrp="1"/>
          </p:cNvSpPr>
          <p:nvPr>
            <p:ph idx="1"/>
          </p:nvPr>
        </p:nvSpPr>
        <p:spPr/>
        <p:txBody>
          <a:bodyPr/>
          <a:lstStyle/>
          <a:p>
            <a:pPr marL="0" indent="0"/>
            <a:r>
              <a:rPr lang="ar-SA" dirty="0" smtClean="0"/>
              <a:t>1- وصف الظروف والممارسات في </a:t>
            </a:r>
            <a:r>
              <a:rPr lang="ar-SA" dirty="0" err="1" smtClean="0"/>
              <a:t>المجتمع .</a:t>
            </a:r>
            <a:endParaRPr lang="ar-SA" dirty="0" smtClean="0"/>
          </a:p>
          <a:p>
            <a:pPr marL="0" indent="0"/>
            <a:r>
              <a:rPr lang="ar-SA" dirty="0" smtClean="0"/>
              <a:t>2- إبراز الاتجاهات </a:t>
            </a:r>
            <a:r>
              <a:rPr lang="ar-SA" dirty="0" err="1" smtClean="0"/>
              <a:t>المختلفة .</a:t>
            </a:r>
            <a:endParaRPr lang="ar-SA" dirty="0" smtClean="0"/>
          </a:p>
          <a:p>
            <a:pPr marL="0" indent="0"/>
            <a:r>
              <a:rPr lang="ar-SA" dirty="0" smtClean="0"/>
              <a:t>3- الكشف عن نقاط </a:t>
            </a:r>
            <a:r>
              <a:rPr lang="ar-SA" dirty="0" err="1" smtClean="0"/>
              <a:t>الضعف .</a:t>
            </a:r>
            <a:endParaRPr lang="ar-SA" dirty="0" smtClean="0"/>
          </a:p>
          <a:p>
            <a:pPr marL="0" indent="0"/>
            <a:r>
              <a:rPr lang="ar-SA" dirty="0" smtClean="0"/>
              <a:t>4- تطوير </a:t>
            </a:r>
            <a:r>
              <a:rPr lang="ar-SA" dirty="0" err="1" smtClean="0"/>
              <a:t>الأداء .</a:t>
            </a:r>
            <a:endParaRPr lang="ar-SA" dirty="0" smtClean="0"/>
          </a:p>
          <a:p>
            <a:pPr marL="0" indent="0"/>
            <a:r>
              <a:rPr lang="ar-SA" dirty="0" smtClean="0"/>
              <a:t>5- إظهار الفروق في </a:t>
            </a:r>
            <a:r>
              <a:rPr lang="ar-SA" dirty="0" err="1" smtClean="0"/>
              <a:t>الممارسات .</a:t>
            </a:r>
            <a:endParaRPr lang="ar-SA" dirty="0" smtClean="0"/>
          </a:p>
          <a:p>
            <a:pPr marL="0" indent="0"/>
            <a:r>
              <a:rPr lang="ar-SA" dirty="0" smtClean="0"/>
              <a:t>6- تقويم العلاقات بين الأهداف المرسومة وما يتم </a:t>
            </a:r>
            <a:r>
              <a:rPr lang="ar-SA" dirty="0" err="1" smtClean="0"/>
              <a:t>تطبيقه .</a:t>
            </a:r>
            <a:endParaRPr lang="ar-SA" dirty="0" smtClean="0"/>
          </a:p>
          <a:p>
            <a:pPr marL="0" indent="0"/>
            <a:r>
              <a:rPr lang="ar-SA" dirty="0" smtClean="0"/>
              <a:t>7- الكشف عن اتجاهات الناس </a:t>
            </a:r>
            <a:r>
              <a:rPr lang="ar-SA" dirty="0" err="1" smtClean="0"/>
              <a:t>وميولهم .</a:t>
            </a:r>
            <a:endParaRPr lang="ar-SA" dirty="0" smtClean="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عيوب </a:t>
            </a:r>
            <a:r>
              <a:rPr lang="ar-SA" b="1" u="sng" dirty="0" err="1" smtClean="0"/>
              <a:t>التفكيكية</a:t>
            </a:r>
            <a:endParaRPr lang="ar-SA" dirty="0"/>
          </a:p>
        </p:txBody>
      </p:sp>
      <p:sp>
        <p:nvSpPr>
          <p:cNvPr id="3" name="عنصر نائب للمحتوى 2"/>
          <p:cNvSpPr>
            <a:spLocks noGrp="1"/>
          </p:cNvSpPr>
          <p:nvPr>
            <p:ph idx="1"/>
          </p:nvPr>
        </p:nvSpPr>
        <p:spPr/>
        <p:txBody>
          <a:bodyPr/>
          <a:lstStyle/>
          <a:p>
            <a:pPr marL="0" indent="0"/>
            <a:r>
              <a:rPr lang="ar-SA" dirty="0" smtClean="0"/>
              <a:t>1- القارئ  يفكك النص وفق آليات </a:t>
            </a:r>
            <a:r>
              <a:rPr lang="ar-SA" dirty="0" err="1" smtClean="0"/>
              <a:t>تفكيره .</a:t>
            </a:r>
            <a:r>
              <a:rPr lang="ar-SA" dirty="0" smtClean="0"/>
              <a:t> </a:t>
            </a:r>
          </a:p>
          <a:p>
            <a:pPr marL="0" indent="0"/>
            <a:r>
              <a:rPr lang="ar-SA" dirty="0" smtClean="0"/>
              <a:t>2- يعتمد القارئ على آليات الهدم والبناء من خلال </a:t>
            </a:r>
            <a:r>
              <a:rPr lang="ar-SA" dirty="0" err="1" smtClean="0"/>
              <a:t>القراءة .</a:t>
            </a:r>
            <a:endParaRPr lang="ar-SA" dirty="0" smtClean="0"/>
          </a:p>
          <a:p>
            <a:pPr marL="0" indent="0"/>
            <a:r>
              <a:rPr lang="ar-SA" dirty="0" smtClean="0"/>
              <a:t>3- يهدم القارئ ويُقوّض المنطق الذي يحكم </a:t>
            </a:r>
            <a:r>
              <a:rPr lang="ar-SA" dirty="0" err="1" smtClean="0"/>
              <a:t>النّصّ .</a:t>
            </a:r>
            <a:r>
              <a:rPr lang="ar-SA" dirty="0" smtClean="0"/>
              <a:t> </a:t>
            </a:r>
          </a:p>
          <a:p>
            <a:pPr marL="0" indent="0"/>
            <a:r>
              <a:rPr lang="ar-SA" dirty="0" err="1" smtClean="0"/>
              <a:t>4ـ</a:t>
            </a:r>
            <a:r>
              <a:rPr lang="ar-SA" dirty="0" smtClean="0"/>
              <a:t> إن </a:t>
            </a:r>
            <a:r>
              <a:rPr lang="ar-SA" dirty="0" err="1" smtClean="0"/>
              <a:t>التفكيكية</a:t>
            </a:r>
            <a:r>
              <a:rPr lang="ar-SA" dirty="0" smtClean="0"/>
              <a:t> منهج في الدراسة النقدية تعتمد ـ في أصلها ـ   على رفض كل ما </a:t>
            </a:r>
            <a:r>
              <a:rPr lang="ar-SA" dirty="0" err="1" smtClean="0"/>
              <a:t>غيبي .</a:t>
            </a:r>
            <a:endParaRPr lang="ar-SA" dirty="0" smtClean="0"/>
          </a:p>
          <a:p>
            <a:pPr marL="0" indent="0"/>
            <a:r>
              <a:rPr lang="ar-SA" dirty="0" smtClean="0"/>
              <a:t>                              (انتهى</a:t>
            </a:r>
            <a:r>
              <a:rPr lang="ar-SA" dirty="0" err="1" smtClean="0"/>
              <a:t>)</a:t>
            </a:r>
            <a:endParaRPr lang="ar-SA"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1485</TotalTime>
  <Words>1024</Words>
  <Application>Microsoft Office PowerPoint</Application>
  <PresentationFormat>A4 Paper (210x297 mm)</PresentationFormat>
  <Paragraphs>71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عنوان المحاضرة</vt:lpstr>
      <vt:lpstr>المقصود بالمنهج التفكيكي</vt:lpstr>
      <vt:lpstr>التفكيكية مثيرة للجدل</vt:lpstr>
      <vt:lpstr>مؤسس المنهج التفكيكي</vt:lpstr>
      <vt:lpstr>خروج دريدا على الثوابت </vt:lpstr>
      <vt:lpstr>PowerPoint Presentation</vt:lpstr>
      <vt:lpstr>أسس التفكيكية في قراءة النصوص</vt:lpstr>
      <vt:lpstr>PowerPoint Presentation</vt:lpstr>
      <vt:lpstr>مثال توضيحي</vt:lpstr>
      <vt:lpstr>مواصفات شخصية المحلل</vt:lpstr>
      <vt:lpstr>عناصر تحليل المحتوى</vt:lpstr>
      <vt:lpstr>وحدات تحليل المحتوى</vt:lpstr>
      <vt:lpstr>مميزات المنهج التفكيكي</vt:lpstr>
      <vt:lpstr>أهمية المنهج التفكيكي للمناهج الأخرى</vt:lpstr>
      <vt:lpstr>فوائد استخدام المنهج التفكيكي</vt:lpstr>
      <vt:lpstr>عيوب التفكيكية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111</cp:revision>
  <dcterms:created xsi:type="dcterms:W3CDTF">2009-10-14T19:14:34Z</dcterms:created>
  <dcterms:modified xsi:type="dcterms:W3CDTF">2013-02-24T10:41:46Z</dcterms:modified>
</cp:coreProperties>
</file>