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7" r:id="rId3"/>
    <p:sldId id="268" r:id="rId4"/>
    <p:sldId id="269" r:id="rId5"/>
    <p:sldId id="270" r:id="rId6"/>
    <p:sldId id="271" r:id="rId7"/>
    <p:sldId id="276" r:id="rId8"/>
    <p:sldId id="272" r:id="rId9"/>
    <p:sldId id="273" r:id="rId10"/>
    <p:sldId id="274" r:id="rId11"/>
    <p:sldId id="275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مقطع افتراضي" id="{B754E60E-21A6-4442-B511-07B768C6B490}">
          <p14:sldIdLst>
            <p14:sldId id="256"/>
            <p14:sldId id="267"/>
            <p14:sldId id="268"/>
            <p14:sldId id="269"/>
            <p14:sldId id="270"/>
            <p14:sldId id="271"/>
            <p14:sldId id="276"/>
            <p14:sldId id="272"/>
            <p14:sldId id="273"/>
            <p14:sldId id="274"/>
            <p14:sldId id="275"/>
          </p14:sldIdLst>
        </p14:section>
        <p14:section name="مقطع بدون عنوان" id="{95381BA0-8EB6-45E7-B2C7-0273E03481C7}">
          <p14:sldIdLst>
            <p14:sldId id="26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49" d="100"/>
          <a:sy n="49" d="100"/>
        </p:scale>
        <p:origin x="-1002" y="-3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9317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مناهج الفكر الحديث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أ.د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مختار محمود عطا الله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 bwMode="auto">
          <a:xfrm>
            <a:off x="3733800" y="304800"/>
            <a:ext cx="2260600" cy="533400"/>
          </a:xfrm>
          <a:prstGeom prst="rect">
            <a:avLst/>
          </a:prstGeom>
          <a:ln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FFFF00"/>
                </a:solidFill>
                <a:latin typeface="ae_AlMateen" pitchFamily="2" charset="-78"/>
                <a:cs typeface="ae_AlMateen" pitchFamily="2" charset="-78"/>
              </a:rPr>
              <a:t>كلية الأداب</a:t>
            </a:r>
            <a:endParaRPr lang="en-US" sz="2600" dirty="0">
              <a:solidFill>
                <a:srgbClr val="FFFF00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ar-SA" sz="6600" b="1" dirty="0" smtClean="0"/>
              <a:t>المحاضرة </a:t>
            </a:r>
            <a:r>
              <a:rPr lang="ar-SA" sz="6600" b="1" dirty="0" smtClean="0"/>
              <a:t>السابعة</a:t>
            </a:r>
            <a:endParaRPr lang="ar-SA" sz="6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عنوان المحاضرة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ar-SA" sz="4400" b="1" spc="3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المنهج </a:t>
            </a:r>
            <a:r>
              <a:rPr lang="ar-SA" sz="4400" b="1" spc="3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التأويلي(</a:t>
            </a:r>
            <a:r>
              <a:rPr lang="ar-SA" sz="4400" b="1" spc="3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الهرمنيوطيقي</a:t>
            </a:r>
            <a:r>
              <a:rPr lang="ar-SA" sz="4400" b="1" spc="3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r>
              <a:rPr lang="ar-SA" sz="4400" spc="3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ar-SA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u="sng" dirty="0"/>
              <a:t>تعريف المنهج التأويلي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/>
              <a:t>ذكر الباحثون تعريفات كثيرة لهذا المنهج ، ولكنها تعريفات مختلفة حسب الاتجاهات والمراحل التي مرّ بها هذا المصطلح، أمثال (علم تفسير الكتاب المقدس) ، (علم تفسير النصوص) ، (العلم بقواعد فهم النصوص) ، (منهج المنع من سوء الفهم) ، (منهج المعرفة في العلوم الإنسانية) ، (البحث عن حقيقة الفهم وفلسفته)، وتعود بعض هذه الاختلافات </a:t>
            </a:r>
            <a:r>
              <a:rPr lang="ar-SA" b="1" dirty="0" err="1"/>
              <a:t>ألى</a:t>
            </a:r>
            <a:r>
              <a:rPr lang="ar-SA" b="1" dirty="0"/>
              <a:t> الموضوع والهدف والمجال، فبعض التعريفات يهتم بقصد المؤلف، و بعضها يهتم بفهم المفسر، وبعضها يعتقد بوجود معنى معين نهائي للنص . </a:t>
            </a:r>
          </a:p>
        </p:txBody>
      </p:sp>
    </p:spTree>
    <p:extLst>
      <p:ext uri="{BB962C8B-B14F-4D97-AF65-F5344CB8AC3E}">
        <p14:creationId xmlns:p14="http://schemas.microsoft.com/office/powerpoint/2010/main" val="3712345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/>
              <a:t>بينما </a:t>
            </a:r>
            <a:r>
              <a:rPr lang="ar-SA" b="1" dirty="0" err="1"/>
              <a:t>الهرمنيوطيقا</a:t>
            </a:r>
            <a:r>
              <a:rPr lang="ar-SA" b="1" dirty="0"/>
              <a:t> الفلسفية ، وهي أشهر وآخر نظرية معاصرة في هذا العلم، أنكرت وجود معنى معين ونهائي ومطلق للنص، وإنما للنص تفسيرات متعددة غير متناهية بعدد المفسرين وخلفياتهم وظروفهم المتعددة المختلفة. </a:t>
            </a:r>
          </a:p>
          <a:p>
            <a:r>
              <a:rPr lang="ar-SA" b="1" dirty="0" smtClean="0"/>
              <a:t>والخلاصة أن المنهج التأويلي هو </a:t>
            </a:r>
            <a:r>
              <a:rPr lang="ar-SA" b="1" dirty="0"/>
              <a:t>طريقة للفهم العميق للنصوص ، يتجاوز المفاهيم السطحية المباشرة إلى المعاني التي تكمن وراء </a:t>
            </a:r>
            <a:r>
              <a:rPr lang="ar-SA" b="1" dirty="0" smtClean="0"/>
              <a:t>النص.</a:t>
            </a:r>
            <a:endParaRPr lang="ar-SA" b="1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720909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u="sng" dirty="0"/>
              <a:t>نشأة المنهج التأويلي الحديث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 </a:t>
            </a:r>
            <a:r>
              <a:rPr lang="ar-SA" b="1" dirty="0"/>
              <a:t>تعود جذور هذه النظرية في الفكر الغربي بداية من اليونان ومروراً بفترة الإصلاح الديني ونقد الكتاب المقدس ، بدءا من محاولة (توما </a:t>
            </a:r>
            <a:r>
              <a:rPr lang="ar-SA" b="1" dirty="0" err="1"/>
              <a:t>الأكويني</a:t>
            </a:r>
            <a:r>
              <a:rPr lang="ar-SA" b="1" dirty="0"/>
              <a:t>) إبراز نظرية التوافق بين الكتاب المقدس وبين العقل ، ومحاولة (مارتن لوثر)  كسر الحصار الكنسي في فهم الكتاب المقدس .</a:t>
            </a:r>
          </a:p>
          <a:p>
            <a:r>
              <a:rPr lang="ar-SA" b="1" dirty="0"/>
              <a:t>وفي القرن السابع عشر الميلادي تأتي محاولة (</a:t>
            </a:r>
            <a:r>
              <a:rPr lang="ar-SA" b="1" dirty="0" err="1"/>
              <a:t>سبينوزا</a:t>
            </a:r>
            <a:r>
              <a:rPr lang="ar-SA" b="1" dirty="0"/>
              <a:t>) في النقد المباشر للكتاب المقدس ، وفي التفريق بين المجال الذي يعمل في الكتاب المقدس (الدين)والمجال الذي تعمل فيه الحكمة والفلسفة (الفكر). </a:t>
            </a:r>
            <a:r>
              <a:rPr lang="ar-SA" dirty="0"/>
              <a:t>  </a:t>
            </a:r>
          </a:p>
          <a:p>
            <a:endParaRPr lang="ar-SA" dirty="0" smtClean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755696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/>
              <a:t>ثم تبنتها مدرسة الارتياب والتي يمثلها (ماركس) و(</a:t>
            </a:r>
            <a:r>
              <a:rPr lang="ar-SA" b="1" dirty="0" err="1"/>
              <a:t>نيتشه</a:t>
            </a:r>
            <a:r>
              <a:rPr lang="ar-SA" b="1" dirty="0"/>
              <a:t> )و(فرويد) والذين اشتركوا ـ رغم اختلاف فلسفاتهم ـ على حقيقة واحدة وهي أن الوعي الظاهر إنما هو مجموع مزيف ، ومهمة التأويل الكشف عن هذا الزيف 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69006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066800"/>
            <a:ext cx="8915400" cy="4525963"/>
          </a:xfrm>
        </p:spPr>
        <p:txBody>
          <a:bodyPr/>
          <a:lstStyle/>
          <a:p>
            <a:r>
              <a:rPr lang="ar-SA" b="1" dirty="0"/>
              <a:t>ثم ظهر طور جديد من أطوار التأويل في الفكر الغربي ، وهو الطور الذي أخذ بعداً مهما من أبعاد هذه النظرية في هذا الفكر(في مجال الأدب) ، وقد أُطلق على هذا الطور مسمى : </a:t>
            </a:r>
            <a:r>
              <a:rPr lang="ar-SA" b="1" dirty="0" err="1"/>
              <a:t>الهرمنيوطيقا</a:t>
            </a:r>
            <a:r>
              <a:rPr lang="ar-SA" b="1" dirty="0"/>
              <a:t> الرومانسية ، وقد نشأ هذا الطور على يد (</a:t>
            </a:r>
            <a:r>
              <a:rPr lang="ar-SA" b="1" dirty="0" err="1"/>
              <a:t>شلاير</a:t>
            </a:r>
            <a:r>
              <a:rPr lang="ar-SA" b="1" dirty="0"/>
              <a:t> ماخر) و(دلتاي).</a:t>
            </a:r>
          </a:p>
          <a:p>
            <a:r>
              <a:rPr lang="ar-SA" b="1" dirty="0"/>
              <a:t>ثم تعمقت </a:t>
            </a:r>
            <a:r>
              <a:rPr lang="ar-SA" b="1" dirty="0" err="1"/>
              <a:t>الهرمنيوطيقا</a:t>
            </a:r>
            <a:r>
              <a:rPr lang="ar-SA" b="1" dirty="0"/>
              <a:t> في الحقل الفلسفي على يد (هيدغر) و(</a:t>
            </a:r>
            <a:r>
              <a:rPr lang="ar-SA" b="1" dirty="0" err="1"/>
              <a:t>جادامير</a:t>
            </a:r>
            <a:r>
              <a:rPr lang="ar-SA" b="1" dirty="0"/>
              <a:t>) . </a:t>
            </a:r>
          </a:p>
        </p:txBody>
      </p:sp>
    </p:spTree>
    <p:extLst>
      <p:ext uri="{BB962C8B-B14F-4D97-AF65-F5344CB8AC3E}">
        <p14:creationId xmlns:p14="http://schemas.microsoft.com/office/powerpoint/2010/main" val="1806641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u="sng" dirty="0"/>
              <a:t>أسس التأويل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  <a:p>
            <a:r>
              <a:rPr lang="ar-SA" b="1" u="sng" dirty="0"/>
              <a:t>1-  النص ذاته : </a:t>
            </a:r>
            <a:r>
              <a:rPr lang="ar-SA" b="1" dirty="0"/>
              <a:t>فالنص كيان له عمق وامتـداد ومكونـات , لا يمكن فهمه بدون التعرف عليها وتعيينها , ووصفها , وتحديــد العلاقات الممكنة بينها . فالنص الشعري له هويته  ومكوناته الدالة عليه ، وكذلك مع بقية الأنواع الأخرى من النصوص .</a:t>
            </a:r>
          </a:p>
          <a:p>
            <a:endParaRPr lang="ar-SA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862549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447800"/>
            <a:ext cx="8915400" cy="4525963"/>
          </a:xfrm>
        </p:spPr>
        <p:txBody>
          <a:bodyPr/>
          <a:lstStyle/>
          <a:p>
            <a:r>
              <a:rPr lang="ar-SA" b="1" u="sng" dirty="0"/>
              <a:t>2-  القراءة الواعية للنص </a:t>
            </a:r>
            <a:r>
              <a:rPr lang="ar-SA" b="1" dirty="0"/>
              <a:t>: فلا يمكن أن نتصور قراءة ً ( عفويةً ) تتم عن طريق الحدس أو التخمين , وتكون في الوقت ذاته قادرة على تحديد مواطن المعنى ، وقادرة على تتبعه في مصادره ؛ لذا فلا يمكن للحدس أن ينتج قراءة مفيدة ؛ ولهذا تحتاج القراءة التأويلية إلى معرفةٍ عقلية عميقة تساعد على الوصول للمعنى .</a:t>
            </a:r>
          </a:p>
          <a:p>
            <a:endParaRPr lang="ar-SA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1830969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u="sng" dirty="0"/>
              <a:t>3-  ثقافة الناقد : </a:t>
            </a:r>
            <a:r>
              <a:rPr lang="ar-SA" b="1" dirty="0"/>
              <a:t>أي قدرته على استحضار مرجعيات النص الثقافية والتاريخية والاجتماعية والنفسية ، وأبعادها الرمزية والمجازية . وهو ما يتطلب أهلية خاصة للمتأول , من أهمها قدرته على الربط بين ما هو معطى بصيغة مباشرة داخل النص , وبين ما يوظف فيه المعارف الموسوعية القادرة على استحضار التاريخ والثقافة ، أي الأمور التي ليست بادية  بشكل مباشر في النص .</a:t>
            </a:r>
          </a:p>
          <a:p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3770617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1509</TotalTime>
  <Words>537</Words>
  <Application>Microsoft Office PowerPoint</Application>
  <PresentationFormat>A4 Paper (210x297 mm)</PresentationFormat>
  <Paragraphs>29</Paragraphs>
  <Slides>12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عرض تقديمي في PowerPoint</vt:lpstr>
      <vt:lpstr>عرض تقديمي في PowerPoint</vt:lpstr>
      <vt:lpstr>عنوان المحاضرة</vt:lpstr>
      <vt:lpstr>تعريف المنهج التأويلي</vt:lpstr>
      <vt:lpstr>عرض تقديمي في PowerPoint</vt:lpstr>
      <vt:lpstr>نشأة المنهج التأويلي الحديث</vt:lpstr>
      <vt:lpstr>عرض تقديمي في PowerPoint</vt:lpstr>
      <vt:lpstr>عرض تقديمي في PowerPoint</vt:lpstr>
      <vt:lpstr>أسس التأويل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AcerM</cp:lastModifiedBy>
  <cp:revision>114</cp:revision>
  <dcterms:created xsi:type="dcterms:W3CDTF">2009-10-14T19:14:34Z</dcterms:created>
  <dcterms:modified xsi:type="dcterms:W3CDTF">2013-03-07T20:58:29Z</dcterms:modified>
</cp:coreProperties>
</file>