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754E60E-21A6-4442-B511-07B768C6B490}">
          <p14:sldIdLst>
            <p14:sldId id="25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مقطع بدون عنوان" id="{95381BA0-8EB6-45E7-B2C7-0273E03481C7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650" y="-12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600" b="1" dirty="0" smtClean="0"/>
              <a:t>المحاضرة </a:t>
            </a:r>
            <a:r>
              <a:rPr lang="ar-SA" sz="6600" b="1" dirty="0" smtClean="0"/>
              <a:t>العاشرة</a:t>
            </a:r>
            <a:endParaRPr lang="ar-SA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عنوان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المنهج </a:t>
            </a:r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المقارن</a:t>
            </a:r>
            <a:endParaRPr lang="ar-SA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تعريف المنهج المقارن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المنهج المقارن : هو ذلك المنهج الذي يعتمد على المقارنة في دراسة الظاهرة ، حيث يبرز أوجه الشبه والاختلاف فيما بين ظاهرتين أو أكثر . ويعتمد الباحث من خلال ذلك على مجموعة من الخطوات من أجل الوصول إلى الحقيقة العلمية المتعلقة بالظاهرة المدروسة . وتستعين العلوم المختلفة بالمنهج المقارن في الكثير من الدراسات ، وذلك من خلال مقارنة مادة علمية بمادة علمية أخرى بحسب كل علم . مثل علم الاجتماع وعلم مقارنة الأديان وعلم النقد الأدبي وعلم القانون وغيرها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474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أهمية المقارنة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رغم أن المقارنة كمنهج قائم بذاته حديث النشأة ولكنها قديمة قدم الفكر الإنساني ، فقد استخدمها أرسطو وأفلاطون كوسيلة للحوار في المناقشة قصد قبول أو رفض القضايا والأفكار المطروحة للنقاش ، كما تم استخدامها في الدراسات المتعلقة بالمواضيع العامة كمقارنة بلد ببلد آخر إضافة إلى استعماله في المواضيع والقضايا الجزئية التي تحتاج إلى الدراسة والدقة.</a:t>
            </a:r>
          </a:p>
          <a:p>
            <a:r>
              <a:rPr lang="ar-SA" dirty="0"/>
              <a:t>كما أسهمت الدراسات المقارنة بالكشف على أنماط التطور واتجاهاته في العلوم الاجتماعية.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904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شروط المنهج المقارن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1- يجب دراسة مختلف أوجه الشبه والاختلاف بين ظاهرتين أو أكثر ، فلا ترتكز المقارنة على دراسة ظاهرة واحدة .</a:t>
            </a:r>
          </a:p>
          <a:p>
            <a:r>
              <a:rPr lang="ar-SA" dirty="0"/>
              <a:t>2- أن يسلط الباحث على الظاهرتين موضوع المقارنة </a:t>
            </a:r>
            <a:r>
              <a:rPr lang="ar-SA" dirty="0" err="1"/>
              <a:t>ضوءا</a:t>
            </a:r>
            <a:r>
              <a:rPr lang="ar-SA" dirty="0"/>
              <a:t> أدق وأوفى بجمع معلومات كافية وعميقة حول الموضوع.</a:t>
            </a:r>
          </a:p>
          <a:p>
            <a:r>
              <a:rPr lang="ar-SA" dirty="0"/>
              <a:t>3- أن تكون هناك أوجه شبه وأوجه اختلاف فلا يجوز مقارنة ما لا يقارن.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8960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التعرض للجوانب أكثر عمقا وتجنب المقارنات السطحية ، وعقد المقارنات الجادة والعميقة ، لفحص وكشف طبيعة الواقع المدروس.</a:t>
            </a:r>
          </a:p>
          <a:p>
            <a:r>
              <a:rPr lang="ar-SA" dirty="0"/>
              <a:t>5- أن تكون مقيدة بعاملي الزمان والمكان فلا بد أن تقع الظاهرة في زمان ومكان نستطيع مقارنتها بحادثة مشابهة وقعت في </a:t>
            </a:r>
            <a:r>
              <a:rPr lang="ar-SA" dirty="0" smtClean="0"/>
              <a:t>زمان ومكان </a:t>
            </a:r>
            <a:r>
              <a:rPr lang="ar-SA" dirty="0"/>
              <a:t>آخرين 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0501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أنواع المقارنة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للمقارنة أربعة أنواع هي:</a:t>
            </a:r>
          </a:p>
          <a:p>
            <a:r>
              <a:rPr lang="ar-SA" dirty="0"/>
              <a:t>1ـ المقارنة المغايرة : وهي المقارنة بين ظاهرتين أو أكثر تكون أوجه الاختلاف فيها أكثر من أوجه الشبه.</a:t>
            </a:r>
          </a:p>
          <a:p>
            <a:r>
              <a:rPr lang="ar-SA" dirty="0"/>
              <a:t>2ـ المقارنة الاعتيادية : وهي مقارنة بين ظاهرتين أو أكثر من جنس واحد تكون أوجه التشابه بينهما أكثر من أوجه الاختلاف.</a:t>
            </a:r>
          </a:p>
          <a:p>
            <a:r>
              <a:rPr lang="ar-SA" dirty="0"/>
              <a:t>3ـ المقارنة الخارجية : وهي مقارنة ظواهر مختلفة عن بعضها.</a:t>
            </a:r>
          </a:p>
          <a:p>
            <a:r>
              <a:rPr lang="ar-SA" dirty="0"/>
              <a:t>4ـ المقارنة الداخلية : تدرس ظاهرة واحدة في حالات مختلفة ، مثل مقارنة البطالة أثناء الثورة بها في الأوقات العادية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9397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شروط وقواعد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إنّ الحصول على </a:t>
            </a:r>
            <a:r>
              <a:rPr lang="ar-SA" dirty="0" smtClean="0"/>
              <a:t>استنتاجات </a:t>
            </a:r>
            <a:r>
              <a:rPr lang="ar-SA" dirty="0"/>
              <a:t>صحيحة باستخدام منهج المقارنة يشترط الالتزام بعدد من الضوابط و القواعد أهمها : </a:t>
            </a:r>
          </a:p>
          <a:p>
            <a:r>
              <a:rPr lang="ar-SA" dirty="0"/>
              <a:t>1 ـ تتبع أثر المفاهيم من أكثر من صنف ، فلا تعكس موضوعات و ظواهر وأشياء من صنف واحد للواقع الواحد . </a:t>
            </a:r>
          </a:p>
          <a:p>
            <a:r>
              <a:rPr lang="ar-SA" dirty="0"/>
              <a:t>2 ـ لا يجوز مطلقا مقارنة ما لا يقارن مثلا : مقارنة حركة </a:t>
            </a:r>
            <a:r>
              <a:rPr lang="ar-SA" dirty="0" err="1"/>
              <a:t>ميكانيكة</a:t>
            </a:r>
            <a:r>
              <a:rPr lang="ar-SA" dirty="0"/>
              <a:t> مع حركة الأحياء ، أو القانون مع الحجر. </a:t>
            </a:r>
          </a:p>
        </p:txBody>
      </p:sp>
    </p:spTree>
    <p:extLst>
      <p:ext uri="{BB962C8B-B14F-4D97-AF65-F5344CB8AC3E}">
        <p14:creationId xmlns:p14="http://schemas.microsoft.com/office/powerpoint/2010/main" val="34051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 ـ ملاحظة الأشياء المشتركة بين الظواهر و الموضوعات </a:t>
            </a:r>
            <a:r>
              <a:rPr lang="ar-SA" dirty="0" smtClean="0"/>
              <a:t>المقارنة. </a:t>
            </a:r>
            <a:r>
              <a:rPr lang="ar-SA" dirty="0"/>
              <a:t>إنّ المنهج المقارن يستلزم هذا الشيء المشترك بين الموضوعات المقارنة و هذا الشيء ممكن أن يكون علامة أو خاصية أو رابطة ما ، ونلاحظ هنا ما يلي:</a:t>
            </a:r>
          </a:p>
          <a:p>
            <a:r>
              <a:rPr lang="ar-SA" dirty="0"/>
              <a:t>أـ أنّ مخالفة هذه القاعدة يبطل المقارنة و يشوش الفكر. </a:t>
            </a:r>
          </a:p>
          <a:p>
            <a:r>
              <a:rPr lang="ar-SA" dirty="0"/>
              <a:t>ب ـ أنّ هذه القاعدة تبدو واضحة أكثر بالنسبة للمقارنة </a:t>
            </a:r>
            <a:r>
              <a:rPr lang="ar-SA" dirty="0" err="1"/>
              <a:t>الإعتيّادية</a:t>
            </a:r>
            <a:r>
              <a:rPr lang="ar-SA" dirty="0"/>
              <a:t> ، أمّا المقارنة المغايرة فتستلزم أن تفتش عن الشيء المختلف جوهريا بين الموضوعات المقارنة .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754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 ـ تمييز الموضوعات بتلك النقاط التي تنطوي على مغزى جوهري مهم . مثلا عند مقارنة القوانين يجب التركيز على أحكامها أولا ثمّ أشكالها ثانيا . </a:t>
            </a:r>
          </a:p>
          <a:p>
            <a:r>
              <a:rPr lang="ar-SA" dirty="0"/>
              <a:t>5 ـ اعتماد المبدأ التاريخي ، فلا يجوز مثلا مقارنة أمريكا مع دولة الفراعنة على الرغم من أنهما معا يشكلان ظاهرة واحدة و هي ظاهرة الدولة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987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 ـ تحديد غرض المقارنة ، وما الذي تستهدفه من المقارنة ، وإلى أي شيء تريد أن تصل؟ مثال : تقارن عقيدتين في موضوع واحد بغرض إثبات أفضلية نظام دين على آخر، أو تقارن قانونين بغرض توحيد القانون عن نطاق إقليمي مثلا . </a:t>
            </a:r>
          </a:p>
          <a:p>
            <a:r>
              <a:rPr lang="ar-SA" dirty="0"/>
              <a:t> 7 ـ استخدام مقولات و مصطلحات الموضوع بطريقة سليمة ، وتوظيفها توظيفا صحيحا. وذلك بحسب ما اصطلح عليه أصحاب كل علم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70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8 ـ عندما نقارن يجب أن تكون معلوماتنا حول موضوعات المقارنة واسعة وعميقة . مثال : لا يستطيع الباحث أن يقارن بين الرواية العربية والرواية في الأدب الإنجليزي دون أن يكون قد درس الأدبين دراسة شاملة واطلع عليهما بصورة عميقة، وهكذا بالنسبة للنظم و الموضوعات الأخرى.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6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خطوات المنهج المقارن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1ـ تحديد الإشكالية (السؤال الرئيسي والتساؤلات والفرضيات) </a:t>
            </a:r>
          </a:p>
          <a:p>
            <a:r>
              <a:rPr lang="ar-SA" dirty="0"/>
              <a:t>2ـ جمع ووصف وترتيب المعلومات والبيانات المتحصل عليها. </a:t>
            </a:r>
          </a:p>
          <a:p>
            <a:r>
              <a:rPr lang="ar-SA" dirty="0"/>
              <a:t>3ـ وضع جدول للعناصر المتشابهة على المستوى الداخلي والخارجي. </a:t>
            </a:r>
          </a:p>
          <a:p>
            <a:r>
              <a:rPr lang="ar-SA" dirty="0"/>
              <a:t>4ـ وضع جدول للعناصر المختلفة على المستوى الداخلي والخارجي. </a:t>
            </a:r>
          </a:p>
          <a:p>
            <a:r>
              <a:rPr lang="ar-SA" dirty="0"/>
              <a:t>5ـ تفسير وتحليل خواص التشابه والاختلاف الرئيسية والثانوية. </a:t>
            </a:r>
          </a:p>
          <a:p>
            <a:r>
              <a:rPr lang="ar-SA" dirty="0"/>
              <a:t>6ـ صياغة النتائج العلمية بما يستجيب لتساؤلات البحث والتأكد من صحة أو عدم صحة الفرضيات.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146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أنواع المقارنات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1ـ المقارنة التاريخية: مقارنة الظاهرة في تواريخ مختلفة لمعرفة التطورات والتغيرات التي طرأت عليها. </a:t>
            </a:r>
          </a:p>
          <a:p>
            <a:r>
              <a:rPr lang="ar-SA" dirty="0"/>
              <a:t>2ـ  المقارنة المكانية: مقارنة الظاهرة في مكان معين بمثيل لها في مكان آخر لمعرفة أوجه الاتفاق والاختلاف. </a:t>
            </a:r>
          </a:p>
          <a:p>
            <a:r>
              <a:rPr lang="ar-SA" dirty="0"/>
              <a:t>3ـ المقارنة الزمانية: مقارنة الظاهرة الاجتماعية في زمن معين بمثيلتها في زمن آخر (مقارنة دور الصحافة في الجزائر في الوقت الراهن ومقارنة ذلك  بدورها في مرحلة الستينيات)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976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صعوبات المنهج المقارن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1ـ صعوبة تحديد الوحدة الطبيعية للمقارنة (المقارنة بين الطلبة والطالبات: على أي أساس؟) </a:t>
            </a:r>
          </a:p>
          <a:p>
            <a:r>
              <a:rPr lang="ar-SA" dirty="0"/>
              <a:t>2ـ صعوبة تحديد الظاهرة القابلة للمقارنة. </a:t>
            </a:r>
          </a:p>
          <a:p>
            <a:r>
              <a:rPr lang="ar-SA" dirty="0"/>
              <a:t>3ـ صعوبة حصر المتغيرات الأساسية في الظاهرة. </a:t>
            </a:r>
          </a:p>
          <a:p>
            <a:r>
              <a:rPr lang="ar-SA" dirty="0"/>
              <a:t>4ـ مدى مصداقية المعلومات المجمعة.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551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فوائد المنهج المقارن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1ـ التحليل المقارن يفيد في اكتشاف المتغيرات الجديدة في الظواهر التي لا تظهر إلا من خلال ذلك النوع من التحليل.</a:t>
            </a:r>
          </a:p>
          <a:p>
            <a:r>
              <a:rPr lang="ar-SA" dirty="0"/>
              <a:t>2ـ يفيد المنهج المقارن في اكتشاف قوانين جديدة. </a:t>
            </a:r>
          </a:p>
          <a:p>
            <a:r>
              <a:rPr lang="ar-SA" dirty="0"/>
              <a:t>3ـ يوضح خصائص الأشياء </a:t>
            </a:r>
            <a:r>
              <a:rPr lang="ar-SA" dirty="0" err="1"/>
              <a:t>وتمايزبينها</a:t>
            </a:r>
            <a:r>
              <a:rPr lang="ar-SA" dirty="0"/>
              <a:t> بمقابلتها بعضها مع بعض.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945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816</Words>
  <Application>Microsoft Office PowerPoint</Application>
  <PresentationFormat>A4 Paper (210x297 mm)</PresentationFormat>
  <Paragraphs>64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عرض تقديمي في PowerPoint</vt:lpstr>
      <vt:lpstr>عنوان المحاضرة</vt:lpstr>
      <vt:lpstr>تعريف المنهج المقارن</vt:lpstr>
      <vt:lpstr>أهمية المقارنة</vt:lpstr>
      <vt:lpstr>شروط المنهج المقارن</vt:lpstr>
      <vt:lpstr>عرض تقديمي في PowerPoint</vt:lpstr>
      <vt:lpstr>أنواع المقارنة</vt:lpstr>
      <vt:lpstr>شروط وقواعد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خطوات المنهج المقارن</vt:lpstr>
      <vt:lpstr>أنواع المقارنات</vt:lpstr>
      <vt:lpstr>صعوبات المنهج المقارن</vt:lpstr>
      <vt:lpstr>فوائد المنهج المقارن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mokhtar ahmed atallah</cp:lastModifiedBy>
  <cp:revision>122</cp:revision>
  <dcterms:created xsi:type="dcterms:W3CDTF">2009-10-14T19:14:34Z</dcterms:created>
  <dcterms:modified xsi:type="dcterms:W3CDTF">2013-03-17T08:39:05Z</dcterms:modified>
</cp:coreProperties>
</file>