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مقطع افتراضي" id="{B754E60E-21A6-4442-B511-07B768C6B490}">
          <p14:sldIdLst>
            <p14:sldId id="256"/>
            <p14:sldId id="267"/>
            <p14:sldId id="268"/>
            <p14:sldId id="269"/>
            <p14:sldId id="270"/>
            <p14:sldId id="271"/>
            <p14:sldId id="272"/>
            <p14:sldId id="273"/>
            <p14:sldId id="274"/>
            <p14:sldId id="275"/>
            <p14:sldId id="276"/>
            <p14:sldId id="277"/>
            <p14:sldId id="278"/>
            <p14:sldId id="279"/>
            <p14:sldId id="280"/>
            <p14:sldId id="281"/>
            <p14:sldId id="282"/>
          </p14:sldIdLst>
        </p14:section>
        <p14:section name="مقطع بدون عنوان" id="{95381BA0-8EB6-45E7-B2C7-0273E03481C7}">
          <p14:sldIdLst>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49" d="100"/>
          <a:sy n="49" d="100"/>
        </p:scale>
        <p:origin x="-1650" y="-126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8419317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مناهج الفكر الحديث</a:t>
            </a:r>
            <a:endParaRPr lang="en-US" sz="2800" b="1" dirty="0" smtClean="0">
              <a:solidFill>
                <a:srgbClr val="7F7F7F"/>
              </a:solidFill>
              <a:latin typeface="Calibri" pitchFamily="34" charset="0"/>
              <a:cs typeface="Times New Roman" pitchFamily="18" charset="0"/>
            </a:endParaRPr>
          </a:p>
          <a:p>
            <a:pPr algn="ctr"/>
            <a:endParaRPr lang="en-US" sz="2800" b="1" dirty="0">
              <a:solidFill>
                <a:srgbClr val="7F7F7F"/>
              </a:solidFill>
              <a:latin typeface="Calibri" pitchFamily="34" charset="0"/>
            </a:endParaRPr>
          </a:p>
          <a:p>
            <a:pPr algn="ctr"/>
            <a:r>
              <a:rPr lang="ar-SA" sz="2600" b="1" dirty="0" err="1" smtClean="0">
                <a:solidFill>
                  <a:srgbClr val="7F7F7F"/>
                </a:solidFill>
                <a:latin typeface="Calibri" pitchFamily="34" charset="0"/>
                <a:cs typeface="Times New Roman" pitchFamily="18" charset="0"/>
              </a:rPr>
              <a:t>أ.د</a:t>
            </a:r>
            <a:r>
              <a:rPr lang="ar-SA" sz="2600" b="1" dirty="0" smtClean="0">
                <a:solidFill>
                  <a:srgbClr val="7F7F7F"/>
                </a:solidFill>
                <a:latin typeface="Calibri" pitchFamily="34" charset="0"/>
                <a:cs typeface="Times New Roman" pitchFamily="18" charset="0"/>
              </a:rPr>
              <a:t> مختار محمود عطا الله</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r>
              <a:rPr lang="ar-SA" sz="6600" b="1" dirty="0" smtClean="0"/>
              <a:t>المحاضرة </a:t>
            </a:r>
            <a:r>
              <a:rPr lang="ar-SA" sz="6600" b="1" dirty="0" smtClean="0"/>
              <a:t>الحادية عشرة</a:t>
            </a:r>
            <a:endParaRPr lang="ar-SA" sz="66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عنوان المحاضرة</a:t>
            </a:r>
            <a:endParaRPr lang="ar-SA" dirty="0"/>
          </a:p>
        </p:txBody>
      </p:sp>
      <p:sp>
        <p:nvSpPr>
          <p:cNvPr id="3" name="عنصر نائب للمحتوى 2"/>
          <p:cNvSpPr>
            <a:spLocks noGrp="1"/>
          </p:cNvSpPr>
          <p:nvPr>
            <p:ph idx="1"/>
          </p:nvPr>
        </p:nvSpPr>
        <p:spPr/>
        <p:txBody>
          <a:bodyPr/>
          <a:lstStyle/>
          <a:p>
            <a:pPr algn="ctr"/>
            <a:r>
              <a:rPr lang="ar-SA" sz="4400" b="1" spc="300" dirty="0" smtClean="0">
                <a:latin typeface="Arial Unicode MS" pitchFamily="34" charset="-128"/>
                <a:ea typeface="Arial Unicode MS" pitchFamily="34" charset="-128"/>
                <a:cs typeface="Arial Unicode MS" pitchFamily="34" charset="-128"/>
              </a:rPr>
              <a:t>المنهج </a:t>
            </a:r>
            <a:r>
              <a:rPr lang="ar-SA" sz="4400" b="1" spc="300" dirty="0" smtClean="0">
                <a:latin typeface="Arial Unicode MS" pitchFamily="34" charset="-128"/>
                <a:ea typeface="Arial Unicode MS" pitchFamily="34" charset="-128"/>
                <a:cs typeface="Arial Unicode MS" pitchFamily="34" charset="-128"/>
              </a:rPr>
              <a:t>النفسي</a:t>
            </a:r>
            <a:endParaRPr lang="ar-SA"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تعريف المنهج النفسي</a:t>
            </a:r>
          </a:p>
        </p:txBody>
      </p:sp>
      <p:sp>
        <p:nvSpPr>
          <p:cNvPr id="3" name="عنصر نائب للمحتوى 2"/>
          <p:cNvSpPr>
            <a:spLocks noGrp="1"/>
          </p:cNvSpPr>
          <p:nvPr>
            <p:ph idx="1"/>
          </p:nvPr>
        </p:nvSpPr>
        <p:spPr/>
        <p:txBody>
          <a:bodyPr/>
          <a:lstStyle/>
          <a:p>
            <a:r>
              <a:rPr lang="ar-SA" dirty="0"/>
              <a:t>هو منهج يقوم بدراسة الأنماط أو النماذج النفسية في الأعمال الأدبية، ودراسة القوانين التي تحكم هذه الأعمال في دراسة الأدب، وربط الأدب بالحالة النفسية للأديب.</a:t>
            </a:r>
          </a:p>
          <a:p>
            <a:endParaRPr lang="ar-SA" dirty="0"/>
          </a:p>
        </p:txBody>
      </p:sp>
    </p:spTree>
    <p:extLst>
      <p:ext uri="{BB962C8B-B14F-4D97-AF65-F5344CB8AC3E}">
        <p14:creationId xmlns:p14="http://schemas.microsoft.com/office/powerpoint/2010/main" val="36908869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التأسيس وأهم الشخصيات</a:t>
            </a:r>
          </a:p>
        </p:txBody>
      </p:sp>
      <p:sp>
        <p:nvSpPr>
          <p:cNvPr id="3" name="عنصر نائب للمحتوى 2"/>
          <p:cNvSpPr>
            <a:spLocks noGrp="1"/>
          </p:cNvSpPr>
          <p:nvPr>
            <p:ph idx="1"/>
          </p:nvPr>
        </p:nvSpPr>
        <p:spPr/>
        <p:txBody>
          <a:bodyPr/>
          <a:lstStyle/>
          <a:p>
            <a:r>
              <a:rPr lang="ar-SA" dirty="0"/>
              <a:t>الذي رسخ المنهج النفسي في النقد الأدبي " فرويد" </a:t>
            </a:r>
            <a:r>
              <a:rPr lang="ar-SA" dirty="0" err="1"/>
              <a:t>وتلامذته"يونج</a:t>
            </a:r>
            <a:r>
              <a:rPr lang="ar-SA" dirty="0"/>
              <a:t>" </a:t>
            </a:r>
            <a:r>
              <a:rPr lang="ar-SA" dirty="0" err="1"/>
              <a:t>و"أدلر</a:t>
            </a:r>
            <a:r>
              <a:rPr lang="ar-SA" dirty="0"/>
              <a:t>" وذلك بعد إصدار كتابه(تفسير الأحلام).</a:t>
            </a:r>
            <a:br>
              <a:rPr lang="ar-SA" dirty="0"/>
            </a:br>
            <a:r>
              <a:rPr lang="ar-SA" dirty="0"/>
              <a:t>فرويد: (1856م-1939م): ركز فرويد على الدوافع الجنسية من بين الدوافع </a:t>
            </a:r>
            <a:r>
              <a:rPr lang="ar-SA" dirty="0" err="1"/>
              <a:t>اللاواعية</a:t>
            </a:r>
            <a:r>
              <a:rPr lang="ar-SA" dirty="0"/>
              <a:t> التي يراها تشكل العمل الإبداعي , من مثل عقدة أوديب. ويرى أن الفن والإبداع مجرد ضرب من ضروب التنفيس من أجل التواؤم مع العالم وتفادياً للمرض.</a:t>
            </a:r>
            <a:br>
              <a:rPr lang="ar-SA" dirty="0"/>
            </a:br>
            <a:r>
              <a:rPr lang="ar-SA" dirty="0"/>
              <a:t>حيث يرى فرويد </a:t>
            </a:r>
            <a:r>
              <a:rPr lang="ar-SA" dirty="0" err="1"/>
              <a:t>االأدب</a:t>
            </a:r>
            <a:r>
              <a:rPr lang="ar-SA" dirty="0"/>
              <a:t> كالحلم , تحقيق وهمي لرغبات </a:t>
            </a:r>
            <a:r>
              <a:rPr lang="ar-SA" dirty="0" err="1"/>
              <a:t>مكبوته</a:t>
            </a:r>
            <a:r>
              <a:rPr lang="ar-SA" dirty="0"/>
              <a:t> مختزنة في منطقة اللاشعور, والكبت العاطفي  يحاصر الأديب ويسيطر عليه فيحولها إلى أدب, وقد يكتب في أغراض أخرى ولكنها مرتبطة بالغاية العاطفية في نشأتها.</a:t>
            </a:r>
            <a:br>
              <a:rPr lang="ar-SA" dirty="0"/>
            </a:br>
            <a:r>
              <a:rPr lang="ar-SA" dirty="0"/>
              <a:t/>
            </a:r>
            <a:br>
              <a:rPr lang="ar-SA" dirty="0"/>
            </a:br>
            <a:endParaRPr lang="ar-SA" dirty="0"/>
          </a:p>
        </p:txBody>
      </p:sp>
    </p:spTree>
    <p:extLst>
      <p:ext uri="{BB962C8B-B14F-4D97-AF65-F5344CB8AC3E}">
        <p14:creationId xmlns:p14="http://schemas.microsoft.com/office/powerpoint/2010/main" val="42281298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يونغ (1875م-1961م): ذهب إلى أن شخصية الفنان عامة بدائية ضاربة في القدم, وأنها نتاج ووعاء يحتوي على تاريخ أسلافه, وتشكلت بفعل خبرات متراكمة ماضية(اللاشعور الجمعي). وقد اتفق فرويد ويونغ على أن الإبداع لاشعور عند الفنان مع اختلاف المذهب في ذلك, </a:t>
            </a:r>
            <a:r>
              <a:rPr lang="ar-SA" dirty="0" err="1"/>
              <a:t>ففرويد</a:t>
            </a:r>
            <a:r>
              <a:rPr lang="ar-SA" dirty="0"/>
              <a:t> يراها كبتا جنسيا عند الفرد, أما يونغ فيراها قيما موروثة من أسلافه الأقدمين.</a:t>
            </a:r>
            <a:br>
              <a:rPr lang="ar-SA" dirty="0"/>
            </a:br>
            <a:r>
              <a:rPr lang="ar-SA" dirty="0"/>
              <a:t/>
            </a:r>
            <a:br>
              <a:rPr lang="ar-SA" dirty="0"/>
            </a:br>
            <a:endParaRPr lang="ar-SA" dirty="0"/>
          </a:p>
        </p:txBody>
      </p:sp>
    </p:spTree>
    <p:extLst>
      <p:ext uri="{BB962C8B-B14F-4D97-AF65-F5344CB8AC3E}">
        <p14:creationId xmlns:p14="http://schemas.microsoft.com/office/powerpoint/2010/main" val="37844295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err="1"/>
              <a:t>إدلر</a:t>
            </a:r>
            <a:r>
              <a:rPr lang="ar-SA" dirty="0"/>
              <a:t> (1870م-1937م): يناقض </a:t>
            </a:r>
            <a:r>
              <a:rPr lang="ar-SA" dirty="0" err="1"/>
              <a:t>إدلر</a:t>
            </a:r>
            <a:r>
              <a:rPr lang="ar-SA" dirty="0"/>
              <a:t> منهج فرويد ويونغ, فيرى أن الأدب مبعثه التعويض عن النقص وحب الظهور والسيطرة, فالفنان كائن شعوري يشعر بنقائصه ويشعر بأهدافه التي يحاول بلوغها, ومشاعر النقص أو الإحساس بعدم الكمال هي التي تدفعه للإبداع.</a:t>
            </a:r>
          </a:p>
        </p:txBody>
      </p:sp>
    </p:spTree>
    <p:extLst>
      <p:ext uri="{BB962C8B-B14F-4D97-AF65-F5344CB8AC3E}">
        <p14:creationId xmlns:p14="http://schemas.microsoft.com/office/powerpoint/2010/main" val="39645407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مجالات تطبيق المنهج النفسي </a:t>
            </a:r>
          </a:p>
        </p:txBody>
      </p:sp>
      <p:sp>
        <p:nvSpPr>
          <p:cNvPr id="3" name="عنصر نائب للمحتوى 2"/>
          <p:cNvSpPr>
            <a:spLocks noGrp="1"/>
          </p:cNvSpPr>
          <p:nvPr>
            <p:ph idx="1"/>
          </p:nvPr>
        </p:nvSpPr>
        <p:spPr>
          <a:xfrm>
            <a:off x="495300" y="1447800"/>
            <a:ext cx="8915400" cy="4678363"/>
          </a:xfrm>
        </p:spPr>
        <p:txBody>
          <a:bodyPr/>
          <a:lstStyle/>
          <a:p>
            <a:r>
              <a:rPr lang="ar-SA" sz="2800" dirty="0"/>
              <a:t>1- دراسة الكاتب نفسه بوصفه فرداً أو نمطاً أو نموذجاً له خصوصية تثير اهتمام الدارسين لاكتشاف الخصائص التي تميزه عن غيره، أو الخصائص التي تميز أنماط المبدعين من غيرهم من الناس العاديين.</a:t>
            </a:r>
          </a:p>
          <a:p>
            <a:r>
              <a:rPr lang="ar-SA" sz="2800" dirty="0"/>
              <a:t>2- دراسة عملية الإبداع نفسها، ومحاولة استكشاف لحظة الإبداع ومصدر الإبداع، والآثار المترتبة على هذه العملية داخل المبدع نفسه. </a:t>
            </a:r>
          </a:p>
          <a:p>
            <a:r>
              <a:rPr lang="ar-SA" sz="2800" dirty="0"/>
              <a:t>3- دراسة الأنماط، أو النماذج النفسية في الأعمال الأدبية، مثلما تتجه إلى دراسة القوانين النفسية التي تحكم هذه الأعمال. </a:t>
            </a:r>
          </a:p>
          <a:p>
            <a:r>
              <a:rPr lang="ar-SA" sz="2800" dirty="0"/>
              <a:t>4- دراسة الآثار النفسية التي يخلفها الأدب في نفوس المتلقين قراء ومستمعين.</a:t>
            </a:r>
          </a:p>
          <a:p>
            <a:endParaRPr lang="ar-SA" dirty="0"/>
          </a:p>
        </p:txBody>
      </p:sp>
    </p:spTree>
    <p:extLst>
      <p:ext uri="{BB962C8B-B14F-4D97-AF65-F5344CB8AC3E}">
        <p14:creationId xmlns:p14="http://schemas.microsoft.com/office/powerpoint/2010/main" val="914618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أهداف المنهج النفسي</a:t>
            </a:r>
          </a:p>
        </p:txBody>
      </p:sp>
      <p:sp>
        <p:nvSpPr>
          <p:cNvPr id="3" name="عنصر نائب للمحتوى 2"/>
          <p:cNvSpPr>
            <a:spLocks noGrp="1"/>
          </p:cNvSpPr>
          <p:nvPr>
            <p:ph idx="1"/>
          </p:nvPr>
        </p:nvSpPr>
        <p:spPr/>
        <p:txBody>
          <a:bodyPr/>
          <a:lstStyle/>
          <a:p>
            <a:r>
              <a:rPr lang="ar-SA" dirty="0"/>
              <a:t>يستهدف هذا المنهج النفسي ما يلي : </a:t>
            </a:r>
          </a:p>
          <a:p>
            <a:r>
              <a:rPr lang="ar-SA" dirty="0"/>
              <a:t>أـ في مجال النص ذاته :</a:t>
            </a:r>
          </a:p>
          <a:p>
            <a:r>
              <a:rPr lang="ar-SA" dirty="0"/>
              <a:t>    يهتم بكيفية العمل و تحديد العناصر الشعورية وغير الشعورية ، وإيضاح الكامن من الذاتي من هذه العناصر ، والتعرف على العلاقات النفسية بين موضوع التجربة الشعورية والتغييرات اللفظية ، ثم البحث عن الدوافع الداخلية والخارجية التي أدت إلى إنشاء النص. </a:t>
            </a:r>
          </a:p>
          <a:p>
            <a:endParaRPr lang="ar-SA" dirty="0"/>
          </a:p>
        </p:txBody>
      </p:sp>
    </p:spTree>
    <p:extLst>
      <p:ext uri="{BB962C8B-B14F-4D97-AF65-F5344CB8AC3E}">
        <p14:creationId xmlns:p14="http://schemas.microsoft.com/office/powerpoint/2010/main" val="36757141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ب ـ مجال المؤلف نفسه :</a:t>
            </a:r>
          </a:p>
          <a:p>
            <a:r>
              <a:rPr lang="ar-SA" dirty="0"/>
              <a:t>    وهو معرفة دلالة النص على نفسية الأديب والتطورات التي مر بها من خلال نصه وميوله واتجاهاته. </a:t>
            </a:r>
          </a:p>
          <a:p>
            <a:r>
              <a:rPr lang="ar-SA" dirty="0"/>
              <a:t>ج ـ في مجال تأثير النص في الناس : </a:t>
            </a:r>
          </a:p>
          <a:p>
            <a:r>
              <a:rPr lang="ar-SA" dirty="0"/>
              <a:t>    وهو من خلال الأثر الذي تركه النص في قرائه ، مع تحديد العلاقة بين النص و تجارب قرائه ، وتحديد نوع هذا الأثر.</a:t>
            </a:r>
          </a:p>
          <a:p>
            <a:endParaRPr lang="ar-SA" dirty="0"/>
          </a:p>
        </p:txBody>
      </p:sp>
    </p:spTree>
    <p:extLst>
      <p:ext uri="{BB962C8B-B14F-4D97-AF65-F5344CB8AC3E}">
        <p14:creationId xmlns:p14="http://schemas.microsoft.com/office/powerpoint/2010/main" val="37207093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العلاقة بين الأديب والنص الأدبي </a:t>
            </a:r>
          </a:p>
        </p:txBody>
      </p:sp>
      <p:sp>
        <p:nvSpPr>
          <p:cNvPr id="3" name="عنصر نائب للمحتوى 2"/>
          <p:cNvSpPr>
            <a:spLocks noGrp="1"/>
          </p:cNvSpPr>
          <p:nvPr>
            <p:ph idx="1"/>
          </p:nvPr>
        </p:nvSpPr>
        <p:spPr/>
        <p:txBody>
          <a:bodyPr/>
          <a:lstStyle/>
          <a:p>
            <a:r>
              <a:rPr lang="ar-SA" dirty="0"/>
              <a:t>يهتم الناقد الأدبي في المنهج النفسي بالنص الأدبي من ثلاثة جوانب: </a:t>
            </a:r>
          </a:p>
          <a:p>
            <a:r>
              <a:rPr lang="ar-SA" dirty="0"/>
              <a:t>الأول: دراسة النص الأدبي بوصفه وثيقة تدل على نفسية الكاتب؛ فثمة رموز وإشارات وأفكار وصور تساعد في الكشف عن شخصيته، وتقدم تفسيراً لدوافعها وخصائصها وسلوكها. </a:t>
            </a:r>
          </a:p>
          <a:p>
            <a:r>
              <a:rPr lang="ar-SA" dirty="0"/>
              <a:t>الثاني: دراسة حياة المؤلف وأثر شخصيته في تحليل النص الأدبي، وذلك ببيان ملامحه النفسية في العمل الأدبي، كما نجد في كتابات العقاد عن بشار وأبي نواس وابن الرومي </a:t>
            </a:r>
            <a:r>
              <a:rPr lang="ar-SA" dirty="0" smtClean="0"/>
              <a:t>.</a:t>
            </a:r>
            <a:endParaRPr lang="ar-SA" dirty="0"/>
          </a:p>
        </p:txBody>
      </p:sp>
    </p:spTree>
    <p:extLst>
      <p:ext uri="{BB962C8B-B14F-4D97-AF65-F5344CB8AC3E}">
        <p14:creationId xmlns:p14="http://schemas.microsoft.com/office/powerpoint/2010/main" val="23554344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فالعلاقة </a:t>
            </a:r>
            <a:r>
              <a:rPr lang="ar-SA" dirty="0"/>
              <a:t>بين الكاتب والنص علاقة تبادلية، وهي علاقة تأثر وتأثير بين الكاتب والنص، لأن النص وثيقة تدل على نفسية الكاتب، ولأن الكاتب منطلق لتحليل النص تحليلاً نفسياً بالانتفاع من معرفتنا للجوانب النفسية للكاتب التي أثرت في النص. </a:t>
            </a:r>
          </a:p>
          <a:p>
            <a:r>
              <a:rPr lang="ar-SA" dirty="0"/>
              <a:t>الثالث: اتجاه لا يربط ربطاً عضوياُ بين الكاتب والنص، وإنما يقيم قراءته للنص على أساس استقلال النص عن الكاتب بالاكتفاء بتحليل الشخصيات داخل النص الأدبي على ضوء المعارف النفسية.</a:t>
            </a:r>
          </a:p>
          <a:p>
            <a:endParaRPr lang="ar-SA" dirty="0"/>
          </a:p>
          <a:p>
            <a:endParaRPr lang="ar-SA" dirty="0"/>
          </a:p>
        </p:txBody>
      </p:sp>
    </p:spTree>
    <p:extLst>
      <p:ext uri="{BB962C8B-B14F-4D97-AF65-F5344CB8AC3E}">
        <p14:creationId xmlns:p14="http://schemas.microsoft.com/office/powerpoint/2010/main" val="312183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المنهج النفسي يتكفل بالإجابة عن عدد من الأسئلة</a:t>
            </a:r>
          </a:p>
        </p:txBody>
      </p:sp>
      <p:sp>
        <p:nvSpPr>
          <p:cNvPr id="3" name="عنصر نائب للمحتوى 2"/>
          <p:cNvSpPr>
            <a:spLocks noGrp="1"/>
          </p:cNvSpPr>
          <p:nvPr>
            <p:ph idx="1"/>
          </p:nvPr>
        </p:nvSpPr>
        <p:spPr/>
        <p:txBody>
          <a:bodyPr/>
          <a:lstStyle/>
          <a:p>
            <a:r>
              <a:rPr lang="ar-SA" dirty="0"/>
              <a:t>1ـ في مجال دراسة النص: </a:t>
            </a:r>
            <a:br>
              <a:rPr lang="ar-SA" dirty="0"/>
            </a:br>
            <a:r>
              <a:rPr lang="ar-SA" dirty="0"/>
              <a:t>كيف تتم عملية الخلق الأدبي؟. ما طبيعة هذه العملية من الوجهة النفسية؟. ما العناصر الشعورية وغير الشعورية الداخلة فيها ؟ وكيف تتركب وتتناسق؟. كم من هذه العناصر ذاتي كامن وكم منها طارئ من الخارج؟. ما العلاقة النفسية بين التجربة الشعورية والصورة اللفظية؟ كيف تستنفد الطاقة الشعورية في التعبير عنها؟ ما الحوافز الداخلية والخارجية لعملية الخلق </a:t>
            </a:r>
            <a:r>
              <a:rPr lang="ar-SA" dirty="0" smtClean="0"/>
              <a:t>الأدبي؟. </a:t>
            </a:r>
            <a:endParaRPr lang="ar-SA" dirty="0"/>
          </a:p>
          <a:p>
            <a:endParaRPr lang="ar-SA" dirty="0"/>
          </a:p>
        </p:txBody>
      </p:sp>
    </p:spTree>
    <p:extLst>
      <p:ext uri="{BB962C8B-B14F-4D97-AF65-F5344CB8AC3E}">
        <p14:creationId xmlns:p14="http://schemas.microsoft.com/office/powerpoint/2010/main" val="2441280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2ـ </a:t>
            </a:r>
            <a:r>
              <a:rPr lang="ar-SA" dirty="0"/>
              <a:t>في مجال دراسة حياة المؤلف: </a:t>
            </a:r>
            <a:br>
              <a:rPr lang="ar-SA" dirty="0"/>
            </a:br>
            <a:r>
              <a:rPr lang="ar-SA" dirty="0"/>
              <a:t>ما دلالة العمل الأدبي على نفسية صاحبه؟. كيف نلاحظ هذه الدلالة </a:t>
            </a:r>
            <a:r>
              <a:rPr lang="ar-SA" dirty="0" err="1"/>
              <a:t>ونستنطقها</a:t>
            </a:r>
            <a:r>
              <a:rPr lang="ar-SA" dirty="0"/>
              <a:t>؟. وهل نستطيع من خلال الدراسة النفسية للعمل الأدبي أن نستقرئ التطورات النفسية لصاحبه؟.</a:t>
            </a:r>
            <a:br>
              <a:rPr lang="ar-SA" dirty="0"/>
            </a:br>
            <a:r>
              <a:rPr lang="ar-SA" dirty="0"/>
              <a:t>3ـ في مجال دراسة المتلقين: </a:t>
            </a:r>
            <a:br>
              <a:rPr lang="ar-SA" dirty="0"/>
            </a:br>
            <a:r>
              <a:rPr lang="ar-SA" dirty="0"/>
              <a:t>كيف يتأثر الآخرون بالعمل الأدبي عند مطالعته؟. وما العلاقة بين الصورة اللفظية التي يبدو فيها وتجارب الآخرين الشعورية ورواسبهم غير الشعورية؟. وكم من هذا التأثير منشؤه العمل الأدبي ذاته وكم منه منشؤه من ذوات الآخرين واستعدادهم؟</a:t>
            </a:r>
          </a:p>
        </p:txBody>
      </p:sp>
    </p:spTree>
    <p:extLst>
      <p:ext uri="{BB962C8B-B14F-4D97-AF65-F5344CB8AC3E}">
        <p14:creationId xmlns:p14="http://schemas.microsoft.com/office/powerpoint/2010/main" val="33414257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عيوب المنهج النفسي</a:t>
            </a:r>
          </a:p>
        </p:txBody>
      </p:sp>
      <p:sp>
        <p:nvSpPr>
          <p:cNvPr id="3" name="عنصر نائب للمحتوى 2"/>
          <p:cNvSpPr>
            <a:spLocks noGrp="1"/>
          </p:cNvSpPr>
          <p:nvPr>
            <p:ph idx="1"/>
          </p:nvPr>
        </p:nvSpPr>
        <p:spPr/>
        <p:txBody>
          <a:bodyPr/>
          <a:lstStyle/>
          <a:p>
            <a:r>
              <a:rPr lang="ar-SA" dirty="0"/>
              <a:t>1- أنه يعامل النص بوصفه وثيقة نفسية ذات مستوى واحد ، مع أن النص يتشكل من طبقات وعدة مستويات ، وبهذا يتساوى العمل الجيد مع الرديء.</a:t>
            </a:r>
          </a:p>
          <a:p>
            <a:r>
              <a:rPr lang="ar-SA" dirty="0"/>
              <a:t>2-أن المنهج النفسي أنتج دراسات متقاربة أو شبه متقاربة سواء في الفكر الغربي أو العربي.</a:t>
            </a:r>
          </a:p>
          <a:p>
            <a:r>
              <a:rPr lang="ar-SA" dirty="0"/>
              <a:t>3- أنهم يهتمون بالمؤلف ولا يهتمون بالنص كثيراً ، لأنهم يدرسون النصوص على أنها نماذج للبشر.</a:t>
            </a:r>
          </a:p>
          <a:p>
            <a:endParaRPr lang="ar-SA" dirty="0"/>
          </a:p>
        </p:txBody>
      </p:sp>
    </p:spTree>
    <p:extLst>
      <p:ext uri="{BB962C8B-B14F-4D97-AF65-F5344CB8AC3E}">
        <p14:creationId xmlns:p14="http://schemas.microsoft.com/office/powerpoint/2010/main" val="15110082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a:t>
            </a:r>
            <a:r>
              <a:rPr lang="ar-SA" dirty="0"/>
              <a:t>تتبعهم لحياة المؤلف السلوكية وتغلغلهم في باطن اللاشعور الفردي أو الجماعي ، وإثبات معاناة المؤلف من مرض نفسي أو عقدة نفسية.</a:t>
            </a:r>
          </a:p>
          <a:p>
            <a:r>
              <a:rPr lang="ar-SA" dirty="0"/>
              <a:t>5- أنهم يرجعون المعاني إلى أساطير الأجداد السابقين ، فلا يصلح بذلك للنصوص المقدسة ، ولا لتلك الأعمال التي تصور المجتمع المعاصر وقضاياه ومشكلاته.</a:t>
            </a:r>
          </a:p>
          <a:p>
            <a:endParaRPr lang="ar-SA" dirty="0"/>
          </a:p>
          <a:p>
            <a:endParaRPr lang="ar-SA" dirty="0"/>
          </a:p>
        </p:txBody>
      </p:sp>
    </p:spTree>
    <p:extLst>
      <p:ext uri="{BB962C8B-B14F-4D97-AF65-F5344CB8AC3E}">
        <p14:creationId xmlns:p14="http://schemas.microsoft.com/office/powerpoint/2010/main" val="35484150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وبذلك نستطيع القول: إن المنهج النفسي سلاح ذو حدين من أسلحة النقد يجب استخدامه بحذر شديد، لأن من المصائب الكبرى أن يتحول النقد الأدبي إلى عيادة نفسية نحضر إليها المبدعين كافة من أدباء وشعراء وفنانين لنعالجهم بوصفهم مرضى نفسيين، أما الوجه الإيجابي فيه، فهو كونه يسهم مع بقية المناهج النقدية في فهم الأعمال الأدبية والفنية عموماً وتحليلها وتفسيرها وإعطاء حكم قيمة لها.</a:t>
            </a:r>
          </a:p>
          <a:p>
            <a:endParaRPr lang="ar-SA" dirty="0"/>
          </a:p>
        </p:txBody>
      </p:sp>
    </p:spTree>
    <p:extLst>
      <p:ext uri="{BB962C8B-B14F-4D97-AF65-F5344CB8AC3E}">
        <p14:creationId xmlns:p14="http://schemas.microsoft.com/office/powerpoint/2010/main" val="29695578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1559</TotalTime>
  <Words>752</Words>
  <Application>Microsoft Office PowerPoint</Application>
  <PresentationFormat>A4 Paper (210x297 mm)</PresentationFormat>
  <Paragraphs>49</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Office Theme</vt:lpstr>
      <vt:lpstr>عرض تقديمي في PowerPoint</vt:lpstr>
      <vt:lpstr>عرض تقديمي في PowerPoint</vt:lpstr>
      <vt:lpstr>عنوان المحاضرة</vt:lpstr>
      <vt:lpstr>تعريف المنهج النفسي</vt:lpstr>
      <vt:lpstr>التأسيس وأهم الشخصيات</vt:lpstr>
      <vt:lpstr>عرض تقديمي في PowerPoint</vt:lpstr>
      <vt:lpstr>عرض تقديمي في PowerPoint</vt:lpstr>
      <vt:lpstr>مجالات تطبيق المنهج النفسي </vt:lpstr>
      <vt:lpstr>أهداف المنهج النفسي</vt:lpstr>
      <vt:lpstr>عرض تقديمي في PowerPoint</vt:lpstr>
      <vt:lpstr>العلاقة بين الأديب والنص الأدبي </vt:lpstr>
      <vt:lpstr>عرض تقديمي في PowerPoint</vt:lpstr>
      <vt:lpstr>المنهج النفسي يتكفل بالإجابة عن عدد من الأسئلة</vt:lpstr>
      <vt:lpstr>عرض تقديمي في PowerPoint</vt:lpstr>
      <vt:lpstr>عيوب المنهج النفسي</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mokhtar ahmed atallah</cp:lastModifiedBy>
  <cp:revision>124</cp:revision>
  <dcterms:created xsi:type="dcterms:W3CDTF">2009-10-14T19:14:34Z</dcterms:created>
  <dcterms:modified xsi:type="dcterms:W3CDTF">2013-03-30T10:49:16Z</dcterms:modified>
</cp:coreProperties>
</file>