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مقطع افتراضي" id="{B754E60E-21A6-4442-B511-07B768C6B490}">
          <p14:sldIdLst>
            <p14:sldId id="256"/>
            <p14:sldId id="267"/>
            <p14:sldId id="268"/>
            <p14:sldId id="269"/>
            <p14:sldId id="270"/>
            <p14:sldId id="271"/>
            <p14:sldId id="272"/>
            <p14:sldId id="273"/>
            <p14:sldId id="274"/>
            <p14:sldId id="275"/>
            <p14:sldId id="276"/>
            <p14:sldId id="277"/>
            <p14:sldId id="278"/>
            <p14:sldId id="279"/>
            <p14:sldId id="280"/>
            <p14:sldId id="281"/>
            <p14:sldId id="282"/>
          </p14:sldIdLst>
        </p14:section>
        <p14:section name="مقطع بدون عنوان" id="{95381BA0-8EB6-45E7-B2C7-0273E03481C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49" d="100"/>
          <a:sy n="49" d="100"/>
        </p:scale>
        <p:origin x="-798" y="-48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41931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مناهج الفكر الحديث</a:t>
            </a:r>
            <a:endParaRPr lang="en-US" sz="2800" b="1" dirty="0" smtClean="0">
              <a:solidFill>
                <a:srgbClr val="7F7F7F"/>
              </a:solidFill>
              <a:latin typeface="Calibri" pitchFamily="34" charset="0"/>
              <a:cs typeface="Times New Roman" pitchFamily="18" charset="0"/>
            </a:endParaRPr>
          </a:p>
          <a:p>
            <a:pPr algn="ctr"/>
            <a:endParaRPr lang="en-US" sz="2800" b="1" dirty="0">
              <a:solidFill>
                <a:srgbClr val="7F7F7F"/>
              </a:solidFill>
              <a:latin typeface="Calibri" pitchFamily="34" charset="0"/>
            </a:endParaRPr>
          </a:p>
          <a:p>
            <a:pPr algn="ctr"/>
            <a:r>
              <a:rPr lang="ar-SA" sz="2600" b="1" dirty="0" err="1" smtClean="0">
                <a:solidFill>
                  <a:srgbClr val="7F7F7F"/>
                </a:solidFill>
                <a:latin typeface="Calibri" pitchFamily="34" charset="0"/>
                <a:cs typeface="Times New Roman" pitchFamily="18" charset="0"/>
              </a:rPr>
              <a:t>أ.د</a:t>
            </a:r>
            <a:r>
              <a:rPr lang="ar-SA" sz="2600" b="1" dirty="0" smtClean="0">
                <a:solidFill>
                  <a:srgbClr val="7F7F7F"/>
                </a:solidFill>
                <a:latin typeface="Calibri" pitchFamily="34" charset="0"/>
                <a:cs typeface="Times New Roman" pitchFamily="18" charset="0"/>
              </a:rPr>
              <a:t> مختار محمود عطا الله</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ar-SA" sz="6600" b="1" dirty="0" smtClean="0"/>
              <a:t>المحاضرة </a:t>
            </a:r>
            <a:r>
              <a:rPr lang="ar-SA" sz="6600" b="1" dirty="0" smtClean="0"/>
              <a:t>الثانية </a:t>
            </a:r>
            <a:r>
              <a:rPr lang="ar-SA" sz="6600" b="1" dirty="0" smtClean="0"/>
              <a:t>عشرة</a:t>
            </a:r>
            <a:endParaRPr lang="ar-SA"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a:t>
            </a:r>
            <a:endParaRPr lang="ar-SA" dirty="0"/>
          </a:p>
        </p:txBody>
      </p:sp>
      <p:sp>
        <p:nvSpPr>
          <p:cNvPr id="3" name="عنصر نائب للمحتوى 2"/>
          <p:cNvSpPr>
            <a:spLocks noGrp="1"/>
          </p:cNvSpPr>
          <p:nvPr>
            <p:ph idx="1"/>
          </p:nvPr>
        </p:nvSpPr>
        <p:spPr/>
        <p:txBody>
          <a:bodyPr/>
          <a:lstStyle/>
          <a:p>
            <a:pPr algn="ctr"/>
            <a:r>
              <a:rPr lang="ar-SA" sz="4400" b="1" spc="300" dirty="0" smtClean="0">
                <a:latin typeface="Arial Unicode MS" pitchFamily="34" charset="-128"/>
                <a:ea typeface="Arial Unicode MS" pitchFamily="34" charset="-128"/>
                <a:cs typeface="Arial Unicode MS" pitchFamily="34" charset="-128"/>
              </a:rPr>
              <a:t>المنهج التاريخي</a:t>
            </a:r>
            <a:endParaRPr lang="ar-SA"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تعريف المنهج التاريخي</a:t>
            </a:r>
          </a:p>
        </p:txBody>
      </p:sp>
      <p:sp>
        <p:nvSpPr>
          <p:cNvPr id="3" name="عنصر نائب للمحتوى 2"/>
          <p:cNvSpPr>
            <a:spLocks noGrp="1"/>
          </p:cNvSpPr>
          <p:nvPr>
            <p:ph idx="1"/>
          </p:nvPr>
        </p:nvSpPr>
        <p:spPr/>
        <p:txBody>
          <a:bodyPr/>
          <a:lstStyle/>
          <a:p>
            <a:r>
              <a:rPr lang="ar-SA" dirty="0"/>
              <a:t>المنهج التاريخي :عبارة عن ”إعادة للماضي بواسطة جمع الأدلة وتقويمها، ومن ثم تمحيصها وأخيراً تأليفها؛ ليتم عرض الحقائق أولاً عرضاً صحيحاً في مدلولاتها وفي تأليفها، وحتى يتم التوصل حينئذٍ إلى استنتاج مجموعة من النتائج ذات البراهين العلمية الواضحة</a:t>
            </a:r>
            <a:r>
              <a:rPr lang="ar-SA" dirty="0" smtClean="0"/>
              <a:t>”</a:t>
            </a:r>
            <a:endParaRPr lang="ar-SA" dirty="0"/>
          </a:p>
          <a:p>
            <a:r>
              <a:rPr lang="ar-SA" dirty="0"/>
              <a:t>وهو أيضاً ”ذلك البحث الذي يصف ويسجل ما مضى من وقائع وأحداث الماضي ويدرسها ويفسرها ويحللها على أسس علمية منهجية ودقيقة؛ بقصد التوصل إلى حقائق وتعميمات تساعدنا في فهم الحاضر على ضوء الماضي والتنبؤ بالمستقبل“ </a:t>
            </a:r>
          </a:p>
          <a:p>
            <a:endParaRPr lang="ar-SA" dirty="0"/>
          </a:p>
          <a:p>
            <a:r>
              <a:rPr lang="ar-SA" dirty="0" smtClean="0"/>
              <a:t>“.</a:t>
            </a:r>
            <a:endParaRPr lang="ar-SA" dirty="0"/>
          </a:p>
          <a:p>
            <a:endParaRPr lang="ar-SA" dirty="0"/>
          </a:p>
        </p:txBody>
      </p:sp>
    </p:spTree>
    <p:extLst>
      <p:ext uri="{BB962C8B-B14F-4D97-AF65-F5344CB8AC3E}">
        <p14:creationId xmlns:p14="http://schemas.microsoft.com/office/powerpoint/2010/main" val="4111822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كما يعرف بأنه ”ذلك المنهج المعني بوصف الأحداث التي وقعت في الماضي وصفاً كيفياً، يتناول رصد عناصرها وتحليلها ومناقشتها وتفسيرها، والاستناد على ذلك الوصف في استيعاب الواقع الحالي، وتوقع اتجاهاتها المستقبلية القريبة والبعيدة</a:t>
            </a:r>
          </a:p>
        </p:txBody>
      </p:sp>
    </p:spTree>
    <p:extLst>
      <p:ext uri="{BB962C8B-B14F-4D97-AF65-F5344CB8AC3E}">
        <p14:creationId xmlns:p14="http://schemas.microsoft.com/office/powerpoint/2010/main" val="3527792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أهمية المنهج التاريخي</a:t>
            </a:r>
          </a:p>
        </p:txBody>
      </p:sp>
      <p:sp>
        <p:nvSpPr>
          <p:cNvPr id="3" name="عنصر نائب للمحتوى 2"/>
          <p:cNvSpPr>
            <a:spLocks noGrp="1"/>
          </p:cNvSpPr>
          <p:nvPr>
            <p:ph idx="1"/>
          </p:nvPr>
        </p:nvSpPr>
        <p:spPr/>
        <p:txBody>
          <a:bodyPr/>
          <a:lstStyle/>
          <a:p>
            <a:r>
              <a:rPr lang="ar-SA" dirty="0"/>
              <a:t>أ ــ يمكن استخدام المنهج التاريخي في حل مشكلات معاصرة على ضوء خبرات الماضي.</a:t>
            </a:r>
          </a:p>
          <a:p>
            <a:r>
              <a:rPr lang="ar-SA" dirty="0"/>
              <a:t>ب ــ يساعد على إلقاء الضوء على اتجاهات حاضرة ومستقبلية .</a:t>
            </a:r>
          </a:p>
          <a:p>
            <a:r>
              <a:rPr lang="ar-SA" dirty="0"/>
              <a:t>جـ ــ يؤكد الأهمية النسبية للتفاعلات المختلفة التي توجد في الأزمنة الماضية وتأثيرها.</a:t>
            </a:r>
          </a:p>
          <a:p>
            <a:r>
              <a:rPr lang="ar-SA" dirty="0"/>
              <a:t>د ــ يتيح الفرصة لإعادة تقييم البيانات بالنسبة لفروض معينة أو نظريات أو تعميمات ظهرت في الزمن الحاضر دون الماضي.</a:t>
            </a:r>
          </a:p>
          <a:p>
            <a:endParaRPr lang="ar-SA" dirty="0"/>
          </a:p>
        </p:txBody>
      </p:sp>
    </p:spTree>
    <p:extLst>
      <p:ext uri="{BB962C8B-B14F-4D97-AF65-F5344CB8AC3E}">
        <p14:creationId xmlns:p14="http://schemas.microsoft.com/office/powerpoint/2010/main" val="2367596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خطوات تطبيق المنهج التاريخي </a:t>
            </a:r>
          </a:p>
        </p:txBody>
      </p:sp>
      <p:sp>
        <p:nvSpPr>
          <p:cNvPr id="3" name="عنصر نائب للمحتوى 2"/>
          <p:cNvSpPr>
            <a:spLocks noGrp="1"/>
          </p:cNvSpPr>
          <p:nvPr>
            <p:ph idx="1"/>
          </p:nvPr>
        </p:nvSpPr>
        <p:spPr/>
        <p:txBody>
          <a:bodyPr/>
          <a:lstStyle/>
          <a:p>
            <a:r>
              <a:rPr lang="ar-SA" dirty="0"/>
              <a:t>يتبع الباحث الذي يريد دراسة ظاهرة </a:t>
            </a:r>
            <a:r>
              <a:rPr lang="ar-SA" dirty="0" smtClean="0"/>
              <a:t>بواسطة </a:t>
            </a:r>
            <a:r>
              <a:rPr lang="ar-SA" dirty="0"/>
              <a:t>المنهج التاريخي الخطوات التالية: </a:t>
            </a:r>
          </a:p>
          <a:p>
            <a:r>
              <a:rPr lang="ar-SA" b="1" u="sng" dirty="0"/>
              <a:t>أ ــ توضيح ماهية مشكلة البحث: </a:t>
            </a:r>
            <a:r>
              <a:rPr lang="ar-SA" dirty="0" smtClean="0"/>
              <a:t>يتطلب </a:t>
            </a:r>
            <a:r>
              <a:rPr lang="ar-SA" dirty="0"/>
              <a:t>توضيح ماهية مشكلة البحث تناول خطوات الأسلوب العلمي في البحث، وهي: التمهيد للموضوع، وتحديده، وصياغة أسئلة له، وفرض الفروض، وأهداف البحث، وأهمية البحث، والإطار النظري للبحث، وحدوده، وجوانب القصور فيه، ومصطلحات </a:t>
            </a:r>
            <a:r>
              <a:rPr lang="ar-SA" dirty="0" err="1" smtClean="0"/>
              <a:t>البحث.ويشترط</a:t>
            </a:r>
            <a:r>
              <a:rPr lang="ar-SA" dirty="0" smtClean="0"/>
              <a:t> </a:t>
            </a:r>
            <a:r>
              <a:rPr lang="ar-SA" dirty="0"/>
              <a:t>في مشكلة البحث توافر شروط، من مثل: أهميتها، ومناسبة المنهج التاريخي لها، وتوافر الإمكانات اللازمة. وأهمية النتائج التي سيتوصل إليها الباحث.</a:t>
            </a:r>
          </a:p>
          <a:p>
            <a:endParaRPr lang="ar-SA" dirty="0"/>
          </a:p>
        </p:txBody>
      </p:sp>
    </p:spTree>
    <p:extLst>
      <p:ext uri="{BB962C8B-B14F-4D97-AF65-F5344CB8AC3E}">
        <p14:creationId xmlns:p14="http://schemas.microsoft.com/office/powerpoint/2010/main" val="1240499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304800"/>
            <a:ext cx="8915400" cy="5821363"/>
          </a:xfrm>
        </p:spPr>
        <p:txBody>
          <a:bodyPr/>
          <a:lstStyle/>
          <a:p>
            <a:r>
              <a:rPr lang="ar-SA" b="1" u="sng" dirty="0"/>
              <a:t>ب ــ جمع البيانات اللازمة : </a:t>
            </a:r>
          </a:p>
          <a:p>
            <a:r>
              <a:rPr lang="ar-SA" dirty="0"/>
              <a:t>وهذه الخطوة تتطلب مراجعة المصادر الأولية والثانوية، واختيار البيانات التي ترتبط بمشكلة بحثه. ومما تجدر الإشارة إليه هنا، أن على الباحث التمييز بين نوعي المصادر. إذ تتمثل المصادر الأولية في السجلات والوثائق، والآثار. وتتمثل المصادر الثانوية في الصحف والمجلات، وشهود العيان، والمذكرات والسير الذاتية، والدراسات السابقة، والكتابات الأدبية، والأعمال الفنية، والقصص، والقصائد، والأمثال، والأعمال والألعاب والرقصات المتوارثة، والتسجيلات الإذاعية، والتلفزيونية، وأشرطة التسجيل، وأشرطة الفيديو، والنشرات، والكتب، والدوريات، والرسومات التوضيحية، والخرائط.</a:t>
            </a:r>
          </a:p>
        </p:txBody>
      </p:sp>
    </p:spTree>
    <p:extLst>
      <p:ext uri="{BB962C8B-B14F-4D97-AF65-F5344CB8AC3E}">
        <p14:creationId xmlns:p14="http://schemas.microsoft.com/office/powerpoint/2010/main" val="133412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جـ ـ نقد مصادر البيانات: </a:t>
            </a:r>
          </a:p>
          <a:p>
            <a:r>
              <a:rPr lang="ar-SA" dirty="0"/>
              <a:t>وتتطلب هذه الخطوة فحص الباحث للبيانات التي جمعها بواسطة نقدها، والتأكد من مدى فائدتها لبحثه. ويوجد نوعان للنقد، الأول، ويسمى بالنقد الخارجي، والثاني، ويسمى بالنقد الداخلي. ولكل منهما توصيف خاص به على النحو التالي:</a:t>
            </a:r>
          </a:p>
          <a:p>
            <a:endParaRPr lang="ar-SA" dirty="0"/>
          </a:p>
        </p:txBody>
      </p:sp>
    </p:spTree>
    <p:extLst>
      <p:ext uri="{BB962C8B-B14F-4D97-AF65-F5344CB8AC3E}">
        <p14:creationId xmlns:p14="http://schemas.microsoft.com/office/powerpoint/2010/main" val="1606669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143000"/>
            <a:ext cx="8915400" cy="4983163"/>
          </a:xfrm>
        </p:spPr>
        <p:txBody>
          <a:bodyPr/>
          <a:lstStyle/>
          <a:p>
            <a:r>
              <a:rPr lang="ar-SA" b="1" dirty="0"/>
              <a:t>النقد الخارجي: </a:t>
            </a:r>
            <a:r>
              <a:rPr lang="ar-SA" dirty="0"/>
              <a:t>ويتمثل في إجابة الباحث عن الأسئلة التالية: </a:t>
            </a:r>
          </a:p>
          <a:p>
            <a:r>
              <a:rPr lang="ar-SA" dirty="0"/>
              <a:t>هل كتبت الوثيقة بعد الحادث مباشرة أم بعد مرور فترة زمنية؟ </a:t>
            </a:r>
          </a:p>
          <a:p>
            <a:r>
              <a:rPr lang="ar-SA" dirty="0"/>
              <a:t>هل هناك ما يشير إلى عدم موضوعية كاتب الوثيقة ؟ </a:t>
            </a:r>
          </a:p>
          <a:p>
            <a:r>
              <a:rPr lang="ar-SA" dirty="0"/>
              <a:t>هل كان الكاتب في صحة جيدة في أثناء كتابة الوثيقة؟ </a:t>
            </a:r>
          </a:p>
          <a:p>
            <a:r>
              <a:rPr lang="ar-SA" dirty="0"/>
              <a:t>هل كانت الظروف التي تمت فيها كتابة الوثيقة تسمح بحرية الكتابة؟ </a:t>
            </a:r>
          </a:p>
          <a:p>
            <a:r>
              <a:rPr lang="ar-SA" dirty="0"/>
              <a:t>هل هناك تناقض في محتويات الوثيقة؟ </a:t>
            </a:r>
          </a:p>
          <a:p>
            <a:r>
              <a:rPr lang="ar-SA" dirty="0"/>
              <a:t>هل تتفق الوثيقة في معلوماتها مع وثائق أخرى صادقة؟ </a:t>
            </a:r>
          </a:p>
          <a:p>
            <a:endParaRPr lang="ar-SA" dirty="0"/>
          </a:p>
        </p:txBody>
      </p:sp>
    </p:spTree>
    <p:extLst>
      <p:ext uri="{BB962C8B-B14F-4D97-AF65-F5344CB8AC3E}">
        <p14:creationId xmlns:p14="http://schemas.microsoft.com/office/powerpoint/2010/main" val="1100973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143000"/>
            <a:ext cx="8915400" cy="4983163"/>
          </a:xfrm>
        </p:spPr>
        <p:txBody>
          <a:bodyPr/>
          <a:lstStyle/>
          <a:p>
            <a:r>
              <a:rPr lang="ar-SA" b="1" dirty="0"/>
              <a:t>النقد الداخلي: </a:t>
            </a:r>
            <a:r>
              <a:rPr lang="ar-SA" dirty="0"/>
              <a:t>ويتمثل في إجابة الباحث عن الأسئلة التالي: </a:t>
            </a:r>
          </a:p>
          <a:p>
            <a:r>
              <a:rPr lang="ar-SA" dirty="0"/>
              <a:t> =هل تمت كتابة الوثيقة بخط صاحبها أم بخط شخص آخر؟ </a:t>
            </a:r>
          </a:p>
          <a:p>
            <a:r>
              <a:rPr lang="ar-SA" dirty="0"/>
              <a:t> =هل تتحدث الوثيقة بلغة العصر الذي كتب فيه ؟ أم تتحدث بمفاهيم ولغة مختلفة ؟ </a:t>
            </a:r>
          </a:p>
          <a:p>
            <a:r>
              <a:rPr lang="ar-SA" dirty="0"/>
              <a:t> =هل كتبت الوثيقة على مواد مرتبطة بالعصر أم على ورق حديث؟ </a:t>
            </a:r>
          </a:p>
          <a:p>
            <a:r>
              <a:rPr lang="ar-SA" dirty="0"/>
              <a:t> =هل هناك تغيير أو شطب أو إضافات في الوثيقة ؟   </a:t>
            </a:r>
          </a:p>
          <a:p>
            <a:r>
              <a:rPr lang="ar-SA" dirty="0"/>
              <a:t> =هل تتحدث الوثيقة عن أشياء لم تكن معروفة في ذلك العصر؟ </a:t>
            </a:r>
          </a:p>
          <a:p>
            <a:r>
              <a:rPr lang="ar-SA" dirty="0"/>
              <a:t> =هل يعتبر المؤلف مؤهلاً للكتابة في موضوع الوثيقة؟</a:t>
            </a:r>
          </a:p>
          <a:p>
            <a:endParaRPr lang="ar-SA" dirty="0"/>
          </a:p>
        </p:txBody>
      </p:sp>
    </p:spTree>
    <p:extLst>
      <p:ext uri="{BB962C8B-B14F-4D97-AF65-F5344CB8AC3E}">
        <p14:creationId xmlns:p14="http://schemas.microsoft.com/office/powerpoint/2010/main" val="1017451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a:t>د ـ تسجيل نتائج البحث وتفسيرها:</a:t>
            </a:r>
            <a:r>
              <a:rPr lang="ar-SA" dirty="0"/>
              <a:t> </a:t>
            </a:r>
          </a:p>
          <a:p>
            <a:r>
              <a:rPr lang="ar-SA" dirty="0"/>
              <a:t>وهذه الخطوة تتطلب من الباحث أن يعرض النتائج التي توصل إليها البحث تبعاً لأهداف أو أسئلة البحث مع مناقشتها وتفسيرها . وغالباً ما يتبع الباحث عند كتابة نتائج بحثه ترتيبا زمنيا أو جغرافيا أو موضوعيا يتناسب ومشكلة البحث محل الدراسة .</a:t>
            </a:r>
          </a:p>
          <a:p>
            <a:endParaRPr lang="ar-SA" dirty="0"/>
          </a:p>
        </p:txBody>
      </p:sp>
    </p:spTree>
    <p:extLst>
      <p:ext uri="{BB962C8B-B14F-4D97-AF65-F5344CB8AC3E}">
        <p14:creationId xmlns:p14="http://schemas.microsoft.com/office/powerpoint/2010/main" val="3914890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u="sng" dirty="0"/>
              <a:t>هـ ـ ملخص البحث: </a:t>
            </a:r>
          </a:p>
          <a:p>
            <a:r>
              <a:rPr lang="ar-SA" dirty="0"/>
              <a:t>وهذه هي الخطوة الأخيرة من خطوات المنهج التاريخي ، وتتطلب أن يعرض الباحث ملخصاً لما تم عرضه في الجزء النظري والميداني في البحث ، كما يقدم توصيات البحث التي توصل إليها ، ومقترحات لبحوث مستقبلية .</a:t>
            </a:r>
          </a:p>
          <a:p>
            <a:endParaRPr lang="ar-SA" dirty="0"/>
          </a:p>
        </p:txBody>
      </p:sp>
    </p:spTree>
    <p:extLst>
      <p:ext uri="{BB962C8B-B14F-4D97-AF65-F5344CB8AC3E}">
        <p14:creationId xmlns:p14="http://schemas.microsoft.com/office/powerpoint/2010/main" val="1395732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مزايا المنهج التاريخي</a:t>
            </a:r>
          </a:p>
        </p:txBody>
      </p:sp>
      <p:sp>
        <p:nvSpPr>
          <p:cNvPr id="3" name="عنصر نائب للمحتوى 2"/>
          <p:cNvSpPr>
            <a:spLocks noGrp="1"/>
          </p:cNvSpPr>
          <p:nvPr>
            <p:ph idx="1"/>
          </p:nvPr>
        </p:nvSpPr>
        <p:spPr/>
        <p:txBody>
          <a:bodyPr/>
          <a:lstStyle/>
          <a:p>
            <a:r>
              <a:rPr lang="ar-SA" dirty="0"/>
              <a:t>يعتمد المنهج التاريخي الأسلوب العلمي في البحث . فالباحث يتبع خطوات الأسلوب العلمي مرتبة ، وهي: الشعور بالمشكلة، وتحديدها ، وصياغة الفروض المناسبة ، ومراجعة الكتابات السابقة ، وتحليل النتائج وتفسيرها وتعميمها .</a:t>
            </a:r>
          </a:p>
          <a:p>
            <a:r>
              <a:rPr lang="ar-SA" dirty="0"/>
              <a:t>اعتماد الباحث على المصادر الأولية والثانوية لجمع البيانات ذات الصلة بمشكلة البحث لا يمثل نقطة ضعف في البحث إذا ما تم القيام بالنقد الداخلي والنقد الخارجي لهذه المصادر.</a:t>
            </a:r>
          </a:p>
          <a:p>
            <a:endParaRPr lang="ar-SA" dirty="0"/>
          </a:p>
        </p:txBody>
      </p:sp>
    </p:spTree>
    <p:extLst>
      <p:ext uri="{BB962C8B-B14F-4D97-AF65-F5344CB8AC3E}">
        <p14:creationId xmlns:p14="http://schemas.microsoft.com/office/powerpoint/2010/main" val="202116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عيوب المنهج التاريخي</a:t>
            </a:r>
          </a:p>
        </p:txBody>
      </p:sp>
      <p:sp>
        <p:nvSpPr>
          <p:cNvPr id="3" name="عنصر نائب للمحتوى 2"/>
          <p:cNvSpPr>
            <a:spLocks noGrp="1"/>
          </p:cNvSpPr>
          <p:nvPr>
            <p:ph idx="1"/>
          </p:nvPr>
        </p:nvSpPr>
        <p:spPr/>
        <p:txBody>
          <a:bodyPr/>
          <a:lstStyle/>
          <a:p>
            <a:r>
              <a:rPr lang="ar-SA" dirty="0"/>
              <a:t>1ـ أن المعرفة التاريخية ليست كاملة، بل تقدم صورة جزئية للماضي؛ نظراً لطبيعة هذه المعرفة المتعلقة بالماضي، ولطبيعة المصادر التاريخية وتعرضها للعوامل التي تقلل من درجة الثقة بها، من مثل: التلف والتزوير والتحيز .</a:t>
            </a:r>
          </a:p>
          <a:p>
            <a:r>
              <a:rPr lang="ar-SA" dirty="0"/>
              <a:t>2ـ صعوبة تطبيق الأسلوب العلمي في البحث في الظاهرة التاريخية محل الدراسة؛ نظراً لأن دراستها بواسطة المنهج التاريخي يتطلب أسلوباً مختلفاً وتفسيراً مختلفاً</a:t>
            </a:r>
            <a:r>
              <a:rPr lang="ar-SA" dirty="0" smtClean="0"/>
              <a:t>.</a:t>
            </a:r>
            <a:endParaRPr lang="ar-SA" dirty="0"/>
          </a:p>
        </p:txBody>
      </p:sp>
    </p:spTree>
    <p:extLst>
      <p:ext uri="{BB962C8B-B14F-4D97-AF65-F5344CB8AC3E}">
        <p14:creationId xmlns:p14="http://schemas.microsoft.com/office/powerpoint/2010/main" val="133333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3ـ صعوبة تكوين الفروض والتحقق من صحتها؛ وذلك لأن البيانات التاريخية معقدة، إذ يصعب تحديد علاقة السبب بالنتيجة على غرار ما يحدث في العلوم الطبيعية.</a:t>
            </a:r>
          </a:p>
          <a:p>
            <a:r>
              <a:rPr lang="ar-SA" dirty="0"/>
              <a:t>4ـ صعوبة إخضاع البيانات التاريخية للتجريب، الأمر الذي يجعل الباحث يكتفي بإجراء النقد بنوعية الداخلي والخارجي.</a:t>
            </a:r>
          </a:p>
          <a:p>
            <a:r>
              <a:rPr lang="ar-SA" dirty="0"/>
              <a:t>5ـ صعوبة التعميم والتنبؤ؛ وذلك لارتباط الظواهر التاريخية بظروف زمنية ومكانية محددة يصعب تكرارها مرة أخرى من جهة، كما يصعب على المؤرخين توقع المستقبل.</a:t>
            </a:r>
          </a:p>
          <a:p>
            <a:endParaRPr lang="ar-SA" dirty="0"/>
          </a:p>
          <a:p>
            <a:endParaRPr lang="ar-SA" dirty="0"/>
          </a:p>
        </p:txBody>
      </p:sp>
    </p:spTree>
    <p:extLst>
      <p:ext uri="{BB962C8B-B14F-4D97-AF65-F5344CB8AC3E}">
        <p14:creationId xmlns:p14="http://schemas.microsoft.com/office/powerpoint/2010/main" val="219679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a:t>أمثلة للبحوث التاريخية</a:t>
            </a:r>
          </a:p>
        </p:txBody>
      </p:sp>
      <p:sp>
        <p:nvSpPr>
          <p:cNvPr id="3" name="عنصر نائب للمحتوى 2"/>
          <p:cNvSpPr>
            <a:spLocks noGrp="1"/>
          </p:cNvSpPr>
          <p:nvPr>
            <p:ph idx="1"/>
          </p:nvPr>
        </p:nvSpPr>
        <p:spPr/>
        <p:txBody>
          <a:bodyPr/>
          <a:lstStyle/>
          <a:p>
            <a:r>
              <a:rPr lang="ar-SA" dirty="0"/>
              <a:t>- التربية الأخلاقية، وتطبيقاتها في العهد النبوي الشريف</a:t>
            </a:r>
            <a:r>
              <a:rPr lang="ar-SA" dirty="0" smtClean="0"/>
              <a:t>.</a:t>
            </a:r>
            <a:endParaRPr lang="ar-SA" dirty="0"/>
          </a:p>
          <a:p>
            <a:r>
              <a:rPr lang="ar-SA" dirty="0"/>
              <a:t>- الفكر التربوي لأبي حامد الغزالي</a:t>
            </a:r>
            <a:r>
              <a:rPr lang="ar-SA" dirty="0" smtClean="0"/>
              <a:t>.</a:t>
            </a:r>
            <a:endParaRPr lang="ar-SA" dirty="0"/>
          </a:p>
          <a:p>
            <a:r>
              <a:rPr lang="ar-SA" dirty="0"/>
              <a:t>- الآراء التربوية لأعلام التربية الإسلامية القدامى بشأن </a:t>
            </a:r>
            <a:r>
              <a:rPr lang="ar-SA" dirty="0" smtClean="0"/>
              <a:t>الاهتمام </a:t>
            </a:r>
            <a:r>
              <a:rPr lang="ar-SA" dirty="0"/>
              <a:t>بالمتعلم</a:t>
            </a:r>
            <a:r>
              <a:rPr lang="ar-SA" dirty="0" smtClean="0"/>
              <a:t>.</a:t>
            </a:r>
            <a:endParaRPr lang="ar-SA" dirty="0"/>
          </a:p>
          <a:p>
            <a:r>
              <a:rPr lang="ar-SA" dirty="0"/>
              <a:t>- دراسة تاريخية للتعليم العالي للبنات في المملكة العربية السعودية</a:t>
            </a:r>
            <a:r>
              <a:rPr lang="ar-SA" dirty="0" smtClean="0"/>
              <a:t>.</a:t>
            </a:r>
            <a:endParaRPr lang="ar-SA" dirty="0"/>
          </a:p>
          <a:p>
            <a:r>
              <a:rPr lang="ar-SA" dirty="0"/>
              <a:t>- دراسة تاريخية لإعداد معلم التعليم الابتدائي في المملكة العربية السعودية.</a:t>
            </a:r>
          </a:p>
          <a:p>
            <a:endParaRPr lang="ar-SA" dirty="0"/>
          </a:p>
        </p:txBody>
      </p:sp>
    </p:spTree>
    <p:extLst>
      <p:ext uri="{BB962C8B-B14F-4D97-AF65-F5344CB8AC3E}">
        <p14:creationId xmlns:p14="http://schemas.microsoft.com/office/powerpoint/2010/main" val="1470043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1555</TotalTime>
  <Words>977</Words>
  <Application>Microsoft Office PowerPoint</Application>
  <PresentationFormat>A4 Paper (210x297 mm)</PresentationFormat>
  <Paragraphs>65</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عرض تقديمي في PowerPoint</vt:lpstr>
      <vt:lpstr>عنوان المحاضرة</vt:lpstr>
      <vt:lpstr>تعريف المنهج التاريخي</vt:lpstr>
      <vt:lpstr>عرض تقديمي في PowerPoint</vt:lpstr>
      <vt:lpstr>أهمية المنهج التاريخي</vt:lpstr>
      <vt:lpstr>خطوات تطبيق المنهج التاريخي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مزايا المنهج التاريخي</vt:lpstr>
      <vt:lpstr>عيوب المنهج التاريخي</vt:lpstr>
      <vt:lpstr>عرض تقديمي في PowerPoint</vt:lpstr>
      <vt:lpstr>أمثلة للبحوث التاريخية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mokhtar ahmed atallah</cp:lastModifiedBy>
  <cp:revision>125</cp:revision>
  <dcterms:created xsi:type="dcterms:W3CDTF">2009-10-14T19:14:34Z</dcterms:created>
  <dcterms:modified xsi:type="dcterms:W3CDTF">2013-04-20T09:14:03Z</dcterms:modified>
</cp:coreProperties>
</file>