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p14:section name="مقطع افتراضي" id="{B754E60E-21A6-4442-B511-07B768C6B490}">
          <p14:sldIdLst>
            <p14:sldId id="25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Lst>
        </p14:section>
        <p14:section name="مقطع بدون عنوان" id="{95381BA0-8EB6-45E7-B2C7-0273E03481C7}">
          <p14:sldIdLst>
            <p14:sldId id="26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49" d="100"/>
          <a:sy n="49" d="100"/>
        </p:scale>
        <p:origin x="-1650" y="-128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4/22/2013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38419317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مناهج الفكر الحديث</a:t>
            </a:r>
            <a:endParaRPr lang="en-US" sz="2800" b="1" dirty="0" smtClean="0">
              <a:solidFill>
                <a:srgbClr val="7F7F7F"/>
              </a:solidFill>
              <a:latin typeface="Calibri" pitchFamily="34" charset="0"/>
              <a:cs typeface="Times New Roman" pitchFamily="18" charset="0"/>
            </a:endParaRPr>
          </a:p>
          <a:p>
            <a:pPr algn="ctr"/>
            <a:endParaRPr lang="en-US" sz="2800" b="1" dirty="0">
              <a:solidFill>
                <a:srgbClr val="7F7F7F"/>
              </a:solidFill>
              <a:latin typeface="Calibri" pitchFamily="34" charset="0"/>
            </a:endParaRPr>
          </a:p>
          <a:p>
            <a:pPr algn="ctr"/>
            <a:r>
              <a:rPr lang="ar-SA" sz="2600" b="1" dirty="0" err="1" smtClean="0">
                <a:solidFill>
                  <a:srgbClr val="7F7F7F"/>
                </a:solidFill>
                <a:latin typeface="Calibri" pitchFamily="34" charset="0"/>
                <a:cs typeface="Times New Roman" pitchFamily="18" charset="0"/>
              </a:rPr>
              <a:t>أ.د</a:t>
            </a:r>
            <a:r>
              <a:rPr lang="ar-SA" sz="2600" b="1" dirty="0" smtClean="0">
                <a:solidFill>
                  <a:srgbClr val="7F7F7F"/>
                </a:solidFill>
                <a:latin typeface="Calibri" pitchFamily="34" charset="0"/>
                <a:cs typeface="Times New Roman" pitchFamily="18" charset="0"/>
              </a:rPr>
              <a:t> مختار محمود عطا الله</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ctr"/>
            <a:r>
              <a:rPr lang="ar-SA" sz="6600" b="1" dirty="0" smtClean="0"/>
              <a:t>المحاضرة الثالثة عشرة</a:t>
            </a:r>
            <a:endParaRPr lang="ar-SA" sz="66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عنوان المحاضرة</a:t>
            </a:r>
            <a:endParaRPr lang="ar-SA" dirty="0"/>
          </a:p>
        </p:txBody>
      </p:sp>
      <p:sp>
        <p:nvSpPr>
          <p:cNvPr id="3" name="عنصر نائب للمحتوى 2"/>
          <p:cNvSpPr>
            <a:spLocks noGrp="1"/>
          </p:cNvSpPr>
          <p:nvPr>
            <p:ph idx="1"/>
          </p:nvPr>
        </p:nvSpPr>
        <p:spPr/>
        <p:txBody>
          <a:bodyPr/>
          <a:lstStyle/>
          <a:p>
            <a:pPr algn="ctr"/>
            <a:r>
              <a:rPr lang="ar-SA" sz="4400" b="1" spc="300" dirty="0" smtClean="0">
                <a:latin typeface="Arial Unicode MS" pitchFamily="34" charset="-128"/>
                <a:ea typeface="Arial Unicode MS" pitchFamily="34" charset="-128"/>
                <a:cs typeface="Arial Unicode MS" pitchFamily="34" charset="-128"/>
              </a:rPr>
              <a:t>المنهج الاجتماعي</a:t>
            </a:r>
            <a:endParaRPr lang="ar-SA"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تعريف المنهج الاجتماعي</a:t>
            </a:r>
          </a:p>
        </p:txBody>
      </p:sp>
      <p:sp>
        <p:nvSpPr>
          <p:cNvPr id="3" name="عنصر نائب للمحتوى 2"/>
          <p:cNvSpPr>
            <a:spLocks noGrp="1"/>
          </p:cNvSpPr>
          <p:nvPr>
            <p:ph idx="1"/>
          </p:nvPr>
        </p:nvSpPr>
        <p:spPr/>
        <p:txBody>
          <a:bodyPr/>
          <a:lstStyle/>
          <a:p>
            <a:r>
              <a:rPr lang="ar-SA" dirty="0"/>
              <a:t>هو منهج نقدي يستهدف النص ذاته ، آخذا في الاعتبار المكان الذي نشأ فيه ويظهره بطابع اجتماعي ما ، فأولى علامات هذا المنهج أن يبين الصــلة بين النص والمجتمع الذي نشأ فيه.</a:t>
            </a:r>
          </a:p>
          <a:p>
            <a:endParaRPr lang="ar-SA" dirty="0"/>
          </a:p>
        </p:txBody>
      </p:sp>
    </p:spTree>
    <p:extLst>
      <p:ext uri="{BB962C8B-B14F-4D97-AF65-F5344CB8AC3E}">
        <p14:creationId xmlns:p14="http://schemas.microsoft.com/office/powerpoint/2010/main" val="1513662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نشأة المنهج الاجتماعي</a:t>
            </a:r>
          </a:p>
        </p:txBody>
      </p:sp>
      <p:sp>
        <p:nvSpPr>
          <p:cNvPr id="3" name="عنصر نائب للمحتوى 2"/>
          <p:cNvSpPr>
            <a:spLocks noGrp="1"/>
          </p:cNvSpPr>
          <p:nvPr>
            <p:ph idx="1"/>
          </p:nvPr>
        </p:nvSpPr>
        <p:spPr>
          <a:xfrm>
            <a:off x="495300" y="1371600"/>
            <a:ext cx="8915400" cy="4754563"/>
          </a:xfrm>
        </p:spPr>
        <p:txBody>
          <a:bodyPr/>
          <a:lstStyle/>
          <a:p>
            <a:r>
              <a:rPr lang="ar-SA" dirty="0"/>
              <a:t>يعتقد أن الإرهاصات الأولى للمنهج الاجتماعي في الفكر الغربي الحديث قد بدأت عند مدام (دي ستايل) في كتابها" الأدب وعلاقته بالأنظمة الاجتماعية" عام 1800م, واتخذت فيه مبدأ أن الأدب تعبير عن المجتمع, ولكن من الصعب رد المنهج الاجتماعي لكتابة شخص أو شخصين , بقدر ما نرى انه نتاج التطور التاريخي والسياسي والاجتماعي . وقد أعطى(كارل ماركس) النظرية الاجتماعية بعدها المنهجي وعمقها الفكري, حيث أصبحت على يديه نظرية متكاملة ورؤية فلسفية للأدب والتطور الاجتماعي, ومع ذلك لا يمكن تجاهل دور الفلاسفة أمثال "هيجل" وبعض علماء الاجتماع </a:t>
            </a:r>
            <a:r>
              <a:rPr lang="ar-SA" dirty="0" err="1"/>
              <a:t>مثل"أوكست</a:t>
            </a:r>
            <a:r>
              <a:rPr lang="ar-SA" dirty="0"/>
              <a:t> كونت" و"جون ستيوارت مل".</a:t>
            </a:r>
          </a:p>
          <a:p>
            <a:endParaRPr lang="ar-SA" dirty="0"/>
          </a:p>
        </p:txBody>
      </p:sp>
    </p:spTree>
    <p:extLst>
      <p:ext uri="{BB962C8B-B14F-4D97-AF65-F5344CB8AC3E}">
        <p14:creationId xmlns:p14="http://schemas.microsoft.com/office/powerpoint/2010/main" val="1773415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أسس المنهج الاجتماعي في مجال الأدب </a:t>
            </a:r>
          </a:p>
        </p:txBody>
      </p:sp>
      <p:sp>
        <p:nvSpPr>
          <p:cNvPr id="3" name="عنصر نائب للمحتوى 2"/>
          <p:cNvSpPr>
            <a:spLocks noGrp="1"/>
          </p:cNvSpPr>
          <p:nvPr>
            <p:ph idx="1"/>
          </p:nvPr>
        </p:nvSpPr>
        <p:spPr/>
        <p:txBody>
          <a:bodyPr/>
          <a:lstStyle/>
          <a:p>
            <a:r>
              <a:rPr lang="ar-SA" dirty="0"/>
              <a:t>1ـ ربط الأدب بالمجتمع والنظر إليه على أنه لسان المجتمع ، فالأدب صورة العصر والمجتمع ، والأعمال الأدبية وثائق تاريخية واجتماعية.</a:t>
            </a:r>
          </a:p>
          <a:p>
            <a:r>
              <a:rPr lang="ar-SA" dirty="0"/>
              <a:t>2 ـ الأديب يؤثر في مجتمعه ويتأثر به ورؤيته تتبلور بتأثير المجتمع والمحيط والتربية.</a:t>
            </a:r>
          </a:p>
          <a:p>
            <a:r>
              <a:rPr lang="ar-SA" dirty="0"/>
              <a:t>3 ـ الأدب جزء من النظام الاجتماعي وهو كسائر الفنون ظاهرة اجتماعية ووظيفة اجتماعية.</a:t>
            </a:r>
          </a:p>
          <a:p>
            <a:r>
              <a:rPr lang="ar-SA" dirty="0"/>
              <a:t>4 - الأدب ضرورة لا غنى عنها للمجتمع ولا يستطيع الإنسان أن يقدم حضارة دونه. </a:t>
            </a:r>
          </a:p>
        </p:txBody>
      </p:sp>
    </p:spTree>
    <p:extLst>
      <p:ext uri="{BB962C8B-B14F-4D97-AF65-F5344CB8AC3E}">
        <p14:creationId xmlns:p14="http://schemas.microsoft.com/office/powerpoint/2010/main" val="1577189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5 - الأساس الاقتصادي هو الذي يحدد طبيعة الإيديولوجيا </a:t>
            </a:r>
          </a:p>
          <a:p>
            <a:r>
              <a:rPr lang="ar-SA" dirty="0"/>
              <a:t>6 - الأدب لا يصور حال المجتمع تصويرا فوتوغرافيا ، بل ينقله من خلال فهم الأديب له. </a:t>
            </a:r>
          </a:p>
          <a:p>
            <a:r>
              <a:rPr lang="ar-SA" dirty="0"/>
              <a:t>7 ـ ربط المنهج الاجتماعي الأدب بالجماهير فجعلها هدفا مباشرا لخطابه.</a:t>
            </a:r>
          </a:p>
          <a:p>
            <a:endParaRPr lang="ar-SA" dirty="0"/>
          </a:p>
          <a:p>
            <a:endParaRPr lang="ar-SA" dirty="0"/>
          </a:p>
        </p:txBody>
      </p:sp>
    </p:spTree>
    <p:extLst>
      <p:ext uri="{BB962C8B-B14F-4D97-AF65-F5344CB8AC3E}">
        <p14:creationId xmlns:p14="http://schemas.microsoft.com/office/powerpoint/2010/main" val="1741341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أسباب الظهور </a:t>
            </a:r>
          </a:p>
        </p:txBody>
      </p:sp>
      <p:sp>
        <p:nvSpPr>
          <p:cNvPr id="3" name="عنصر نائب للمحتوى 2"/>
          <p:cNvSpPr>
            <a:spLocks noGrp="1"/>
          </p:cNvSpPr>
          <p:nvPr>
            <p:ph idx="1"/>
          </p:nvPr>
        </p:nvSpPr>
        <p:spPr/>
        <p:txBody>
          <a:bodyPr/>
          <a:lstStyle/>
          <a:p>
            <a:r>
              <a:rPr lang="ar-SA" dirty="0"/>
              <a:t>يؤكد كثير من الباحثين أن الغالبية العظمى من المناهج الأدبية توالدت تباعا، إما كردود فعل بعضها على بعض، أو امتداد لها. والمتتبع للمنهج الاجتماعي يوقن تماما أن هذا المنهج جاء امتدادا للمنهج التاريخي ، ورفضا لما فيه من جمود ، ورفضا لكل أشكال الإقطاعية والبرجوازية والتحرر من تمجيد البطولات والاستماع لقصائد الأحلام والأوهام ، فظهرت دعوة «الفن للمجتمع» و قد غذّى هذه الحركة ظهور الشيوعية بعد الثورة الروسية التي قامت عام 1917م ، و مناداتها بأن الفرد في خدمة الجماعة.</a:t>
            </a:r>
          </a:p>
          <a:p>
            <a:endParaRPr lang="ar-SA" dirty="0"/>
          </a:p>
        </p:txBody>
      </p:sp>
    </p:spTree>
    <p:extLst>
      <p:ext uri="{BB962C8B-B14F-4D97-AF65-F5344CB8AC3E}">
        <p14:creationId xmlns:p14="http://schemas.microsoft.com/office/powerpoint/2010/main" val="3848262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خصائص المنهج الاجتماعي</a:t>
            </a:r>
          </a:p>
        </p:txBody>
      </p:sp>
      <p:sp>
        <p:nvSpPr>
          <p:cNvPr id="3" name="عنصر نائب للمحتوى 2"/>
          <p:cNvSpPr>
            <a:spLocks noGrp="1"/>
          </p:cNvSpPr>
          <p:nvPr>
            <p:ph idx="1"/>
          </p:nvPr>
        </p:nvSpPr>
        <p:spPr/>
        <p:txBody>
          <a:bodyPr/>
          <a:lstStyle/>
          <a:p>
            <a:r>
              <a:rPr lang="ar-SA" dirty="0"/>
              <a:t>1ـ هو نقد مضموني أي يهتم بمضمون النص. </a:t>
            </a:r>
          </a:p>
          <a:p>
            <a:r>
              <a:rPr lang="ar-SA" dirty="0"/>
              <a:t>2ـ الأدب ناقل ومروج للأفكار السياسية. </a:t>
            </a:r>
          </a:p>
          <a:p>
            <a:r>
              <a:rPr lang="ar-SA" dirty="0"/>
              <a:t>3ـ النقد الاجتماعي نقد تفسيري يحاول الناقد من خلاله إبراز الدلالات الاجتماعية أو التاريخية الكامنة في العمل الأدبي.</a:t>
            </a:r>
          </a:p>
          <a:p>
            <a:r>
              <a:rPr lang="ar-SA" dirty="0"/>
              <a:t>4ـ النقد الاجتماعي نقد تقويمي يعلي من شأن الأديب الملتزم بقضايا أمته.</a:t>
            </a:r>
          </a:p>
          <a:p>
            <a:r>
              <a:rPr lang="ar-SA" dirty="0"/>
              <a:t>5ـ الالتزام بمبدأ أساسي وهو: أن يلتزم الأديب بقضايا مجتمعه وبالتصدي لتصويرها والدفاع عنها.</a:t>
            </a:r>
          </a:p>
          <a:p>
            <a:endParaRPr lang="ar-SA" dirty="0"/>
          </a:p>
        </p:txBody>
      </p:sp>
    </p:spTree>
    <p:extLst>
      <p:ext uri="{BB962C8B-B14F-4D97-AF65-F5344CB8AC3E}">
        <p14:creationId xmlns:p14="http://schemas.microsoft.com/office/powerpoint/2010/main" val="3932162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العلاقة الممكنة بين علم الاجتماع والأدب</a:t>
            </a:r>
          </a:p>
        </p:txBody>
      </p:sp>
      <p:sp>
        <p:nvSpPr>
          <p:cNvPr id="3" name="عنصر نائب للمحتوى 2"/>
          <p:cNvSpPr>
            <a:spLocks noGrp="1"/>
          </p:cNvSpPr>
          <p:nvPr>
            <p:ph idx="1"/>
          </p:nvPr>
        </p:nvSpPr>
        <p:spPr/>
        <p:txBody>
          <a:bodyPr/>
          <a:lstStyle/>
          <a:p>
            <a:r>
              <a:rPr lang="ar-SA" dirty="0"/>
              <a:t>1ـ الأدب يؤدي بوسائل وقوالب الإبداع الفني والجمالي وظائف تتصل بالإنسان والمجتمع. </a:t>
            </a:r>
          </a:p>
          <a:p>
            <a:r>
              <a:rPr lang="ar-SA" dirty="0"/>
              <a:t>2ــ يشكل الأدب مصدرا للدراسة في علم الاجتماع.</a:t>
            </a:r>
          </a:p>
          <a:p>
            <a:r>
              <a:rPr lang="ar-SA" dirty="0"/>
              <a:t>3ـ فأي أدب كيفما كان لا بد أن يحتوي على مدلول ، فمن الضروري أن يرتبط هذا المدلول بقضية اجتماعية. </a:t>
            </a:r>
          </a:p>
          <a:p>
            <a:r>
              <a:rPr lang="ar-SA" dirty="0"/>
              <a:t>4ـ اهتم المنهج الاجتماعي بالرواية أكثر من غيرها من الفنون الأدبية الأخرى ، لأن الرواية تقدم أكثر عدد ممكن من القضايا الاجتماعية.</a:t>
            </a:r>
          </a:p>
          <a:p>
            <a:endParaRPr lang="ar-SA" dirty="0"/>
          </a:p>
        </p:txBody>
      </p:sp>
    </p:spTree>
    <p:extLst>
      <p:ext uri="{BB962C8B-B14F-4D97-AF65-F5344CB8AC3E}">
        <p14:creationId xmlns:p14="http://schemas.microsoft.com/office/powerpoint/2010/main" val="583042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عيوب المنهج الاجتماعي</a:t>
            </a:r>
          </a:p>
        </p:txBody>
      </p:sp>
      <p:sp>
        <p:nvSpPr>
          <p:cNvPr id="3" name="عنصر نائب للمحتوى 2"/>
          <p:cNvSpPr>
            <a:spLocks noGrp="1"/>
          </p:cNvSpPr>
          <p:nvPr>
            <p:ph idx="1"/>
          </p:nvPr>
        </p:nvSpPr>
        <p:spPr/>
        <p:txBody>
          <a:bodyPr/>
          <a:lstStyle/>
          <a:p>
            <a:r>
              <a:rPr lang="ar-SA" dirty="0"/>
              <a:t>1ـ رؤية الأدب على أنه انعكاس للظروف الاجتماعية للأديب  فقط ، لكنه أيضاً يحتاج لأن يعبر عن أشياء أخرى مختلفة غير هموم مجتمعه. </a:t>
            </a:r>
          </a:p>
          <a:p>
            <a:r>
              <a:rPr lang="ar-SA" dirty="0"/>
              <a:t>2ـ سيطرة التوجهات المادية على كل شيء في هذا المنهج فتزول حرية الأديب.</a:t>
            </a:r>
          </a:p>
          <a:p>
            <a:r>
              <a:rPr lang="ar-SA" dirty="0"/>
              <a:t>3ـ يغفل هذا المنهج جانب الغيبيات وأثرها الفاعل في توجيه الأدباء من خلال الخلوص لله سبحانه واستحضار خشيته في القول والفعل.</a:t>
            </a:r>
          </a:p>
          <a:p>
            <a:endParaRPr lang="ar-SA" dirty="0"/>
          </a:p>
        </p:txBody>
      </p:sp>
    </p:spTree>
    <p:extLst>
      <p:ext uri="{BB962C8B-B14F-4D97-AF65-F5344CB8AC3E}">
        <p14:creationId xmlns:p14="http://schemas.microsoft.com/office/powerpoint/2010/main" val="240365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3ـ يهتم هذا المنهج بالأعمال النثرية كالقصص والمسرحيات، ويركز النقاد على شخصية البطل، وإظهار تفوقها على الواقع مما يؤدي إلى التزييف نتيجة الإفراط في التفاؤل، فتصوير البطل يجب أن يكون من خلال الواقع.</a:t>
            </a:r>
          </a:p>
          <a:p>
            <a:r>
              <a:rPr lang="ar-SA" dirty="0"/>
              <a:t>4ـ الاهتمام بمضمون العمل الأدبي على حساب الشكل.</a:t>
            </a:r>
          </a:p>
          <a:p>
            <a:endParaRPr lang="ar-SA" dirty="0"/>
          </a:p>
        </p:txBody>
      </p:sp>
    </p:spTree>
    <p:extLst>
      <p:ext uri="{BB962C8B-B14F-4D97-AF65-F5344CB8AC3E}">
        <p14:creationId xmlns:p14="http://schemas.microsoft.com/office/powerpoint/2010/main" val="2790273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المنهج النفسي</a:t>
            </a:r>
            <a:endParaRPr lang="ar-SA" dirty="0"/>
          </a:p>
        </p:txBody>
      </p:sp>
      <p:sp>
        <p:nvSpPr>
          <p:cNvPr id="3" name="عنوان فرعي 2"/>
          <p:cNvSpPr>
            <a:spLocks noGrp="1"/>
          </p:cNvSpPr>
          <p:nvPr>
            <p:ph type="subTitle" idx="1"/>
          </p:nvPr>
        </p:nvSpPr>
        <p:spPr/>
        <p:txBody>
          <a:bodyPr/>
          <a:lstStyle/>
          <a:p>
            <a:endParaRPr lang="ar-SA"/>
          </a:p>
        </p:txBody>
      </p:sp>
    </p:spTree>
    <p:extLst>
      <p:ext uri="{BB962C8B-B14F-4D97-AF65-F5344CB8AC3E}">
        <p14:creationId xmlns:p14="http://schemas.microsoft.com/office/powerpoint/2010/main" val="18799156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تعريف المنهج النفسي</a:t>
            </a:r>
            <a:endParaRPr lang="ar-SA" b="1" u="sng" dirty="0"/>
          </a:p>
        </p:txBody>
      </p:sp>
      <p:sp>
        <p:nvSpPr>
          <p:cNvPr id="3" name="عنصر نائب للمحتوى 2"/>
          <p:cNvSpPr>
            <a:spLocks noGrp="1"/>
          </p:cNvSpPr>
          <p:nvPr>
            <p:ph idx="1"/>
          </p:nvPr>
        </p:nvSpPr>
        <p:spPr/>
        <p:txBody>
          <a:bodyPr/>
          <a:lstStyle/>
          <a:p>
            <a:pPr marL="0" indent="0">
              <a:buNone/>
            </a:pPr>
            <a:endParaRPr lang="ar-SA" dirty="0" smtClean="0"/>
          </a:p>
          <a:p>
            <a:pPr marL="0" indent="0" algn="justLow">
              <a:buNone/>
            </a:pPr>
            <a:r>
              <a:rPr lang="ar-SA" b="1" dirty="0" smtClean="0"/>
              <a:t>هو منهج يقوم بدراسة الأنماط أو النماذج النفسية في الأعمال الأدبية، ودراسة القوانين التي تحكم هذه الأعمال في دراسة الأدب، وربط الأدب بالحالة النفسية للأديب.</a:t>
            </a:r>
            <a:endParaRPr lang="ar-SA" b="1" dirty="0"/>
          </a:p>
        </p:txBody>
      </p:sp>
    </p:spTree>
    <p:extLst>
      <p:ext uri="{BB962C8B-B14F-4D97-AF65-F5344CB8AC3E}">
        <p14:creationId xmlns:p14="http://schemas.microsoft.com/office/powerpoint/2010/main" val="13106956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التأسيس وأهم الشخصيات</a:t>
            </a:r>
            <a:endParaRPr lang="ar-SA" b="1" u="sng" dirty="0"/>
          </a:p>
        </p:txBody>
      </p:sp>
      <p:sp>
        <p:nvSpPr>
          <p:cNvPr id="3" name="عنصر نائب للمحتوى 2"/>
          <p:cNvSpPr>
            <a:spLocks noGrp="1"/>
          </p:cNvSpPr>
          <p:nvPr>
            <p:ph idx="1"/>
          </p:nvPr>
        </p:nvSpPr>
        <p:spPr/>
        <p:txBody>
          <a:bodyPr>
            <a:normAutofit fontScale="62500" lnSpcReduction="20000"/>
          </a:bodyPr>
          <a:lstStyle/>
          <a:p>
            <a:pPr marL="0" indent="0">
              <a:buNone/>
            </a:pPr>
            <a:r>
              <a:rPr lang="ar-SA" b="1" dirty="0" smtClean="0"/>
              <a:t>الذي رسخ المنهج النفسي في النقد الأدبي " فرويد" وتلامذته"يونج" </a:t>
            </a:r>
            <a:r>
              <a:rPr lang="ar-SA" b="1" dirty="0" err="1" smtClean="0"/>
              <a:t>و"أدلر</a:t>
            </a:r>
            <a:r>
              <a:rPr lang="ar-SA" b="1" dirty="0" smtClean="0"/>
              <a:t>" وذلك بعد إصدار كتابه(تفسير الأحلام).</a:t>
            </a:r>
            <a:br>
              <a:rPr lang="ar-SA" b="1" dirty="0" smtClean="0"/>
            </a:br>
            <a:r>
              <a:rPr lang="ar-SA" b="1" u="sng" dirty="0" smtClean="0"/>
              <a:t>فرويد: (1856م-1939م): </a:t>
            </a:r>
            <a:r>
              <a:rPr lang="ar-SA" b="1" dirty="0" smtClean="0"/>
              <a:t>ركز فرويد على الدوافع الجنسية من بين الدوافع اللاواعية التي يراها تشكل العمل الإبداعي , من مثل عقدة أوديب. ويرى </a:t>
            </a:r>
            <a:r>
              <a:rPr lang="ar-SA" b="1" dirty="0"/>
              <a:t>أ</a:t>
            </a:r>
            <a:r>
              <a:rPr lang="ar-SA" b="1" dirty="0" smtClean="0"/>
              <a:t>ن الفن والإبداع مجرد ضرب من ضروب التنفيس من أجل التواؤم مع العالم وتفادياً للمرض.</a:t>
            </a:r>
            <a:br>
              <a:rPr lang="ar-SA" b="1" dirty="0" smtClean="0"/>
            </a:br>
            <a:r>
              <a:rPr lang="ar-SA" b="1" dirty="0" smtClean="0"/>
              <a:t>حيث يرى فرويد </a:t>
            </a:r>
            <a:r>
              <a:rPr lang="ar-SA" b="1" dirty="0" err="1" smtClean="0"/>
              <a:t>االأدب</a:t>
            </a:r>
            <a:r>
              <a:rPr lang="ar-SA" b="1" dirty="0" smtClean="0"/>
              <a:t> كالحلم , تحقيق وهمي لرغبات </a:t>
            </a:r>
            <a:r>
              <a:rPr lang="ar-SA" b="1" dirty="0" err="1" smtClean="0"/>
              <a:t>مكبوته</a:t>
            </a:r>
            <a:r>
              <a:rPr lang="ar-SA" b="1" dirty="0" smtClean="0"/>
              <a:t> مختزنة في منطقة اللاشعور, والكبت العاطفي  يحاصر الأديب ويسيطر عليه فيحولها إلى أدب, وقد يكتب في أغراض أخرى ولكنها مرتبطة بالغاية العاطفية في نشأتها.</a:t>
            </a:r>
            <a:br>
              <a:rPr lang="ar-SA" b="1" dirty="0" smtClean="0"/>
            </a:br>
            <a:r>
              <a:rPr lang="ar-SA" b="1" dirty="0" smtClean="0"/>
              <a:t/>
            </a:r>
            <a:br>
              <a:rPr lang="ar-SA" b="1" dirty="0" smtClean="0"/>
            </a:br>
            <a:r>
              <a:rPr lang="ar-SA" b="1" u="sng" dirty="0" smtClean="0"/>
              <a:t>يونغ (1875م-1961م): </a:t>
            </a:r>
            <a:r>
              <a:rPr lang="ar-SA" b="1" dirty="0" smtClean="0"/>
              <a:t>ذهب إلى أن شخصية الفنان عامة بدائية ضاربة في القدم, وأنها نتاج ووعاء يحتوي على تاريخ أسلافه, وتشكلت بفعل خبرات متراكمة ماضية(اللاشعور الجمعي). وقد اتفق فرويد ويونغ على أن الإبداع لاشعور عند الفنان مع اختلاف المذهب في ذلك, </a:t>
            </a:r>
            <a:r>
              <a:rPr lang="ar-SA" b="1" dirty="0" err="1" smtClean="0"/>
              <a:t>ففرويد</a:t>
            </a:r>
            <a:r>
              <a:rPr lang="ar-SA" b="1" dirty="0" smtClean="0"/>
              <a:t> يراها كبتا جنسيا عند الفرد, أما يونغ فيراها قيما موروثة من أسلافه الأقدمين.</a:t>
            </a:r>
            <a:br>
              <a:rPr lang="ar-SA" b="1" dirty="0" smtClean="0"/>
            </a:br>
            <a:r>
              <a:rPr lang="ar-SA" b="1" dirty="0" smtClean="0"/>
              <a:t/>
            </a:r>
            <a:br>
              <a:rPr lang="ar-SA" b="1" dirty="0" smtClean="0"/>
            </a:br>
            <a:r>
              <a:rPr lang="ar-SA" b="1" u="sng" dirty="0" smtClean="0"/>
              <a:t> </a:t>
            </a:r>
            <a:r>
              <a:rPr lang="ar-SA" b="1" u="sng" dirty="0" err="1" smtClean="0"/>
              <a:t>إدلر</a:t>
            </a:r>
            <a:r>
              <a:rPr lang="ar-SA" b="1" u="sng" dirty="0" smtClean="0"/>
              <a:t> (1870م-1937م): </a:t>
            </a:r>
            <a:r>
              <a:rPr lang="ar-SA" b="1" dirty="0" smtClean="0"/>
              <a:t>يناقض </a:t>
            </a:r>
            <a:r>
              <a:rPr lang="ar-SA" b="1" dirty="0" err="1" smtClean="0"/>
              <a:t>إدلر</a:t>
            </a:r>
            <a:r>
              <a:rPr lang="ar-SA" b="1" dirty="0" smtClean="0"/>
              <a:t> منهج فرويد ويونغ, فيرى أن الأدب مبعثه التعويض عن النقص وحب الظهور والسيطرة, فالفنان كائن شعوري يشعر بنقائصه ويشعر بأهدافه التي يحاول بلوغها, ومشاعر النقص أو الإحساس بعدم الكمال هي التي تدفعه للإبداع.</a:t>
            </a:r>
            <a:endParaRPr lang="ar-SA" dirty="0"/>
          </a:p>
        </p:txBody>
      </p:sp>
    </p:spTree>
    <p:extLst>
      <p:ext uri="{BB962C8B-B14F-4D97-AF65-F5344CB8AC3E}">
        <p14:creationId xmlns:p14="http://schemas.microsoft.com/office/powerpoint/2010/main" val="34386239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u="sng" dirty="0" smtClean="0"/>
              <a:t>مجالات تطبيق المنهج النفسي </a:t>
            </a:r>
            <a:r>
              <a:rPr lang="en-US" dirty="0" smtClean="0"/>
              <a:t/>
            </a:r>
            <a:br>
              <a:rPr lang="en-US" dirty="0" smtClean="0"/>
            </a:br>
            <a:endParaRPr lang="ar-SA" dirty="0"/>
          </a:p>
        </p:txBody>
      </p:sp>
      <p:sp>
        <p:nvSpPr>
          <p:cNvPr id="3" name="عنصر نائب للمحتوى 2"/>
          <p:cNvSpPr>
            <a:spLocks noGrp="1"/>
          </p:cNvSpPr>
          <p:nvPr>
            <p:ph idx="1"/>
          </p:nvPr>
        </p:nvSpPr>
        <p:spPr/>
        <p:txBody>
          <a:bodyPr>
            <a:normAutofit fontScale="92500" lnSpcReduction="20000"/>
          </a:bodyPr>
          <a:lstStyle/>
          <a:p>
            <a:pPr lvl="0" algn="justLow">
              <a:buNone/>
            </a:pPr>
            <a:r>
              <a:rPr lang="ar-SA" b="1" u="sng" dirty="0" smtClean="0"/>
              <a:t>1- دراسة الكاتب نفسه </a:t>
            </a:r>
            <a:r>
              <a:rPr lang="ar-SA" b="1" dirty="0" smtClean="0"/>
              <a:t>بوصفه فرداً أو نمطاً أو نموذجاً له خصوصية تثير اهتمام الدارسين لاكتشاف الخصائص التي تميزه عن غيره، أو الخصائص التي تميز أنماط المبدعين من غيرهم من الناس العاديين.</a:t>
            </a:r>
            <a:endParaRPr lang="en-US" b="1" dirty="0" smtClean="0"/>
          </a:p>
          <a:p>
            <a:pPr lvl="0" algn="justLow">
              <a:buNone/>
            </a:pPr>
            <a:r>
              <a:rPr lang="ar-SA" b="1" u="sng" dirty="0" smtClean="0"/>
              <a:t>2- دراسة عملية الإبداع نفسها، </a:t>
            </a:r>
            <a:r>
              <a:rPr lang="ar-SA" b="1" dirty="0" smtClean="0"/>
              <a:t>ومحاولة استكشاف لحظة الإبداع ومصدر الإبداع، والآثار المترتبة على هذه العملية داخل المبدع </a:t>
            </a:r>
            <a:r>
              <a:rPr lang="ar-SA" b="1" dirty="0" err="1" smtClean="0"/>
              <a:t>نفسه.</a:t>
            </a:r>
            <a:r>
              <a:rPr lang="ar-SA" b="1" dirty="0" smtClean="0"/>
              <a:t> </a:t>
            </a:r>
            <a:endParaRPr lang="en-US" b="1" dirty="0" smtClean="0"/>
          </a:p>
          <a:p>
            <a:pPr lvl="0" algn="justLow">
              <a:buNone/>
            </a:pPr>
            <a:r>
              <a:rPr lang="ar-SA" b="1" dirty="0" smtClean="0"/>
              <a:t>3- </a:t>
            </a:r>
            <a:r>
              <a:rPr lang="ar-SA" b="1" u="sng" dirty="0" smtClean="0"/>
              <a:t>دراسة الأنماط</a:t>
            </a:r>
            <a:r>
              <a:rPr lang="ar-SA" b="1" dirty="0" smtClean="0"/>
              <a:t>، أو النماذج النفسية في الأعمال الأدبية، مثلما تتجه إلى دراسة القوانين النفسية التي تحكم هذه الأعمال. </a:t>
            </a:r>
            <a:endParaRPr lang="en-US" b="1" dirty="0" smtClean="0"/>
          </a:p>
          <a:p>
            <a:pPr lvl="0" algn="justLow">
              <a:buNone/>
            </a:pPr>
            <a:r>
              <a:rPr lang="ar-SA" b="1" dirty="0" smtClean="0"/>
              <a:t>4- </a:t>
            </a:r>
            <a:r>
              <a:rPr lang="ar-SA" b="1" u="sng" dirty="0" smtClean="0"/>
              <a:t>دراسة الآثار النفسية </a:t>
            </a:r>
            <a:r>
              <a:rPr lang="ar-SA" b="1" dirty="0" smtClean="0"/>
              <a:t>التي يخلفها الأدب في نفوس المتلقين قراء ومستمعين.</a:t>
            </a:r>
            <a:endParaRPr lang="en-US" b="1" dirty="0" smtClean="0"/>
          </a:p>
          <a:p>
            <a:endParaRPr lang="ar-SA" dirty="0"/>
          </a:p>
        </p:txBody>
      </p:sp>
    </p:spTree>
    <p:extLst>
      <p:ext uri="{BB962C8B-B14F-4D97-AF65-F5344CB8AC3E}">
        <p14:creationId xmlns:p14="http://schemas.microsoft.com/office/powerpoint/2010/main" val="16466274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أهداف المنهج النفسي</a:t>
            </a:r>
            <a:endParaRPr lang="ar-SA" b="1" u="sng" dirty="0"/>
          </a:p>
        </p:txBody>
      </p:sp>
      <p:sp>
        <p:nvSpPr>
          <p:cNvPr id="3" name="عنصر نائب للمحتوى 2"/>
          <p:cNvSpPr>
            <a:spLocks noGrp="1"/>
          </p:cNvSpPr>
          <p:nvPr>
            <p:ph idx="1"/>
          </p:nvPr>
        </p:nvSpPr>
        <p:spPr/>
        <p:txBody>
          <a:bodyPr>
            <a:normAutofit fontScale="77500" lnSpcReduction="20000"/>
          </a:bodyPr>
          <a:lstStyle/>
          <a:p>
            <a:pPr algn="justLow">
              <a:buNone/>
            </a:pPr>
            <a:r>
              <a:rPr lang="ar-SA" b="1" dirty="0" smtClean="0"/>
              <a:t>يستهدف هذا المنهج النفسي ما يلي </a:t>
            </a:r>
            <a:r>
              <a:rPr lang="ar-SA" b="1" dirty="0" err="1" smtClean="0"/>
              <a:t>:</a:t>
            </a:r>
            <a:r>
              <a:rPr lang="ar-SA" b="1" dirty="0" smtClean="0"/>
              <a:t> </a:t>
            </a:r>
          </a:p>
          <a:p>
            <a:pPr algn="justLow">
              <a:buNone/>
            </a:pPr>
            <a:r>
              <a:rPr lang="ar-SA" b="1" u="sng" dirty="0" smtClean="0"/>
              <a:t>أـ في مجال النص ذاته :</a:t>
            </a:r>
          </a:p>
          <a:p>
            <a:pPr algn="justLow">
              <a:buNone/>
            </a:pPr>
            <a:r>
              <a:rPr lang="ar-SA" b="1" dirty="0" smtClean="0"/>
              <a:t>    يهتم بكيفية العمل و تحديد العناصر الشعورية وغير </a:t>
            </a:r>
            <a:r>
              <a:rPr lang="ar-SA" b="1" dirty="0" err="1" smtClean="0"/>
              <a:t>الشعورية </a:t>
            </a:r>
            <a:r>
              <a:rPr lang="ar-SA" b="1" dirty="0" smtClean="0"/>
              <a:t>، وإيضاح الكامن من الذاتي من هذه </a:t>
            </a:r>
            <a:r>
              <a:rPr lang="ar-SA" b="1" dirty="0" err="1" smtClean="0"/>
              <a:t>العناصر </a:t>
            </a:r>
            <a:r>
              <a:rPr lang="ar-SA" b="1" dirty="0" smtClean="0"/>
              <a:t>، والتعرف على العلاقات النفسية بين موضوع التجربة الشعورية والتغييرات </a:t>
            </a:r>
            <a:r>
              <a:rPr lang="ar-SA" b="1" dirty="0" err="1" smtClean="0"/>
              <a:t>اللفظية </a:t>
            </a:r>
            <a:r>
              <a:rPr lang="ar-SA" b="1" dirty="0" smtClean="0"/>
              <a:t>، ثم البحث عن الدوافع الداخلية والخارجية التي أدت إلى إنشاء </a:t>
            </a:r>
            <a:r>
              <a:rPr lang="ar-SA" b="1" dirty="0" err="1" smtClean="0"/>
              <a:t>النص.</a:t>
            </a:r>
            <a:r>
              <a:rPr lang="ar-SA" b="1" dirty="0" smtClean="0"/>
              <a:t> </a:t>
            </a:r>
          </a:p>
          <a:p>
            <a:pPr algn="justLow">
              <a:buNone/>
            </a:pPr>
            <a:r>
              <a:rPr lang="ar-SA" b="1" u="sng" dirty="0" smtClean="0"/>
              <a:t>ب ـ مجال المؤلف نفسه :</a:t>
            </a:r>
          </a:p>
          <a:p>
            <a:pPr algn="justLow">
              <a:buNone/>
            </a:pPr>
            <a:r>
              <a:rPr lang="ar-SA" b="1" dirty="0" smtClean="0"/>
              <a:t>    وهو معرفة دلالة النص على نفسية الأديب والتطورات التي مر بها من خلال نصه وميوله </a:t>
            </a:r>
            <a:r>
              <a:rPr lang="ar-SA" b="1" dirty="0" err="1" smtClean="0"/>
              <a:t>واتجاهاته.</a:t>
            </a:r>
            <a:r>
              <a:rPr lang="ar-SA" b="1" dirty="0" smtClean="0"/>
              <a:t> </a:t>
            </a:r>
          </a:p>
          <a:p>
            <a:pPr algn="justLow">
              <a:buNone/>
            </a:pPr>
            <a:r>
              <a:rPr lang="ar-SA" b="1" u="sng" dirty="0" smtClean="0"/>
              <a:t>ج ـ في مجال تأثير النص في الناس </a:t>
            </a:r>
            <a:r>
              <a:rPr lang="ar-SA" b="1" dirty="0" smtClean="0"/>
              <a:t>: </a:t>
            </a:r>
          </a:p>
          <a:p>
            <a:pPr algn="justLow">
              <a:buNone/>
            </a:pPr>
            <a:r>
              <a:rPr lang="ar-SA" b="1" dirty="0" smtClean="0"/>
              <a:t>    وهو من خلال الأثر الذي تركه النص في </a:t>
            </a:r>
            <a:r>
              <a:rPr lang="ar-SA" b="1" dirty="0" err="1" smtClean="0"/>
              <a:t>قرائه </a:t>
            </a:r>
            <a:r>
              <a:rPr lang="ar-SA" b="1" dirty="0" smtClean="0"/>
              <a:t>، مع تحديد العلاقة بين النص و تجارب </a:t>
            </a:r>
            <a:r>
              <a:rPr lang="ar-SA" b="1" dirty="0" err="1" smtClean="0"/>
              <a:t>قرائه </a:t>
            </a:r>
            <a:r>
              <a:rPr lang="ar-SA" b="1" dirty="0" smtClean="0"/>
              <a:t>، وتحديد نوع هذا الأثر.</a:t>
            </a:r>
            <a:endParaRPr lang="ar-SA" b="1" dirty="0"/>
          </a:p>
        </p:txBody>
      </p:sp>
    </p:spTree>
    <p:extLst>
      <p:ext uri="{BB962C8B-B14F-4D97-AF65-F5344CB8AC3E}">
        <p14:creationId xmlns:p14="http://schemas.microsoft.com/office/powerpoint/2010/main" val="3786929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u="sng" dirty="0" smtClean="0"/>
              <a:t>العلاقة بين الأديب والنص الأدبي </a:t>
            </a:r>
            <a:r>
              <a:rPr lang="en-US" dirty="0" smtClean="0"/>
              <a:t/>
            </a:r>
            <a:br>
              <a:rPr lang="en-US" dirty="0" smtClean="0"/>
            </a:br>
            <a:endParaRPr lang="ar-SA" dirty="0"/>
          </a:p>
        </p:txBody>
      </p:sp>
      <p:sp>
        <p:nvSpPr>
          <p:cNvPr id="3" name="عنصر نائب للمحتوى 2"/>
          <p:cNvSpPr>
            <a:spLocks noGrp="1"/>
          </p:cNvSpPr>
          <p:nvPr>
            <p:ph idx="1"/>
          </p:nvPr>
        </p:nvSpPr>
        <p:spPr>
          <a:xfrm>
            <a:off x="495300" y="980729"/>
            <a:ext cx="8915400" cy="5145435"/>
          </a:xfrm>
        </p:spPr>
        <p:txBody>
          <a:bodyPr>
            <a:normAutofit fontScale="85000" lnSpcReduction="20000"/>
          </a:bodyPr>
          <a:lstStyle/>
          <a:p>
            <a:pPr marL="0" indent="0" algn="justLow">
              <a:buNone/>
            </a:pPr>
            <a:r>
              <a:rPr lang="ar-SA" b="1" dirty="0" smtClean="0"/>
              <a:t>يهتم الناقد الأدبي في المنهج النفسي بالنص الأدبي من ثلاثة جوانب: </a:t>
            </a:r>
            <a:endParaRPr lang="en-US" b="1" dirty="0" smtClean="0"/>
          </a:p>
          <a:p>
            <a:pPr marL="0" indent="0" algn="justLow">
              <a:buNone/>
            </a:pPr>
            <a:r>
              <a:rPr lang="ar-SA" b="1" u="sng" dirty="0" smtClean="0"/>
              <a:t>الأول: دراسة النص الأدبي بوصفه وثيقة تدل على نفسية الكاتب؛ </a:t>
            </a:r>
            <a:r>
              <a:rPr lang="ar-SA" b="1" dirty="0" smtClean="0"/>
              <a:t>فثمة رموز وإشارات وأفكار وصور تساعد في الكشف عن شخصيته، وتقدم تفسيراً لدوافعها وخصائصها </a:t>
            </a:r>
            <a:r>
              <a:rPr lang="ar-SA" b="1" dirty="0" err="1" smtClean="0"/>
              <a:t>وسلوكها.</a:t>
            </a:r>
            <a:r>
              <a:rPr lang="ar-SA" b="1" dirty="0" smtClean="0"/>
              <a:t> </a:t>
            </a:r>
            <a:endParaRPr lang="en-US" b="1" dirty="0" smtClean="0"/>
          </a:p>
          <a:p>
            <a:pPr marL="0" indent="0" algn="justLow">
              <a:buNone/>
            </a:pPr>
            <a:r>
              <a:rPr lang="ar-SA" b="1" u="sng" dirty="0" smtClean="0"/>
              <a:t>الثاني: دراسة حياة المؤلف وأثر شخصيته في تحليل النص الأدبي</a:t>
            </a:r>
            <a:r>
              <a:rPr lang="ar-SA" b="1" dirty="0" smtClean="0"/>
              <a:t>، وذلك ببيان ملامحه النفسية في العمل الأدبي، كما نجد في كتابات العقاد عن بشار وأبي نواس وابن الرومي .</a:t>
            </a:r>
            <a:endParaRPr lang="en-US" b="1" dirty="0" smtClean="0"/>
          </a:p>
          <a:p>
            <a:pPr marL="0" indent="0" algn="justLow">
              <a:buNone/>
            </a:pPr>
            <a:r>
              <a:rPr lang="ar-SA" b="1" dirty="0" smtClean="0"/>
              <a:t>فالعلاقة بين الكاتب والنص علاقة تبادلية، وهي علاقة تأثر وتأثير بين الكاتب والنص، لأن النص وثيقة تدل على نفسية الكاتب، ولأن الكاتب منطلق لتحليل النص تحليلاً نفسياً بالانتفاع من معرفتنا للجوانب النفسية للكاتب التي أثرت في النص. </a:t>
            </a:r>
            <a:endParaRPr lang="en-US" b="1" dirty="0" smtClean="0"/>
          </a:p>
          <a:p>
            <a:pPr marL="0" indent="0" algn="justLow">
              <a:buNone/>
            </a:pPr>
            <a:r>
              <a:rPr lang="ar-SA" b="1" u="sng" dirty="0" smtClean="0"/>
              <a:t>الثالث: اتجاه لا يربط ربطاً عضوياُ بين الكاتب والنص</a:t>
            </a:r>
            <a:r>
              <a:rPr lang="ar-SA" b="1" dirty="0" smtClean="0"/>
              <a:t>، وإنما يقيم قراءته للنص على أساس استقلال النص عن الكاتب بالاكتفاء بتحليل الشخصيات داخل النص الأدبي على ضوء المعارف النفسية</a:t>
            </a:r>
            <a:r>
              <a:rPr lang="ar-SA" b="1" baseline="30000" dirty="0" smtClean="0"/>
              <a:t>.</a:t>
            </a:r>
            <a:endParaRPr lang="en-US" b="1" dirty="0" smtClean="0"/>
          </a:p>
          <a:p>
            <a:endParaRPr lang="ar-SA" dirty="0"/>
          </a:p>
        </p:txBody>
      </p:sp>
    </p:spTree>
    <p:extLst>
      <p:ext uri="{BB962C8B-B14F-4D97-AF65-F5344CB8AC3E}">
        <p14:creationId xmlns:p14="http://schemas.microsoft.com/office/powerpoint/2010/main" val="375270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u="sng" dirty="0" smtClean="0"/>
              <a:t>المنهج النفسي يتكفل بالإجابة عن عدد من الأسئلة</a:t>
            </a:r>
            <a:endParaRPr lang="ar-SA" b="1" u="sng" dirty="0"/>
          </a:p>
        </p:txBody>
      </p:sp>
      <p:sp>
        <p:nvSpPr>
          <p:cNvPr id="3" name="عنصر نائب للمحتوى 2"/>
          <p:cNvSpPr>
            <a:spLocks noGrp="1"/>
          </p:cNvSpPr>
          <p:nvPr>
            <p:ph idx="1"/>
          </p:nvPr>
        </p:nvSpPr>
        <p:spPr>
          <a:xfrm>
            <a:off x="495300" y="1412777"/>
            <a:ext cx="8915400" cy="4713387"/>
          </a:xfrm>
        </p:spPr>
        <p:txBody>
          <a:bodyPr>
            <a:normAutofit fontScale="70000" lnSpcReduction="20000"/>
          </a:bodyPr>
          <a:lstStyle/>
          <a:p>
            <a:pPr>
              <a:buNone/>
            </a:pPr>
            <a:r>
              <a:rPr lang="ar-SA" b="1" dirty="0" smtClean="0"/>
              <a:t/>
            </a:r>
            <a:br>
              <a:rPr lang="ar-SA" b="1" dirty="0" smtClean="0"/>
            </a:br>
            <a:r>
              <a:rPr lang="ar-SA" b="1" u="sng" dirty="0" smtClean="0"/>
              <a:t>1ـ في مجال دراسة النص: </a:t>
            </a:r>
            <a:r>
              <a:rPr lang="ar-SA" b="1" dirty="0" smtClean="0"/>
              <a:t/>
            </a:r>
            <a:br>
              <a:rPr lang="ar-SA" b="1" dirty="0" smtClean="0"/>
            </a:br>
            <a:r>
              <a:rPr lang="ar-SA" b="1" dirty="0" smtClean="0"/>
              <a:t>كيف تتم عملية الخلق الأدبي؟. ما طبيعة هذه العملية من الوجهة النفسية؟. ما العناصر الشعورية وغير الشعورية الداخلة فيها ؟ وكيف تتركب وتتناسق؟. كم من هذه العناصر ذاتي كامن وكم منها طارئ من </a:t>
            </a:r>
            <a:r>
              <a:rPr lang="ar-SA" b="1" dirty="0" err="1" smtClean="0"/>
              <a:t>الخارج؟.</a:t>
            </a:r>
            <a:r>
              <a:rPr lang="ar-SA" b="1" dirty="0" smtClean="0"/>
              <a:t> ما العلاقة النفسية بين التجربة الشعورية والصورة اللفظية؟ كيف تستنفد الطاقة الشعورية في التعبير عنها؟ ما الحوافز الداخلية والخارجية لعملية الخلق الأدبي؟.</a:t>
            </a:r>
            <a:br>
              <a:rPr lang="ar-SA" b="1" dirty="0" smtClean="0"/>
            </a:br>
            <a:r>
              <a:rPr lang="ar-SA" b="1" u="sng" dirty="0" smtClean="0"/>
              <a:t>2ـ </a:t>
            </a:r>
            <a:r>
              <a:rPr lang="ar-SA" b="1" u="sng" dirty="0"/>
              <a:t>في مجال دراسة </a:t>
            </a:r>
            <a:r>
              <a:rPr lang="ar-SA" b="1" u="sng" dirty="0" smtClean="0"/>
              <a:t>حياة المؤلف: </a:t>
            </a:r>
            <a:r>
              <a:rPr lang="ar-SA" b="1" dirty="0" smtClean="0"/>
              <a:t/>
            </a:r>
            <a:br>
              <a:rPr lang="ar-SA" b="1" dirty="0" smtClean="0"/>
            </a:br>
            <a:r>
              <a:rPr lang="ar-SA" b="1" dirty="0" smtClean="0"/>
              <a:t>ما دلالة العمل الأدبي على نفسية صاحبه؟. كيف نلاحظ هذه الدلالة </a:t>
            </a:r>
            <a:r>
              <a:rPr lang="ar-SA" b="1" dirty="0" err="1" smtClean="0"/>
              <a:t>ونستنطقها؟.</a:t>
            </a:r>
            <a:r>
              <a:rPr lang="ar-SA" b="1" dirty="0" smtClean="0"/>
              <a:t> وهل نستطيع من خلال الدراسة النفسية للعمل الأدبي أن نستقرئ التطورات النفسية لصاحبه؟.</a:t>
            </a:r>
            <a:br>
              <a:rPr lang="ar-SA" b="1" dirty="0" smtClean="0"/>
            </a:br>
            <a:r>
              <a:rPr lang="ar-SA" b="1" u="sng" dirty="0" smtClean="0"/>
              <a:t>3ـ </a:t>
            </a:r>
            <a:r>
              <a:rPr lang="ar-SA" b="1" u="sng" dirty="0"/>
              <a:t>في مجال دراسة </a:t>
            </a:r>
            <a:r>
              <a:rPr lang="ar-SA" b="1" u="sng" dirty="0" smtClean="0"/>
              <a:t>المتلقين: </a:t>
            </a:r>
            <a:r>
              <a:rPr lang="ar-SA" b="1" dirty="0" smtClean="0"/>
              <a:t/>
            </a:r>
            <a:br>
              <a:rPr lang="ar-SA" b="1" dirty="0" smtClean="0"/>
            </a:br>
            <a:r>
              <a:rPr lang="ar-SA" b="1" dirty="0" smtClean="0"/>
              <a:t>كيف يتأثر الآخرون بالعمل الأدبي عند مطالعته؟. وما العلاقة بين الصورة اللفظية التي يبدو فيها وتجارب الآخرين الشعورية ورواسبهم غير </a:t>
            </a:r>
            <a:r>
              <a:rPr lang="ar-SA" b="1" dirty="0" err="1" smtClean="0"/>
              <a:t>الشعورية؟.</a:t>
            </a:r>
            <a:r>
              <a:rPr lang="ar-SA" b="1" dirty="0" smtClean="0"/>
              <a:t> وكم من هذا التأثير منشؤه العمل الأدبي ذاته وكم منه منشؤه من ذوات الآخرين </a:t>
            </a:r>
            <a:r>
              <a:rPr lang="ar-SA" b="1" dirty="0" err="1" smtClean="0"/>
              <a:t>واستعدادهم؟</a:t>
            </a:r>
            <a:endParaRPr lang="ar-SA" dirty="0"/>
          </a:p>
        </p:txBody>
      </p:sp>
    </p:spTree>
    <p:extLst>
      <p:ext uri="{BB962C8B-B14F-4D97-AF65-F5344CB8AC3E}">
        <p14:creationId xmlns:p14="http://schemas.microsoft.com/office/powerpoint/2010/main" val="6821076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عيوب المنهج النفسي</a:t>
            </a:r>
            <a:endParaRPr lang="ar-SA" b="1" u="sng" dirty="0"/>
          </a:p>
        </p:txBody>
      </p:sp>
      <p:sp>
        <p:nvSpPr>
          <p:cNvPr id="3" name="عنصر نائب للمحتوى 2"/>
          <p:cNvSpPr>
            <a:spLocks noGrp="1"/>
          </p:cNvSpPr>
          <p:nvPr>
            <p:ph idx="1"/>
          </p:nvPr>
        </p:nvSpPr>
        <p:spPr/>
        <p:txBody>
          <a:bodyPr>
            <a:normAutofit fontScale="77500" lnSpcReduction="20000"/>
          </a:bodyPr>
          <a:lstStyle/>
          <a:p>
            <a:pPr algn="justLow">
              <a:buNone/>
            </a:pPr>
            <a:r>
              <a:rPr lang="ar-SA" b="1" dirty="0" smtClean="0"/>
              <a:t>1- أنه يعامل النص بوصفه وثيقة نفسية ذات مستوى </a:t>
            </a:r>
            <a:r>
              <a:rPr lang="ar-SA" b="1" dirty="0" err="1" smtClean="0"/>
              <a:t>واحد </a:t>
            </a:r>
            <a:r>
              <a:rPr lang="ar-SA" b="1" dirty="0" smtClean="0"/>
              <a:t>، مع أن النص يتشكل من طبقات وعدة </a:t>
            </a:r>
            <a:r>
              <a:rPr lang="ar-SA" b="1" dirty="0" err="1" smtClean="0"/>
              <a:t>مستويات </a:t>
            </a:r>
            <a:r>
              <a:rPr lang="ar-SA" b="1" dirty="0" smtClean="0"/>
              <a:t>، وبهذا يتساوى العمل الجيد مع الرديء.</a:t>
            </a:r>
          </a:p>
          <a:p>
            <a:pPr algn="justLow">
              <a:buNone/>
            </a:pPr>
            <a:r>
              <a:rPr lang="ar-SA" b="1" dirty="0" smtClean="0"/>
              <a:t>2-أن المنهج النفسي أنتج دراسات متقاربة أو شبه متقاربة سواء في الفكر الغربي أو العربي.</a:t>
            </a:r>
          </a:p>
          <a:p>
            <a:pPr algn="justLow">
              <a:buNone/>
            </a:pPr>
            <a:r>
              <a:rPr lang="ar-SA" b="1" dirty="0" smtClean="0"/>
              <a:t>3- أنهم يهتمون بالمؤلف ولا يهتمون بالنص كثيراً ، لأنهم يدرسون النصوص على أنها نماذج للبشر.</a:t>
            </a:r>
          </a:p>
          <a:p>
            <a:pPr algn="justLow">
              <a:buNone/>
            </a:pPr>
            <a:r>
              <a:rPr lang="ar-SA" b="1" dirty="0" smtClean="0"/>
              <a:t>4- تتبعهم لحياة المؤلف السلوكية وتغلغلهم في باطن اللاشعور الفردي أو </a:t>
            </a:r>
            <a:r>
              <a:rPr lang="ar-SA" b="1" dirty="0" err="1" smtClean="0"/>
              <a:t>الجماعي </a:t>
            </a:r>
            <a:r>
              <a:rPr lang="ar-SA" b="1" dirty="0" smtClean="0"/>
              <a:t>، وإثبات معاناة المؤلف من مرض نفسي أو عقدة نفسية.</a:t>
            </a:r>
          </a:p>
          <a:p>
            <a:pPr algn="justLow">
              <a:buNone/>
            </a:pPr>
            <a:r>
              <a:rPr lang="ar-SA" b="1" dirty="0" smtClean="0"/>
              <a:t>5- أنهم يرجعون المعاني إلى أساطير الأجداد السابقين ، فلا يصلح بذلك للنصوص المقدسة ، ولا لتلك الأعمال التي تصور المجتمع المعاصر وقضاياه ومشكلاته.</a:t>
            </a:r>
          </a:p>
          <a:p>
            <a:pPr algn="justLow">
              <a:buNone/>
            </a:pPr>
            <a:r>
              <a:rPr lang="ar-SA" b="1" dirty="0" smtClean="0"/>
              <a:t>                                            </a:t>
            </a:r>
            <a:endParaRPr lang="ar-SA" b="1" dirty="0"/>
          </a:p>
        </p:txBody>
      </p:sp>
    </p:spTree>
    <p:extLst>
      <p:ext uri="{BB962C8B-B14F-4D97-AF65-F5344CB8AC3E}">
        <p14:creationId xmlns:p14="http://schemas.microsoft.com/office/powerpoint/2010/main" val="40089560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marL="0" indent="0" algn="justLow">
              <a:buNone/>
            </a:pPr>
            <a:r>
              <a:rPr lang="ar-SA" b="1" dirty="0" smtClean="0"/>
              <a:t>وبذلك نستطيع القول: إن المنهج النفسي سلاح ذو حدين من أسلحة النقد يجب استخدامه بحذر شديد، لأن من المصائب الكبرى أن يتحول النقد الأدبي إلى عيادة نفسية نحضر إليها المبدعين كافة من أدباء وشعراء وفنانين لنعالجهم بوصفهم مرضى نفسيين، أما الوجه الإيجابي فيه، فهو كونه يسهم مع بقية المناهج النقدية في فهم الأعمال الأدبية والفنية عموماً وتحليلها وتفسيرها وإعطاء حكم قيمة لها.</a:t>
            </a:r>
          </a:p>
        </p:txBody>
      </p:sp>
    </p:spTree>
    <p:extLst>
      <p:ext uri="{BB962C8B-B14F-4D97-AF65-F5344CB8AC3E}">
        <p14:creationId xmlns:p14="http://schemas.microsoft.com/office/powerpoint/2010/main" val="275871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indent="0" algn="ctr">
              <a:buNone/>
            </a:pPr>
            <a:r>
              <a:rPr lang="ar-SA" sz="4000" b="1" spc="300" dirty="0" smtClean="0">
                <a:solidFill>
                  <a:srgbClr val="FF0000"/>
                </a:solidFill>
                <a:effectLst>
                  <a:outerShdw blurRad="38100" dist="38100" dir="2700000" algn="tl">
                    <a:srgbClr val="000000">
                      <a:alpha val="43137"/>
                    </a:srgbClr>
                  </a:outerShdw>
                </a:effectLst>
                <a:latin typeface="Arabic Typesetting" pitchFamily="66" charset="-78"/>
                <a:cs typeface="Arabic Typesetting" pitchFamily="66" charset="-78"/>
              </a:rPr>
              <a:t>تم الموضوع بحمد الله</a:t>
            </a:r>
          </a:p>
          <a:p>
            <a:pPr marL="0" indent="0">
              <a:buNone/>
            </a:pPr>
            <a:endParaRPr lang="ar-SA" strike="sngStrike"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410230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1565</TotalTime>
  <Words>1232</Words>
  <Application>Microsoft Office PowerPoint</Application>
  <PresentationFormat>A4 Paper (210x297 mm)</PresentationFormat>
  <Paragraphs>81</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عنوان المحاضرة</vt:lpstr>
      <vt:lpstr>تعريف المنهج الاجتماعي</vt:lpstr>
      <vt:lpstr>نشأة المنهج الاجتماعي</vt:lpstr>
      <vt:lpstr>أسس المنهج الاجتماعي في مجال الأدب </vt:lpstr>
      <vt:lpstr>PowerPoint Presentation</vt:lpstr>
      <vt:lpstr>أسباب الظهور </vt:lpstr>
      <vt:lpstr>خصائص المنهج الاجتماعي</vt:lpstr>
      <vt:lpstr>العلاقة الممكنة بين علم الاجتماع والأدب</vt:lpstr>
      <vt:lpstr>عيوب المنهج الاجتماعي</vt:lpstr>
      <vt:lpstr>PowerPoint Presentation</vt:lpstr>
      <vt:lpstr>المنهج النفسي</vt:lpstr>
      <vt:lpstr>تعريف المنهج النفسي</vt:lpstr>
      <vt:lpstr>التأسيس وأهم الشخصيات</vt:lpstr>
      <vt:lpstr>مجالات تطبيق المنهج النفسي  </vt:lpstr>
      <vt:lpstr>أهداف المنهج النفسي</vt:lpstr>
      <vt:lpstr>العلاقة بين الأديب والنص الأدبي  </vt:lpstr>
      <vt:lpstr>المنهج النفسي يتكفل بالإجابة عن عدد من الأسئلة</vt:lpstr>
      <vt:lpstr>عيوب المنهج النفسي</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127</cp:revision>
  <dcterms:created xsi:type="dcterms:W3CDTF">2009-10-14T19:14:34Z</dcterms:created>
  <dcterms:modified xsi:type="dcterms:W3CDTF">2013-04-22T06:10:20Z</dcterms:modified>
</cp:coreProperties>
</file>