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7" r:id="rId3"/>
    <p:sldId id="257" r:id="rId4"/>
    <p:sldId id="259" r:id="rId5"/>
    <p:sldId id="287" r:id="rId6"/>
    <p:sldId id="303" r:id="rId7"/>
    <p:sldId id="304" r:id="rId8"/>
    <p:sldId id="299" r:id="rId9"/>
    <p:sldId id="300" r:id="rId10"/>
    <p:sldId id="301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49" d="100"/>
          <a:sy n="49" d="100"/>
        </p:scale>
        <p:origin x="-1650" y="-12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419317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مناهج الفكر الحديث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مختار محمود عطا الله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 bwMode="auto">
          <a:xfrm>
            <a:off x="3733800" y="304800"/>
            <a:ext cx="2260600" cy="533400"/>
          </a:xfrm>
          <a:prstGeom prst="rect">
            <a:avLst/>
          </a:prstGeom>
          <a:ln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FFFF00"/>
                </a:solidFill>
                <a:latin typeface="ae_AlMateen" pitchFamily="2" charset="-78"/>
                <a:cs typeface="ae_AlMateen" pitchFamily="2" charset="-78"/>
              </a:rPr>
              <a:t>كلية الأداب</a:t>
            </a:r>
            <a:endParaRPr lang="en-US" sz="2600" dirty="0">
              <a:solidFill>
                <a:srgbClr val="FFFF00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اسم المقرر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عدد الساعات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ماهية المقرر</a:t>
            </a: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عنوان المحاضرة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تعريف بالمقرر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مقدمة: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eaLnBrk="1" hangingPunct="1"/>
            <a:r>
              <a:rPr lang="ar-SA" b="1" u="sng" dirty="0" smtClean="0">
                <a:cs typeface="Arial" pitchFamily="34" charset="0"/>
              </a:rPr>
              <a:t> اسم </a:t>
            </a:r>
            <a:r>
              <a:rPr lang="ar-SA" b="1" u="sng" dirty="0" err="1" smtClean="0">
                <a:cs typeface="Arial" pitchFamily="34" charset="0"/>
              </a:rPr>
              <a:t>المقرر:</a:t>
            </a:r>
            <a:endParaRPr lang="ar-SA" b="1" u="sng" dirty="0" smtClean="0">
              <a:cs typeface="Arial" pitchFamily="34" charset="0"/>
            </a:endParaRPr>
          </a:p>
          <a:p>
            <a:pPr algn="ctr" eaLnBrk="1" hangingPunct="1"/>
            <a:r>
              <a:rPr lang="ar-SA" sz="4400" b="1" dirty="0" smtClean="0">
                <a:cs typeface="Arial" pitchFamily="34" charset="0"/>
              </a:rPr>
              <a:t>مناهج الفكر الحديث</a:t>
            </a:r>
          </a:p>
          <a:p>
            <a:pPr eaLnBrk="1" hangingPunct="1"/>
            <a:r>
              <a:rPr lang="ar-SA" b="1" u="sng" dirty="0" smtClean="0">
                <a:cs typeface="Arial" pitchFamily="34" charset="0"/>
              </a:rPr>
              <a:t>البرنامج الذي يقدمه:</a:t>
            </a:r>
          </a:p>
          <a:p>
            <a:pPr algn="ctr" eaLnBrk="1" hangingPunct="1"/>
            <a:r>
              <a:rPr lang="ar-SA" sz="4400" b="1" dirty="0" smtClean="0">
                <a:cs typeface="Arial" pitchFamily="34" charset="0"/>
              </a:rPr>
              <a:t>الدراسات الإسلامية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rtl="1"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ar-SA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ما طبيعة </a:t>
            </a:r>
            <a:r>
              <a:rPr lang="ar-SA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المقرر؟</a:t>
            </a:r>
            <a:r>
              <a:rPr lang="ar-SA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justLow" rtl="1" eaLnBrk="1" hangingPunct="1">
              <a:buNone/>
            </a:pPr>
            <a:endParaRPr lang="ar-SA" sz="3600" b="1" dirty="0" smtClean="0">
              <a:cs typeface="Arial" pitchFamily="34" charset="0"/>
            </a:endParaRPr>
          </a:p>
          <a:p>
            <a:pPr algn="justLow" rtl="1" eaLnBrk="1" hangingPunct="1">
              <a:buNone/>
            </a:pPr>
            <a:r>
              <a:rPr lang="ar-SA" sz="3600" b="1" dirty="0" smtClean="0">
                <a:cs typeface="Arial" pitchFamily="34" charset="0"/>
              </a:rPr>
              <a:t>المقرر في طبيعته </a:t>
            </a:r>
            <a:r>
              <a:rPr lang="ar-SA" sz="3600" b="1" dirty="0">
                <a:cs typeface="Arial" pitchFamily="34" charset="0"/>
              </a:rPr>
              <a:t> </a:t>
            </a:r>
            <a:r>
              <a:rPr lang="ar-SA" sz="3600" b="1" dirty="0" smtClean="0">
                <a:cs typeface="Arial" pitchFamily="34" charset="0"/>
              </a:rPr>
              <a:t>نظري نقدي يعتمد على مهارات</a:t>
            </a:r>
          </a:p>
          <a:p>
            <a:pPr algn="justLow" rtl="1" eaLnBrk="1" hangingPunct="1">
              <a:buNone/>
            </a:pPr>
            <a:r>
              <a:rPr lang="ar-SA" sz="3600" b="1" dirty="0" smtClean="0">
                <a:cs typeface="Arial" pitchFamily="34" charset="0"/>
              </a:rPr>
              <a:t> </a:t>
            </a:r>
            <a:r>
              <a:rPr lang="ar-SA" sz="3600" b="1" dirty="0" err="1" smtClean="0">
                <a:cs typeface="Arial" pitchFamily="34" charset="0"/>
              </a:rPr>
              <a:t>التفكيرالتي</a:t>
            </a:r>
            <a:r>
              <a:rPr lang="ar-SA" sz="3600" b="1" dirty="0" smtClean="0">
                <a:cs typeface="Arial" pitchFamily="34" charset="0"/>
              </a:rPr>
              <a:t> تتناسب مع طبيعة الطلاب والطالبات</a:t>
            </a:r>
          </a:p>
          <a:p>
            <a:pPr rtl="1" eaLnBrk="1" hangingPunct="1">
              <a:buNone/>
            </a:pPr>
            <a:endParaRPr lang="ar-SA" sz="3600" b="1" dirty="0" smtClean="0">
              <a:cs typeface="Arial" pitchFamily="34" charset="0"/>
            </a:endParaRPr>
          </a:p>
          <a:p>
            <a:pPr rtl="1" eaLnBrk="1" hangingPunct="1">
              <a:buNone/>
            </a:pPr>
            <a:r>
              <a:rPr lang="ar-SA" sz="3600" b="1" u="sng" dirty="0" smtClean="0">
                <a:cs typeface="Arial" pitchFamily="34" charset="0"/>
              </a:rPr>
              <a:t>عدد ساعات المقرر</a:t>
            </a:r>
            <a:r>
              <a:rPr lang="ar-SA" sz="3600" b="1" dirty="0" smtClean="0">
                <a:cs typeface="Arial" pitchFamily="34" charset="0"/>
              </a:rPr>
              <a:t>                   </a:t>
            </a:r>
            <a:r>
              <a:rPr lang="ar-SA" sz="3600" b="1" u="sng" dirty="0" smtClean="0">
                <a:cs typeface="Arial" pitchFamily="34" charset="0"/>
              </a:rPr>
              <a:t>تحسب للطالب ساعتان</a:t>
            </a:r>
            <a:endParaRPr lang="en-US" sz="3600" b="1" u="sng" dirty="0" smtClean="0">
              <a:cs typeface="Arial" pitchFamily="34" charset="0"/>
            </a:endParaRPr>
          </a:p>
          <a:p>
            <a:pPr rtl="1" eaLnBrk="1" hangingPunct="1">
              <a:buNone/>
            </a:pPr>
            <a:endParaRPr lang="ar-SA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أهداف المقرر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يتوقع في نهاية تدريس هذا المقرر أن يكون الطالب قادرا على </a:t>
            </a:r>
            <a:r>
              <a:rPr lang="ar-SA" b="1" dirty="0" err="1" smtClean="0"/>
              <a:t>أن :</a:t>
            </a:r>
            <a:endParaRPr lang="ar-SA" b="1" dirty="0" smtClean="0"/>
          </a:p>
          <a:p>
            <a:r>
              <a:rPr lang="ar-SA" b="1" dirty="0" smtClean="0"/>
              <a:t>1 ـ يشرح الخلفيات الفكرية لتلك </a:t>
            </a:r>
            <a:r>
              <a:rPr lang="ar-SA" b="1" dirty="0" err="1" smtClean="0"/>
              <a:t>المناهج.</a:t>
            </a:r>
            <a:r>
              <a:rPr lang="ar-SA" b="1" dirty="0" smtClean="0"/>
              <a:t> </a:t>
            </a:r>
          </a:p>
          <a:p>
            <a:r>
              <a:rPr lang="ar-SA" b="1" dirty="0" smtClean="0"/>
              <a:t>2 ـ يقارن بين مناهج الفكر الحديث من حيث مفاهيمها وقواعدها </a:t>
            </a:r>
            <a:endParaRPr lang="en-US" b="1" dirty="0" smtClean="0"/>
          </a:p>
          <a:p>
            <a:r>
              <a:rPr lang="ar-SA" b="1" dirty="0" smtClean="0"/>
              <a:t>وطريقة تطبيقها.</a:t>
            </a:r>
          </a:p>
          <a:p>
            <a:r>
              <a:rPr lang="ar-SA" b="1" dirty="0" smtClean="0"/>
              <a:t>3 ـ يحكم على من تأثروا بهذه المناهج في العالم الإسلامي مستندا إلى الأدلة.</a:t>
            </a:r>
          </a:p>
          <a:p>
            <a:r>
              <a:rPr lang="ar-SA" b="1" dirty="0" smtClean="0"/>
              <a:t>4 ـ يحدد مميزات كل </a:t>
            </a:r>
            <a:r>
              <a:rPr lang="ar-SA" b="1" dirty="0" err="1" smtClean="0"/>
              <a:t>منهج </a:t>
            </a:r>
            <a:r>
              <a:rPr lang="ar-SA" b="1" dirty="0" smtClean="0"/>
              <a:t>، وعيوبه.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محتويات المقرر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3600" b="1" dirty="0" smtClean="0"/>
          </a:p>
          <a:p>
            <a:r>
              <a:rPr lang="ar-SA" sz="3600" b="1" dirty="0" smtClean="0"/>
              <a:t>مفهوم المنهج العلمي ـ الأسس الفكرية </a:t>
            </a:r>
            <a:r>
              <a:rPr lang="ar-SA" sz="3600" b="1" dirty="0" err="1" smtClean="0"/>
              <a:t>والإيديلوجية</a:t>
            </a:r>
            <a:r>
              <a:rPr lang="ar-SA" sz="3600" b="1" dirty="0" smtClean="0"/>
              <a:t> لمناهج</a:t>
            </a:r>
          </a:p>
          <a:p>
            <a:r>
              <a:rPr lang="ar-SA" sz="3600" b="1" dirty="0" smtClean="0"/>
              <a:t> الفكر الحديث ـ أنواع </a:t>
            </a:r>
            <a:r>
              <a:rPr lang="ar-SA" sz="3600" b="1" dirty="0" err="1" smtClean="0"/>
              <a:t>المناهج </a:t>
            </a:r>
            <a:r>
              <a:rPr lang="ar-SA" sz="3600" b="1" dirty="0" smtClean="0"/>
              <a:t>( البنيوي </a:t>
            </a:r>
            <a:r>
              <a:rPr lang="ar-SA" sz="3600" b="1" dirty="0" err="1" smtClean="0"/>
              <a:t>والتفكيكي</a:t>
            </a:r>
            <a:r>
              <a:rPr lang="ar-SA" sz="3600" b="1" dirty="0" smtClean="0"/>
              <a:t> </a:t>
            </a:r>
            <a:r>
              <a:rPr lang="ar-SA" sz="3600" b="1" dirty="0" smtClean="0"/>
              <a:t>والتأويلي والمقارن) ـ  </a:t>
            </a:r>
            <a:r>
              <a:rPr lang="en-US" sz="3600" b="1" dirty="0" smtClean="0"/>
              <a:t> </a:t>
            </a:r>
            <a:r>
              <a:rPr lang="ar-SA" sz="3600" b="1" dirty="0" smtClean="0"/>
              <a:t>والتاريخي والاجتماعي </a:t>
            </a:r>
            <a:r>
              <a:rPr lang="ar-SA" sz="3600" b="1" smtClean="0"/>
              <a:t>والنفسي نحو منهج </a:t>
            </a:r>
            <a:r>
              <a:rPr lang="ar-SA" sz="3600" b="1" dirty="0" smtClean="0"/>
              <a:t>إسلامي </a:t>
            </a:r>
            <a:r>
              <a:rPr lang="ar-SA" sz="3600" b="1" dirty="0" smtClean="0"/>
              <a:t>بديل</a:t>
            </a:r>
            <a:r>
              <a:rPr lang="ar-SA" dirty="0" smtClean="0"/>
              <a:t>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447800"/>
            <a:ext cx="8915400" cy="4525963"/>
          </a:xfrm>
        </p:spPr>
        <p:txBody>
          <a:bodyPr/>
          <a:lstStyle/>
          <a:p>
            <a:pPr rtl="1" eaLnBrk="1" hangingPunct="1"/>
            <a:r>
              <a:rPr lang="ar-SA" dirty="0" smtClean="0"/>
              <a:t> كيف يتم التقييم والاختبار في هذا </a:t>
            </a:r>
            <a:r>
              <a:rPr lang="ar-SA" dirty="0" err="1" smtClean="0"/>
              <a:t>المقرر؟</a:t>
            </a:r>
            <a:endParaRPr lang="ar-SA" dirty="0" smtClean="0"/>
          </a:p>
          <a:p>
            <a:pPr rtl="1" eaLnBrk="1" hangingPunct="1"/>
            <a:endParaRPr lang="ar-SA" dirty="0" smtClean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52648474"/>
              </p:ext>
            </p:extLst>
          </p:nvPr>
        </p:nvGraphicFramePr>
        <p:xfrm>
          <a:off x="1905000" y="2209800"/>
          <a:ext cx="6604000" cy="24942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302000"/>
                <a:gridCol w="330200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النشاط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الدرجة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المشاركة في منتديات الحوار على البلاك بورد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10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حضور المحاضرات المسجلة والمباشرة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10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الواجبات المنزلية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10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الاختبار النهائي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70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المجموع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100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أستاذ المقرر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ar-SA" b="1" dirty="0" smtClean="0"/>
              <a:t>الأستاذ الدكتور مختار محمود </a:t>
            </a:r>
            <a:r>
              <a:rPr lang="ar-SA" b="1" dirty="0" err="1" smtClean="0"/>
              <a:t>عطاالله</a:t>
            </a:r>
            <a:endParaRPr lang="ar-SA" b="1" dirty="0" smtClean="0"/>
          </a:p>
          <a:p>
            <a:pPr algn="ctr"/>
            <a:r>
              <a:rPr lang="ar-SA" b="1" dirty="0" smtClean="0"/>
              <a:t>أستاذ بقسم الدراسات الإسلامية بكلية الآداب جامعة الملك فيصل</a:t>
            </a:r>
          </a:p>
          <a:p>
            <a:pPr algn="ctr"/>
            <a:r>
              <a:rPr lang="ar-SA" b="1" dirty="0" smtClean="0"/>
              <a:t>أستاذ بقسم الفلسفة الإسلامية بكلية دار العلوم جامعة القاهرة</a:t>
            </a:r>
          </a:p>
          <a:p>
            <a:pPr algn="ctr"/>
            <a:r>
              <a:rPr lang="ar-SA" b="1" dirty="0" smtClean="0"/>
              <a:t>المدير السابق لمركز البحوث والدراسات الإسلامية بجامعة القاهرة</a:t>
            </a:r>
          </a:p>
          <a:p>
            <a:pPr algn="ctr"/>
            <a:r>
              <a:rPr lang="ar-SA" b="1" dirty="0" err="1" smtClean="0"/>
              <a:t>التخصص </a:t>
            </a:r>
            <a:r>
              <a:rPr lang="ar-SA" b="1" dirty="0" smtClean="0"/>
              <a:t>(العقيدة ومقارنة الأديان</a:t>
            </a:r>
            <a:r>
              <a:rPr lang="ar-SA" b="1" dirty="0" err="1" smtClean="0"/>
              <a:t>)</a:t>
            </a:r>
            <a:endParaRPr lang="ar-SA" b="1" dirty="0" smtClean="0"/>
          </a:p>
          <a:p>
            <a:pPr algn="ctr"/>
            <a:r>
              <a:rPr lang="ar-SA" b="1" dirty="0" smtClean="0"/>
              <a:t> </a:t>
            </a:r>
            <a:r>
              <a:rPr lang="ar-SA" b="1" i="1" u="sng" dirty="0" smtClean="0"/>
              <a:t>هاتف المكتب 5899609</a:t>
            </a:r>
          </a:p>
          <a:p>
            <a:pPr algn="ctr"/>
            <a:r>
              <a:rPr lang="ar-SA" b="1" i="1" u="sng" dirty="0" smtClean="0"/>
              <a:t>رقم المكتب 1008 مبنى 54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الساعات المكتبية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fontAlgn="t" latinLnBrk="0" hangingPunct="1"/>
            <a:endParaRPr lang="ar-SA" dirty="0" smtClean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1391056" y="2362200"/>
          <a:ext cx="7295744" cy="32004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659301"/>
                <a:gridCol w="3636443"/>
              </a:tblGrid>
              <a:tr h="685800">
                <a:tc>
                  <a:txBody>
                    <a:bodyPr/>
                    <a:lstStyle/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b="1" dirty="0" smtClean="0"/>
                        <a:t>اليوم</a:t>
                      </a:r>
                    </a:p>
                    <a:p>
                      <a:pPr rtl="1"/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b="1" dirty="0" smtClean="0"/>
                        <a:t>الوقت</a:t>
                      </a:r>
                    </a:p>
                    <a:p>
                      <a:pPr rtl="1"/>
                      <a:endParaRPr lang="ar-SA" sz="3200" b="1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b="1" dirty="0" smtClean="0"/>
                        <a:t>الأحد</a:t>
                      </a:r>
                    </a:p>
                    <a:p>
                      <a:pPr rtl="1"/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3200" b="1" dirty="0" smtClean="0"/>
                        <a:t>11:</a:t>
                      </a:r>
                      <a:r>
                        <a:rPr lang="ar-SA" sz="3200" b="1" dirty="0" err="1" smtClean="0"/>
                        <a:t>30ـ12</a:t>
                      </a:r>
                      <a:r>
                        <a:rPr lang="ar-SA" sz="3200" b="1" dirty="0" smtClean="0"/>
                        <a:t>:30</a:t>
                      </a:r>
                      <a:endParaRPr lang="ar-SA" sz="3200" b="1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b="1" dirty="0" smtClean="0"/>
                        <a:t>الأربعاء</a:t>
                      </a:r>
                    </a:p>
                    <a:p>
                      <a:pPr rtl="1"/>
                      <a:endParaRPr lang="ar-SA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b="1" dirty="0" smtClean="0"/>
                        <a:t>9:</a:t>
                      </a:r>
                      <a:r>
                        <a:rPr lang="ar-SA" sz="3200" b="1" dirty="0" err="1" smtClean="0"/>
                        <a:t>30ــ</a:t>
                      </a:r>
                      <a:r>
                        <a:rPr lang="ar-SA" sz="3200" b="1" dirty="0" smtClean="0"/>
                        <a:t> 11:30</a:t>
                      </a:r>
                    </a:p>
                    <a:p>
                      <a:pPr rtl="1"/>
                      <a:endParaRPr lang="ar-SA" sz="32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1448</TotalTime>
  <Words>265</Words>
  <Application>Microsoft Office PowerPoint</Application>
  <PresentationFormat>A4 Paper (210x297 mm)‎</PresentationFormat>
  <Paragraphs>73</Paragraphs>
  <Slides>11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الشريحة 1</vt:lpstr>
      <vt:lpstr>عناصر المحاضرة</vt:lpstr>
      <vt:lpstr>عنوان المحاضرة</vt:lpstr>
      <vt:lpstr>مقدمة:</vt:lpstr>
      <vt:lpstr> ما طبيعة المقرر؟ </vt:lpstr>
      <vt:lpstr>أهداف المقرر</vt:lpstr>
      <vt:lpstr>محتويات المقرر</vt:lpstr>
      <vt:lpstr>الشريحة 8</vt:lpstr>
      <vt:lpstr>أستاذ المقرر</vt:lpstr>
      <vt:lpstr>الساعات المكتبية</vt:lpstr>
      <vt:lpstr>الشريحة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matallah</cp:lastModifiedBy>
  <cp:revision>104</cp:revision>
  <dcterms:created xsi:type="dcterms:W3CDTF">2009-10-14T19:14:34Z</dcterms:created>
  <dcterms:modified xsi:type="dcterms:W3CDTF">2013-02-17T09:35:16Z</dcterms:modified>
</cp:coreProperties>
</file>