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8" r:id="rId6"/>
    <p:sldId id="287" r:id="rId7"/>
    <p:sldId id="292" r:id="rId8"/>
    <p:sldId id="289" r:id="rId9"/>
    <p:sldId id="290" r:id="rId10"/>
    <p:sldId id="291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صالح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التمهيد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أهداف </a:t>
            </a:r>
            <a:r>
              <a:rPr lang="ar-SA" b="1" dirty="0" smtClean="0">
                <a:cs typeface="Arial" pitchFamily="34" charset="0"/>
              </a:rPr>
              <a:t>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وصف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طرائق التدريس </a:t>
            </a:r>
            <a:r>
              <a:rPr lang="ar-SA" b="1" dirty="0" err="1" smtClean="0">
                <a:cs typeface="Arial" pitchFamily="34" charset="0"/>
              </a:rPr>
              <a:t>و</a:t>
            </a:r>
            <a:r>
              <a:rPr lang="ar-SA" b="1" dirty="0" smtClean="0">
                <a:cs typeface="Arial" pitchFamily="34" charset="0"/>
              </a:rPr>
              <a:t> الأنشطة المصاحبة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التقويم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مصادر المقرر </a:t>
            </a:r>
            <a:r>
              <a:rPr lang="ar-SA" b="1" dirty="0" err="1" smtClean="0">
                <a:cs typeface="Arial" pitchFamily="34" charset="0"/>
              </a:rPr>
              <a:t>و</a:t>
            </a:r>
            <a:r>
              <a:rPr lang="ar-SA" b="1" dirty="0" smtClean="0">
                <a:cs typeface="Arial" pitchFamily="34" charset="0"/>
              </a:rPr>
              <a:t> مراجعه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 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endParaRPr lang="en-US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التذكير بتصحيح النية في بداية أي عمل يقوم </a:t>
            </a:r>
            <a:r>
              <a:rPr lang="ar-SA" b="1" dirty="0" err="1" smtClean="0">
                <a:cs typeface="Arial" pitchFamily="34" charset="0"/>
              </a:rPr>
              <a:t>به</a:t>
            </a:r>
            <a:r>
              <a:rPr lang="ar-SA" b="1" dirty="0" smtClean="0">
                <a:cs typeface="Arial" pitchFamily="34" charset="0"/>
              </a:rPr>
              <a:t> المسلم 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 بناءً على حديثه صلى الله عليه </a:t>
            </a:r>
            <a:r>
              <a:rPr lang="ar-SA" b="1" dirty="0" err="1" smtClean="0">
                <a:cs typeface="Arial" pitchFamily="34" charset="0"/>
              </a:rPr>
              <a:t>و</a:t>
            </a:r>
            <a:r>
              <a:rPr lang="ar-SA" b="1" dirty="0" smtClean="0">
                <a:cs typeface="Arial" pitchFamily="34" charset="0"/>
              </a:rPr>
              <a:t> سلم :“ إنما الأعمال بالنيات “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و القاعدة الفقهية تقول : المباحات تتحول بالنيات إلى طاعات .</a:t>
            </a:r>
            <a:endParaRPr lang="en-US" b="1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يتوقع في نهاية المقرر أن يكون الطالب قادراً على أن : 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.</a:t>
            </a:r>
            <a:r>
              <a:rPr lang="ar-SA" sz="2600" b="1" dirty="0" smtClean="0">
                <a:cs typeface="Arial" pitchFamily="34" charset="0"/>
              </a:rPr>
              <a:t>1) يتحدث عن خصوصيات النصوص الإدارية </a:t>
            </a:r>
            <a:br>
              <a:rPr lang="ar-SA" sz="2600" b="1" dirty="0" smtClean="0">
                <a:cs typeface="Arial" pitchFamily="34" charset="0"/>
              </a:rPr>
            </a:br>
            <a:r>
              <a:rPr lang="en-US" sz="2600" b="1" dirty="0">
                <a:cs typeface="Arial" pitchFamily="34" charset="0"/>
              </a:rPr>
              <a:t>.</a:t>
            </a:r>
            <a:r>
              <a:rPr lang="en-US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2) يميز بين النصوص الإدارية و غيرها من النصوص </a:t>
            </a:r>
            <a:endParaRPr lang="ar-SA" sz="2600" b="1" dirty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3) يفسر المصطلحات التي تقتضيها الكتابة في الوظيفة الإدارية .</a:t>
            </a:r>
            <a:endParaRPr lang="en-US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4) يصوغ نماذج من النصوص الإدارية و العقود و القرارات و الوثائق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وصف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791200"/>
          </a:xfrm>
        </p:spPr>
        <p:txBody>
          <a:bodyPr/>
          <a:lstStyle/>
          <a:p>
            <a:pPr marL="0" indent="0" rtl="1" eaLnBrk="1" hangingPunct="1">
              <a:buNone/>
            </a:pP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مقدمات تمهيدية : </a:t>
            </a: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أهمية </a:t>
            </a:r>
            <a:r>
              <a:rPr lang="ar-SA" sz="2000" b="1" dirty="0" smtClean="0">
                <a:cs typeface="Arial" pitchFamily="34" charset="0"/>
              </a:rPr>
              <a:t>العمل الإداري و المحافظة على  أسراره .</a:t>
            </a: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err="1" smtClean="0">
                <a:cs typeface="Arial" pitchFamily="34" charset="0"/>
              </a:rPr>
              <a:t>الإلتزام</a:t>
            </a:r>
            <a:r>
              <a:rPr lang="ar-SA" sz="2000" b="1" dirty="0" smtClean="0">
                <a:cs typeface="Arial" pitchFamily="34" charset="0"/>
              </a:rPr>
              <a:t> بآداب العمل في الإسلام .</a:t>
            </a: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تحرير كتابة النصوص الإدارية </a:t>
            </a:r>
            <a:endParaRPr lang="ar-SA" sz="2000" b="1" dirty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أقسام </a:t>
            </a:r>
            <a:r>
              <a:rPr lang="ar-SA" sz="2000" b="1" dirty="0" smtClean="0">
                <a:cs typeface="Arial" pitchFamily="34" charset="0"/>
              </a:rPr>
              <a:t>الكلام و الجمل </a:t>
            </a: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التعريف بالأساليب اللغوية و دلالاتها و أدوات الربط </a:t>
            </a:r>
            <a:r>
              <a:rPr lang="ar-SA" sz="2000" b="1" dirty="0" smtClean="0">
                <a:cs typeface="Arial" pitchFamily="34" charset="0"/>
              </a:rPr>
              <a:t> و </a:t>
            </a:r>
            <a:r>
              <a:rPr lang="ar-SA" sz="2000" b="1" dirty="0" smtClean="0">
                <a:cs typeface="Arial" pitchFamily="34" charset="0"/>
              </a:rPr>
              <a:t>كيفية </a:t>
            </a:r>
            <a:r>
              <a:rPr lang="ar-SA" sz="2000" b="1" dirty="0" err="1" smtClean="0">
                <a:cs typeface="Arial" pitchFamily="34" charset="0"/>
              </a:rPr>
              <a:t>إستعمالها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التعرف على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علامات الترقيم </a:t>
            </a: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خصائص النصوص الإدارية و أنواعها و دراسة نماذج منها .</a:t>
            </a: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هيكل تحرير النصوص الإدارية المستخدمة في الإدارات الحكومية و المؤسسات و الشركات من حيث الشكل و المضمون . </a:t>
            </a:r>
            <a:endParaRPr lang="ar-SA" sz="2000" b="1" dirty="0" smtClean="0">
              <a:cs typeface="Arial" pitchFamily="34" charset="0"/>
            </a:endParaRP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كيفية كتابة الخطابات و المذكرات و التقارير و القرارات و التعاميم </a:t>
            </a:r>
            <a:r>
              <a:rPr lang="ar-SA" sz="2000" b="1" dirty="0" smtClean="0">
                <a:cs typeface="Arial" pitchFamily="34" charset="0"/>
              </a:rPr>
              <a:t>الإدارية</a:t>
            </a:r>
          </a:p>
          <a:p>
            <a:pPr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محاضر </a:t>
            </a:r>
            <a:r>
              <a:rPr lang="ar-SA" sz="2000" b="1" dirty="0" err="1" smtClean="0">
                <a:cs typeface="Arial" pitchFamily="34" charset="0"/>
              </a:rPr>
              <a:t>الإجتماعات</a:t>
            </a:r>
            <a:r>
              <a:rPr lang="ar-SA" sz="2000" b="1" dirty="0" smtClean="0">
                <a:cs typeface="Arial" pitchFamily="34" charset="0"/>
              </a:rPr>
              <a:t> و كتابة العقود(البيع و الإجارة و الشركات و المقاولات).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وصف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457200" y="1676401"/>
            <a:ext cx="9220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/>
              <a:t> ضبط </a:t>
            </a:r>
            <a:r>
              <a:rPr lang="ar-SA" sz="2400" b="1" dirty="0"/>
              <a:t>الصكوك الشرعية </a:t>
            </a:r>
            <a:r>
              <a:rPr lang="ar-SA" sz="2400" b="1" dirty="0" smtClean="0"/>
              <a:t>.</a:t>
            </a:r>
            <a:endParaRPr lang="ar-SA" sz="24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b="1" dirty="0" smtClean="0"/>
              <a:t> </a:t>
            </a:r>
            <a:r>
              <a:rPr lang="ar-SA" sz="2400" b="1" dirty="0"/>
              <a:t>إعداد البيانات و الجداول و الوثائق </a:t>
            </a:r>
            <a:r>
              <a:rPr lang="ar-SA" sz="2400" b="1" dirty="0" smtClean="0"/>
              <a:t>و </a:t>
            </a:r>
            <a:r>
              <a:rPr lang="ar-SA" sz="2400" b="1" dirty="0"/>
              <a:t>التعامل مع السجلات و </a:t>
            </a:r>
            <a:r>
              <a:rPr lang="ar-SA" sz="2400" b="1" dirty="0" smtClean="0"/>
              <a:t>المضبوطات </a:t>
            </a:r>
            <a:r>
              <a:rPr lang="ar-SA" sz="2400" b="1" dirty="0"/>
              <a:t>و </a:t>
            </a:r>
            <a:r>
              <a:rPr lang="ar-SA" sz="2400" b="1" dirty="0" smtClean="0"/>
              <a:t>غيرها .</a:t>
            </a:r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34778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طرائق التدريس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الأنشطة المصاحبة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شرح المادة العلمية </a:t>
            </a:r>
            <a:r>
              <a:rPr lang="ar-SA" sz="2600" b="1" dirty="0" err="1" smtClean="0">
                <a:cs typeface="Arial" pitchFamily="34" charset="0"/>
              </a:rPr>
              <a:t>و</a:t>
            </a:r>
            <a:r>
              <a:rPr lang="ar-SA" sz="2600" b="1" dirty="0" smtClean="0">
                <a:cs typeface="Arial" pitchFamily="34" charset="0"/>
              </a:rPr>
              <a:t> توضيحها بالأمثلة .</a:t>
            </a: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القراءة من المصادر الأساسية المتعلقة بالموضوع .</a:t>
            </a: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تكليف الطالب بواجبات و تدريبات كتابية يطبق فيها المعارف التي قُدمت له .</a:t>
            </a: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تحليل نصوص إدارية .</a:t>
            </a: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الاستفادة من التقنية الحديثة في عرض المادة العلمية و في البحث عنها عبر المواقع المتخصصة .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التقويم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المشاركة في منتديات الحوار على </a:t>
            </a:r>
            <a:r>
              <a:rPr lang="ar-SA" sz="2600" b="1" dirty="0" err="1" smtClean="0">
                <a:cs typeface="Arial" pitchFamily="34" charset="0"/>
              </a:rPr>
              <a:t>البلاك</a:t>
            </a:r>
            <a:r>
              <a:rPr lang="ar-SA" sz="2600" b="1" dirty="0" smtClean="0">
                <a:cs typeface="Arial" pitchFamily="34" charset="0"/>
              </a:rPr>
              <a:t> بورد : 10 درجات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حضور المحاضرات المسجلة </a:t>
            </a:r>
            <a:r>
              <a:rPr lang="ar-SA" sz="2600" b="1" dirty="0" err="1" smtClean="0">
                <a:cs typeface="Arial" pitchFamily="34" charset="0"/>
              </a:rPr>
              <a:t>و</a:t>
            </a:r>
            <a:r>
              <a:rPr lang="ar-SA" sz="2600" b="1" dirty="0" smtClean="0">
                <a:cs typeface="Arial" pitchFamily="34" charset="0"/>
              </a:rPr>
              <a:t> المحاضرات المباشرة : 10 درجات </a:t>
            </a:r>
            <a:endParaRPr lang="en-US" sz="2600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الواجبات المنزلية : 10 درجات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en-US" sz="2600" b="1" dirty="0" smtClean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الاختبار النهائي : 70 درجة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المجموع النهائي : 100 درجة</a:t>
            </a:r>
          </a:p>
          <a:p>
            <a:pPr rtl="1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مصادر المقرر </a:t>
            </a:r>
            <a:r>
              <a:rPr lang="ar-SA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مراجعه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 eaLnBrk="1" hangingPunct="1"/>
            <a:r>
              <a:rPr lang="ar-SA" sz="2400" b="1" dirty="0" smtClean="0">
                <a:cs typeface="Arial" pitchFamily="34" charset="0"/>
              </a:rPr>
              <a:t>المرجع الرئيس :</a:t>
            </a:r>
          </a:p>
          <a:p>
            <a:pPr rtl="1" eaLnBrk="1" hangingPunct="1"/>
            <a:r>
              <a:rPr lang="ar-SA" sz="2400" b="1" dirty="0" smtClean="0">
                <a:cs typeface="Arial" pitchFamily="34" charset="0"/>
              </a:rPr>
              <a:t>التحرير الإداري و قواعده | بو علام السنوسي . (دار النشر المغربية – الدار البيضاء)</a:t>
            </a:r>
          </a:p>
          <a:p>
            <a:pPr rtl="1" eaLnBrk="1" hangingPunct="1"/>
            <a:r>
              <a:rPr lang="ar-SA" sz="2400" b="1" dirty="0" smtClean="0">
                <a:cs typeface="Arial" pitchFamily="34" charset="0"/>
              </a:rPr>
              <a:t>المراجع المساعدة :</a:t>
            </a:r>
          </a:p>
          <a:p>
            <a:pPr rtl="1" eaLnBrk="1" hangingPunct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المراسلات و التحرير الإداري | محمد باهي . (مطبعة النجاح الجديدة - المغرب)</a:t>
            </a:r>
          </a:p>
          <a:p>
            <a:pPr rtl="1" eaLnBrk="1" hangingPunct="1">
              <a:buFontTx/>
              <a:buChar char="-"/>
            </a:pPr>
            <a:r>
              <a:rPr lang="ar-SA" sz="2400" b="1" dirty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تقنيات التواصل و التحرير بالإدارة العمومية | عبد العزيز أشرقي . (مطبعة النجاح الجديدة )</a:t>
            </a:r>
          </a:p>
          <a:p>
            <a:pPr rtl="1" eaLnBrk="1" hangingPunct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دروس في المراسلات الإدارية مع نماذج تطبيقية | عطاء الله بو حميدة . </a:t>
            </a:r>
          </a:p>
          <a:p>
            <a:pPr rtl="1" eaLnBrk="1" hangingPunct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التقارير الإدارية و الفنية (أساليب عملية للإعداد و التقديم) | د . ابراهيم بن حمد القعيَد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(الناشر : دار المعرفة للتنمية البشرية ) </a:t>
            </a:r>
          </a:p>
          <a:p>
            <a:pPr rtl="1" eaLnBrk="1" hangingPunct="1">
              <a:buFont typeface="Arial" pitchFamily="34" charset="0"/>
              <a:buNone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410</Words>
  <Application>Microsoft Office PowerPoint</Application>
  <PresentationFormat>A4 Paper (210x297 mm)</PresentationFormat>
  <Paragraphs>84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عنوان المحاضرة</vt:lpstr>
      <vt:lpstr>عناصر المحاضرة</vt:lpstr>
      <vt:lpstr>مقدمة :</vt:lpstr>
      <vt:lpstr>أهداف المقرر</vt:lpstr>
      <vt:lpstr>وصف المقرر</vt:lpstr>
      <vt:lpstr>وصف المقرر</vt:lpstr>
      <vt:lpstr>طرائق التدريس و الأنشطة المصاحبة </vt:lpstr>
      <vt:lpstr>التقويم </vt:lpstr>
      <vt:lpstr>مصادر المقرر و مراجعه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د. مهيب الحصان</dc:creator>
  <cp:lastModifiedBy>user</cp:lastModifiedBy>
  <cp:revision>112</cp:revision>
  <dcterms:created xsi:type="dcterms:W3CDTF">2009-10-14T19:14:34Z</dcterms:created>
  <dcterms:modified xsi:type="dcterms:W3CDTF">2012-09-24T11:34:42Z</dcterms:modified>
</cp:coreProperties>
</file>