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606" y="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الثانية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b="1" dirty="0" err="1" smtClean="0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 </a:t>
            </a:r>
          </a:p>
          <a:p>
            <a:pPr marL="0" indent="0" rtl="1" eaLnBrk="1" hangingPunct="1"/>
            <a:r>
              <a:rPr lang="ar-SA" b="1" dirty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أولا : تعريف الأخلاق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1) من حيث اللغة 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2) من حيث </a:t>
            </a:r>
            <a:r>
              <a:rPr lang="ar-SA" sz="2000" b="1" dirty="0" err="1" smtClean="0">
                <a:cs typeface="Arial" pitchFamily="34" charset="0"/>
              </a:rPr>
              <a:t>الإصطلاح</a:t>
            </a:r>
            <a:r>
              <a:rPr lang="ar-SA" sz="2000" b="1" dirty="0" smtClean="0">
                <a:cs typeface="Arial" pitchFamily="34" charset="0"/>
              </a:rPr>
              <a:t> </a:t>
            </a:r>
          </a:p>
          <a:p>
            <a:pPr marL="0" indent="0" rtl="1" eaLnBrk="1" hangingPunct="1"/>
            <a:r>
              <a:rPr lang="ar-SA" b="1" dirty="0" smtClean="0">
                <a:cs typeface="Arial" pitchFamily="34" charset="0"/>
              </a:rPr>
              <a:t>ثانيا : مفهوم العمل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1)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تعريف العمل </a:t>
            </a:r>
            <a:br>
              <a:rPr lang="ar-SA" sz="2000" b="1" dirty="0" smtClean="0">
                <a:cs typeface="Arial" pitchFamily="34" charset="0"/>
              </a:rPr>
            </a:br>
            <a:r>
              <a:rPr lang="ar-SA" sz="2000" b="1" dirty="0" smtClean="0">
                <a:cs typeface="Arial" pitchFamily="34" charset="0"/>
              </a:rPr>
              <a:t>   * من حيث اللغة :</a:t>
            </a:r>
            <a:br>
              <a:rPr lang="ar-SA" sz="2000" b="1" dirty="0" smtClean="0">
                <a:cs typeface="Arial" pitchFamily="34" charset="0"/>
              </a:rPr>
            </a:br>
            <a:r>
              <a:rPr lang="ar-SA" sz="2000" b="1" dirty="0" smtClean="0">
                <a:cs typeface="Arial" pitchFamily="34" charset="0"/>
              </a:rPr>
              <a:t>   * من حيث </a:t>
            </a:r>
            <a:r>
              <a:rPr lang="ar-SA" sz="2000" b="1" dirty="0" err="1" smtClean="0">
                <a:cs typeface="Arial" pitchFamily="34" charset="0"/>
              </a:rPr>
              <a:t>الإصطلاح</a:t>
            </a:r>
            <a:r>
              <a:rPr lang="ar-SA" sz="2000" b="1" dirty="0" smtClean="0">
                <a:cs typeface="Arial" pitchFamily="34" charset="0"/>
              </a:rPr>
              <a:t> :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2) تعريف الحرفة :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3) تعريف المهنة : </a:t>
            </a:r>
            <a:br>
              <a:rPr lang="ar-SA" sz="2000" b="1" dirty="0" smtClean="0">
                <a:cs typeface="Arial" pitchFamily="34" charset="0"/>
              </a:rPr>
            </a:br>
            <a:r>
              <a:rPr lang="ar-SA" sz="2000" b="1" dirty="0" smtClean="0">
                <a:cs typeface="Arial" pitchFamily="34" charset="0"/>
              </a:rPr>
              <a:t> </a:t>
            </a:r>
          </a:p>
          <a:p>
            <a:pPr marL="0" indent="0" rtl="1" eaLnBrk="1" hangingPunct="1"/>
            <a:r>
              <a:rPr lang="en-GB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GB" sz="2400" b="1" dirty="0" smtClean="0">
                <a:cs typeface="Arial" pitchFamily="34" charset="0"/>
              </a:rPr>
              <a:t>  </a:t>
            </a:r>
            <a:endParaRPr lang="ar-EG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endParaRPr lang="ar-SA" sz="2400" b="1" dirty="0" smtClean="0">
              <a:cs typeface="Arial" pitchFamily="34" charset="0"/>
            </a:endParaRPr>
          </a:p>
          <a:p>
            <a:pPr marL="0" indent="0" eaLnBrk="1" hangingPunct="1"/>
            <a:r>
              <a:rPr lang="ar-SA" sz="2400" b="1" dirty="0">
                <a:cs typeface="Arial" pitchFamily="34" charset="0"/>
              </a:rPr>
              <a:t>4</a:t>
            </a:r>
            <a:r>
              <a:rPr lang="ar-SA" sz="2400" b="1" dirty="0" smtClean="0">
                <a:cs typeface="Arial" pitchFamily="34" charset="0"/>
              </a:rPr>
              <a:t>) أهمية العمل و مكانته في الإسلام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أن الإسلام قرن العمل بالجهاد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أنه </a:t>
            </a:r>
            <a:r>
              <a:rPr lang="ar-SA" sz="2400" b="1" dirty="0" err="1" smtClean="0">
                <a:cs typeface="Arial" pitchFamily="34" charset="0"/>
              </a:rPr>
              <a:t>إعتبر</a:t>
            </a:r>
            <a:r>
              <a:rPr lang="ar-SA" sz="2400" b="1" dirty="0" smtClean="0">
                <a:cs typeface="Arial" pitchFamily="34" charset="0"/>
              </a:rPr>
              <a:t> العمل جهادا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أنه جعل الإرهاق و الإجهاد في العمل من مكفرات الذنوب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أن الله سبحانه و تعالى خفف على عباده قيام الليل بسبب </a:t>
            </a:r>
            <a:r>
              <a:rPr lang="ar-SA" sz="2400" b="1" dirty="0" err="1" smtClean="0">
                <a:cs typeface="Arial" pitchFamily="34" charset="0"/>
              </a:rPr>
              <a:t>إنشغالهم</a:t>
            </a:r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بالعمل في النهار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أنه سبحانه جعل العمل سنة أنبيائه و رسله    </a:t>
            </a:r>
            <a:endParaRPr lang="en-US" sz="2400" b="1" dirty="0" smtClean="0">
              <a:cs typeface="Arial" pitchFamily="34" charset="0"/>
            </a:endParaRPr>
          </a:p>
          <a:p>
            <a:pPr marL="0" indent="0" eaLnBrk="1" hangingPunct="1"/>
            <a:r>
              <a:rPr lang="ar-SA" sz="2400" b="1" dirty="0" smtClean="0">
                <a:cs typeface="Arial" pitchFamily="34" charset="0"/>
              </a:rPr>
              <a:t/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ثالثا : أخلاقيات العمل في الإسلام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التمهيد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  * الأقسام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القسم الأول :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 * مشروعية العمل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 * إبرام عقد العمل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 * إسناد العمل إلى من تتوفر فيه الكفاءة له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 * التكليف بالمستطاع من الأعمال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 * أداء الواجبات قبل المطالبة بالحقوق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>
                <a:cs typeface="Arial" pitchFamily="34" charset="0"/>
              </a:rPr>
              <a:t/>
            </a:r>
            <a:br>
              <a:rPr lang="ar-SA" sz="2600" b="1" dirty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القسم الثاني : الأخلاق في العامل نفسه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* القوة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  * الأمانة و لها معان و صور كثيرة : </a:t>
            </a:r>
            <a:br>
              <a:rPr lang="ar-SA" sz="2600" b="1" dirty="0" smtClean="0">
                <a:cs typeface="Arial" pitchFamily="34" charset="0"/>
              </a:rPr>
            </a:b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b="1" dirty="0" smtClean="0"/>
              <a:t>1) أن يحرص العامل على وقت العمل </a:t>
            </a:r>
            <a:br>
              <a:rPr lang="ar-SA" b="1" dirty="0" smtClean="0"/>
            </a:br>
            <a:r>
              <a:rPr lang="ar-SA" b="1" dirty="0" smtClean="0"/>
              <a:t>2) أن يتجنب الغش بكافة أشكاله و صوره </a:t>
            </a:r>
            <a:br>
              <a:rPr lang="ar-SA" b="1" dirty="0" smtClean="0"/>
            </a:br>
            <a:r>
              <a:rPr lang="ar-SA" b="1" dirty="0" smtClean="0"/>
              <a:t>3) أن لا يستغل موقعه في العمل لجر منفعة شخصية له </a:t>
            </a:r>
            <a:br>
              <a:rPr lang="ar-SA" b="1" dirty="0" smtClean="0"/>
            </a:br>
            <a:r>
              <a:rPr lang="ar-SA" b="1" dirty="0" smtClean="0"/>
              <a:t>4) أن يحافظ على أدوات العمل و أجهزته </a:t>
            </a:r>
            <a:br>
              <a:rPr lang="ar-SA" b="1" dirty="0" smtClean="0"/>
            </a:br>
            <a:r>
              <a:rPr lang="ar-SA" b="1" dirty="0" smtClean="0"/>
              <a:t>5) أن يحافظ على أسرار العمل </a:t>
            </a:r>
            <a:br>
              <a:rPr lang="ar-SA" b="1" dirty="0" smtClean="0"/>
            </a:br>
            <a:r>
              <a:rPr lang="ar-SA" b="1" dirty="0" smtClean="0"/>
              <a:t>6) أن يتقن العمل </a:t>
            </a:r>
            <a:br>
              <a:rPr lang="ar-SA" b="1" dirty="0" smtClean="0"/>
            </a:br>
            <a:r>
              <a:rPr lang="ar-SA" b="1" dirty="0" smtClean="0"/>
              <a:t>7) الإخلاص</a:t>
            </a:r>
            <a:br>
              <a:rPr lang="ar-SA" b="1" dirty="0" smtClean="0"/>
            </a:b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423015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5181600"/>
          </a:xfrm>
        </p:spPr>
        <p:txBody>
          <a:bodyPr/>
          <a:lstStyle/>
          <a:p>
            <a:r>
              <a:rPr lang="ar-SA" sz="2800" b="1" dirty="0"/>
              <a:t> </a:t>
            </a:r>
            <a:r>
              <a:rPr lang="ar-SA" sz="2800" b="1" dirty="0" smtClean="0"/>
              <a:t>8) </a:t>
            </a:r>
            <a:r>
              <a:rPr lang="ar-SA" sz="2800" b="1" dirty="0" err="1" smtClean="0"/>
              <a:t>الإلتزام</a:t>
            </a:r>
            <a:r>
              <a:rPr lang="ar-SA" sz="2800" b="1" dirty="0" smtClean="0"/>
              <a:t> بأنظمة العمل و يدخل فيها </a:t>
            </a:r>
            <a:br>
              <a:rPr lang="ar-SA" sz="2800" b="1" dirty="0" smtClean="0"/>
            </a:br>
            <a:r>
              <a:rPr lang="ar-SA" sz="2800" b="1" dirty="0" smtClean="0"/>
              <a:t>       *</a:t>
            </a:r>
            <a:r>
              <a:rPr lang="ar-SA" sz="2800" b="1" dirty="0"/>
              <a:t> </a:t>
            </a:r>
            <a:r>
              <a:rPr lang="ar-SA" sz="2800" b="1" dirty="0" err="1" smtClean="0"/>
              <a:t>الألتزام</a:t>
            </a:r>
            <a:r>
              <a:rPr lang="ar-SA" sz="2800" b="1" dirty="0" smtClean="0"/>
              <a:t> بأوقات العمل و المحافظة عليها </a:t>
            </a:r>
            <a:br>
              <a:rPr lang="ar-SA" sz="2800" b="1" dirty="0" smtClean="0"/>
            </a:br>
            <a:r>
              <a:rPr lang="ar-SA" sz="2800" b="1" dirty="0" smtClean="0"/>
              <a:t>      </a:t>
            </a:r>
            <a:r>
              <a:rPr lang="ar-SA" sz="2800" b="1" dirty="0"/>
              <a:t> </a:t>
            </a:r>
            <a:r>
              <a:rPr lang="ar-SA" sz="2800" b="1" dirty="0" smtClean="0"/>
              <a:t>* طاعة المسؤولين عن العمل </a:t>
            </a:r>
            <a:br>
              <a:rPr lang="ar-SA" sz="2800" b="1" dirty="0" smtClean="0"/>
            </a:br>
            <a:r>
              <a:rPr lang="ar-SA" sz="2800" b="1" dirty="0" smtClean="0"/>
              <a:t>       * التعاون في الأداء </a:t>
            </a:r>
            <a:br>
              <a:rPr lang="ar-SA" sz="2800" b="1" dirty="0" smtClean="0"/>
            </a:br>
            <a:r>
              <a:rPr lang="en-US" sz="2800" b="1" dirty="0" smtClean="0"/>
              <a:t>   </a:t>
            </a:r>
            <a:r>
              <a:rPr lang="ar-SA" sz="2800" b="1" dirty="0" smtClean="0"/>
              <a:t> 9) </a:t>
            </a:r>
            <a:r>
              <a:rPr lang="ar-SA" sz="2800" b="1" dirty="0" err="1" smtClean="0"/>
              <a:t>الإلتزام</a:t>
            </a:r>
            <a:r>
              <a:rPr lang="ar-SA" sz="2800" b="1" dirty="0" smtClean="0"/>
              <a:t> بأداء الواجبات الشرعية  </a:t>
            </a:r>
            <a:br>
              <a:rPr lang="ar-SA" sz="2800" b="1" dirty="0" smtClean="0"/>
            </a:br>
            <a:r>
              <a:rPr lang="ar-SA" sz="2800" b="1" dirty="0" smtClean="0"/>
              <a:t>10) حسن التعامل مع المراجعين و يتناول :</a:t>
            </a:r>
            <a:br>
              <a:rPr lang="ar-SA" sz="2800" b="1" dirty="0" smtClean="0"/>
            </a:br>
            <a:r>
              <a:rPr lang="ar-SA" sz="2800" b="1" dirty="0" smtClean="0"/>
              <a:t>      * </a:t>
            </a:r>
            <a:r>
              <a:rPr lang="ar-SA" sz="2800" b="1" dirty="0" err="1" smtClean="0"/>
              <a:t>إحترامهم</a:t>
            </a:r>
            <a:r>
              <a:rPr lang="ar-SA" sz="2800" b="1" dirty="0"/>
              <a:t> </a:t>
            </a:r>
            <a:r>
              <a:rPr lang="ar-SA" sz="2800" b="1" dirty="0" smtClean="0"/>
              <a:t>و اللطف معهم و الرفق بهم </a:t>
            </a:r>
            <a:br>
              <a:rPr lang="ar-SA" sz="2800" b="1" dirty="0" smtClean="0"/>
            </a:br>
            <a:r>
              <a:rPr lang="ar-SA" sz="2800" b="1" dirty="0" smtClean="0"/>
              <a:t>      * البشاشة و طلاقة الوجه </a:t>
            </a:r>
            <a:br>
              <a:rPr lang="ar-SA" sz="2800" b="1" dirty="0" smtClean="0"/>
            </a:br>
            <a:r>
              <a:rPr lang="ar-SA" sz="2800" b="1" dirty="0" smtClean="0"/>
              <a:t>      * الإحسان إليهم بتقديم النصح و المشورة        </a:t>
            </a:r>
            <a:r>
              <a:rPr lang="ar-SA" sz="2800" b="1" dirty="0"/>
              <a:t/>
            </a:r>
            <a:br>
              <a:rPr lang="ar-SA" sz="2800" b="1" dirty="0"/>
            </a:br>
            <a:r>
              <a:rPr lang="ar-SA" sz="2800" b="1" dirty="0" smtClean="0"/>
              <a:t>      * </a:t>
            </a:r>
            <a:r>
              <a:rPr lang="ar-SA" sz="2800" b="1" dirty="0" err="1" smtClean="0"/>
              <a:t>إحتمال</a:t>
            </a:r>
            <a:r>
              <a:rPr lang="ar-SA" sz="2800" b="1" dirty="0" smtClean="0"/>
              <a:t> الأذى و العفو و الصفح عمن أخطأ منهم  </a:t>
            </a:r>
          </a:p>
        </p:txBody>
      </p:sp>
    </p:spTree>
    <p:extLst>
      <p:ext uri="{BB962C8B-B14F-4D97-AF65-F5344CB8AC3E}">
        <p14:creationId xmlns:p14="http://schemas.microsoft.com/office/powerpoint/2010/main" val="15777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131</Words>
  <Application>Microsoft Office PowerPoint</Application>
  <PresentationFormat>A4 Paper (210x297 mm)</PresentationFormat>
  <Paragraphs>36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عنوان المحاضرة</vt:lpstr>
      <vt:lpstr>عناصر المحاضرة</vt:lpstr>
      <vt:lpstr>العمل في الإسلام و الإلتزام بآدابه و المحافظة على أسراره</vt:lpstr>
      <vt:lpstr>العمل في الإسلام و الإلتزام بآدابه و المحافظة على أسراره</vt:lpstr>
      <vt:lpstr>العمل في الإسلام و الإلتزام بآدابه و المحافظة على أسراره</vt:lpstr>
      <vt:lpstr>العمل في الإسلام و الإلتزام بآدابه و المحافظة على أسراره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Fadel Ali Alsabagh</cp:lastModifiedBy>
  <cp:revision>111</cp:revision>
  <dcterms:created xsi:type="dcterms:W3CDTF">2009-10-14T19:14:34Z</dcterms:created>
  <dcterms:modified xsi:type="dcterms:W3CDTF">2012-10-01T15:14:31Z</dcterms:modified>
</cp:coreProperties>
</file>