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3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الخامسة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أنواع التحرير الإداري </a:t>
            </a:r>
            <a:br>
              <a:rPr lang="ar-SA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أنواع التحرير الإداري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 eaLnBrk="1" hangingPunct="1">
              <a:buAutoNum type="arabicParenR"/>
            </a:pPr>
            <a:r>
              <a:rPr lang="ar-SA" sz="2400" b="1" dirty="0" smtClean="0">
                <a:cs typeface="Arial" pitchFamily="34" charset="0"/>
              </a:rPr>
              <a:t>الرسائل الإدارية :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 أولا : الرسائل </a:t>
            </a:r>
            <a:r>
              <a:rPr lang="ar-SA" sz="2400" b="1" dirty="0">
                <a:cs typeface="Arial" pitchFamily="34" charset="0"/>
              </a:rPr>
              <a:t>الإدارية </a:t>
            </a:r>
            <a:r>
              <a:rPr lang="ar-SA" sz="2400" b="1" dirty="0" smtClean="0">
                <a:cs typeface="Arial" pitchFamily="34" charset="0"/>
              </a:rPr>
              <a:t>المرفقية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ثانيا :الرسائل الإدارية ذات </a:t>
            </a:r>
            <a:r>
              <a:rPr lang="ar-SA" sz="2400" b="1" dirty="0">
                <a:cs typeface="Arial" pitchFamily="34" charset="0"/>
              </a:rPr>
              <a:t>الطابع الشخصي </a:t>
            </a:r>
            <a:endParaRPr lang="ar-SA" sz="2400" b="1" dirty="0" smtClean="0">
              <a:cs typeface="Arial" pitchFamily="34" charset="0"/>
            </a:endParaRPr>
          </a:p>
          <a:p>
            <a:pPr marL="0" indent="0" rtl="1" eaLnBrk="1" hangingPunct="1"/>
            <a:r>
              <a:rPr lang="ar-SA" sz="2400" b="1" dirty="0" smtClean="0">
                <a:cs typeface="Arial" pitchFamily="34" charset="0"/>
              </a:rPr>
              <a:t>       ثالثا : الوثائق الإدارية الأخرى من غير الرسالة </a:t>
            </a:r>
            <a:endParaRPr lang="ar-SA" sz="2400" b="1" dirty="0">
              <a:cs typeface="Arial" pitchFamily="34" charset="0"/>
            </a:endParaRPr>
          </a:p>
          <a:p>
            <a:pPr marL="0" indent="0" rtl="1" eaLnBrk="1" hangingPunct="1"/>
            <a:r>
              <a:rPr lang="ar-SA" sz="2400" b="1" dirty="0" smtClean="0">
                <a:cs typeface="Arial" pitchFamily="34" charset="0"/>
              </a:rPr>
              <a:t>2) التقرير </a:t>
            </a:r>
          </a:p>
          <a:p>
            <a:pPr marL="0" indent="0" rtl="1" eaLnBrk="1" hangingPunct="1"/>
            <a:r>
              <a:rPr lang="ar-SA" sz="2400" b="1" dirty="0" smtClean="0">
                <a:cs typeface="Arial" pitchFamily="34" charset="0"/>
              </a:rPr>
              <a:t>3) المحضر</a:t>
            </a:r>
          </a:p>
          <a:p>
            <a:pPr marL="0" indent="0" rtl="1" eaLnBrk="1" hangingPunct="1"/>
            <a:r>
              <a:rPr lang="ar-SA" sz="2400" b="1" dirty="0" smtClean="0">
                <a:cs typeface="Arial" pitchFamily="34" charset="0"/>
              </a:rPr>
              <a:t>4) البرقيات</a:t>
            </a:r>
          </a:p>
          <a:p>
            <a:pPr marL="0" indent="0" rtl="1" eaLnBrk="1" hangingPunct="1"/>
            <a:r>
              <a:rPr lang="ar-SA" sz="2400" b="1" dirty="0" smtClean="0">
                <a:cs typeface="Arial" pitchFamily="34" charset="0"/>
              </a:rPr>
              <a:t>5) غيرها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الرسائل الإدارية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6200" y="1341437"/>
            <a:ext cx="9677400" cy="4754563"/>
          </a:xfrm>
        </p:spPr>
        <p:txBody>
          <a:bodyPr/>
          <a:lstStyle/>
          <a:p>
            <a:pPr eaLnBrk="1" hangingPunct="1"/>
            <a:r>
              <a:rPr lang="ar-SA" sz="2400" b="1" dirty="0" smtClean="0">
                <a:cs typeface="Arial" pitchFamily="34" charset="0"/>
              </a:rPr>
              <a:t>1- تعريف الرسائل الإدارية </a:t>
            </a:r>
          </a:p>
          <a:p>
            <a:pPr eaLnBrk="1" hangingPunct="1"/>
            <a:r>
              <a:rPr lang="en-US" sz="2400" b="1" dirty="0" smtClean="0">
                <a:cs typeface="Arial" pitchFamily="34" charset="0"/>
              </a:rPr>
              <a:t>:</a:t>
            </a:r>
            <a:r>
              <a:rPr lang="ar-SA" sz="2400" b="1" dirty="0" smtClean="0">
                <a:cs typeface="Arial" pitchFamily="34" charset="0"/>
              </a:rPr>
              <a:t>2- أقسام الرسائل الإدارية </a:t>
            </a:r>
          </a:p>
          <a:p>
            <a:pPr eaLnBrk="1" hangingPunct="1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أولا : الرسائل الإدارية المرفقية</a:t>
            </a:r>
            <a:endParaRPr lang="ar-SA" sz="2800" b="1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  <a:p>
            <a:pPr eaLnBrk="1" hangingPunct="1"/>
            <a:r>
              <a:rPr lang="ar-SA" sz="2400" b="1" dirty="0" smtClean="0">
                <a:cs typeface="Arial" pitchFamily="34" charset="0"/>
              </a:rPr>
              <a:t>       أ- تعريفها </a:t>
            </a:r>
          </a:p>
          <a:p>
            <a:pPr eaLnBrk="1" hangingPunct="1"/>
            <a:r>
              <a:rPr lang="ar-SA" sz="2400" b="1" dirty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      ب- شكلياتها</a:t>
            </a:r>
          </a:p>
          <a:p>
            <a:pPr rtl="1" eaLnBrk="1" hangingPunct="1"/>
            <a:r>
              <a:rPr lang="ar-SA" sz="2400" b="1" dirty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      ج- تصنيف هذه الشكليات :</a:t>
            </a:r>
          </a:p>
          <a:p>
            <a:pPr rtl="1" eaLnBrk="1" hangingPunct="1"/>
            <a:r>
              <a:rPr lang="ar-SA" sz="2400" b="1" dirty="0" smtClean="0">
                <a:cs typeface="Arial" pitchFamily="34" charset="0"/>
              </a:rPr>
              <a:t>      1- بيانات تدعم الطابع الرسمي للمراسلة (الدمغة , الطابع , ...)</a:t>
            </a:r>
          </a:p>
          <a:p>
            <a:pPr rtl="1" eaLnBrk="1" hangingPunct="1"/>
            <a:r>
              <a:rPr lang="ar-SA" sz="2400" b="1" dirty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      2- بيانات ضرورية لتأكيد وضع الوثيقة في إطارها التدريجي(العنوان , الواسطة, الإمضاء)</a:t>
            </a:r>
          </a:p>
          <a:p>
            <a:pPr rtl="1" eaLnBrk="1" hangingPunct="1"/>
            <a:r>
              <a:rPr lang="ar-SA" sz="2400" b="1" dirty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      3- بيانات تساعد على تشخيص الوثيقة (المكان, التاريخ , رقم الترتيب, ....)</a:t>
            </a:r>
          </a:p>
          <a:p>
            <a:pPr rtl="1" eaLnBrk="1" hangingPunct="1"/>
            <a:r>
              <a:rPr lang="ar-SA" sz="2400" b="1" dirty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      4- بيانات ظرفية تتمثل في المرفقات (سري , سري جدا)</a:t>
            </a:r>
          </a:p>
          <a:p>
            <a:pPr rtl="1" eaLnBrk="1" hangingPunct="1"/>
            <a:r>
              <a:rPr lang="ar-SA" sz="2400" b="1" dirty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      5- سير الوثيقة البريدي (مستعجل , مسجل)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32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الرسائل الإدارية </a:t>
            </a:r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يتبع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295400"/>
            <a:ext cx="9753600" cy="46783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د- تفصيل هذه البيانات و الشكليات :</a:t>
            </a: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1- الدمغة(اسم الدولة)</a:t>
            </a:r>
            <a:endParaRPr lang="en-US" sz="26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None/>
            </a:pPr>
            <a:r>
              <a:rPr lang="en-US" sz="2600" b="1" dirty="0">
                <a:cs typeface="Arial" pitchFamily="34" charset="0"/>
              </a:rPr>
              <a:t> </a:t>
            </a:r>
            <a:r>
              <a:rPr lang="en-US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2- الطابع(أو العنوان : اسم الجهة الإدارية مصدرة الوثيقة)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    3-رقم الترتيب (رقم التسجيل)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4- المكان و التاريخ (موقعه , أهميته , كتابته)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5- عنوان الرسالة (الرسل , المرسل إليه)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6- الموضوع(محتوى الرسالة باختصار)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7- المرجع (السند الإداري مثل مراسلة سابقة أو السند القانوني مثل نص قانوني أو قرار إداري)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8- المرفقات أو المستندات(وثائق إدارية أو قانونية ترفق بالمعاملة)</a:t>
            </a: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en-US" sz="3200" b="1" dirty="0" smtClean="0"/>
              <a:t> </a:t>
            </a:r>
            <a:r>
              <a:rPr lang="ar-SA" sz="3200" b="1" dirty="0" smtClean="0"/>
              <a:t>الرسائل الإدارية يتبع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953000"/>
          </a:xfrm>
        </p:spPr>
        <p:txBody>
          <a:bodyPr/>
          <a:lstStyle/>
          <a:p>
            <a:pPr rtl="1"/>
            <a:r>
              <a:rPr lang="ar-SA" b="1" dirty="0" smtClean="0"/>
              <a:t>  </a:t>
            </a:r>
            <a:r>
              <a:rPr lang="ar-SA" sz="2600" b="1" dirty="0">
                <a:cs typeface="Arial" pitchFamily="34" charset="0"/>
              </a:rPr>
              <a:t>9- صلب الرسالة</a:t>
            </a:r>
          </a:p>
          <a:p>
            <a:pPr rtl="1"/>
            <a:r>
              <a:rPr lang="ar-SA" sz="2600" b="1" dirty="0">
                <a:cs typeface="Arial" pitchFamily="34" charset="0"/>
              </a:rPr>
              <a:t>أ-المقصود به : طلب الرسالة أو الموضوع الرئيسي للرسالة </a:t>
            </a:r>
          </a:p>
          <a:p>
            <a:pPr rtl="1"/>
            <a:r>
              <a:rPr lang="ar-SA" sz="2600" b="1" dirty="0">
                <a:cs typeface="Arial" pitchFamily="34" charset="0"/>
              </a:rPr>
              <a:t>ب- دراسة صلب الموضوع يتضمن مراعاة العناصر التالية :</a:t>
            </a:r>
          </a:p>
          <a:p>
            <a:pPr rtl="1"/>
            <a:r>
              <a:rPr lang="ar-SA" sz="2600" b="1" dirty="0">
                <a:cs typeface="Arial" pitchFamily="34" charset="0"/>
              </a:rPr>
              <a:t>أولا :دراسة الوثيقة</a:t>
            </a:r>
          </a:p>
          <a:p>
            <a:pPr rtl="1"/>
            <a:r>
              <a:rPr lang="ar-SA" sz="2600" b="1" dirty="0">
                <a:cs typeface="Arial" pitchFamily="34" charset="0"/>
              </a:rPr>
              <a:t>ثانيا : جمع الأفكار</a:t>
            </a:r>
          </a:p>
          <a:p>
            <a:pPr rtl="1"/>
            <a:r>
              <a:rPr lang="ar-SA" sz="2600" b="1" dirty="0">
                <a:cs typeface="Arial" pitchFamily="34" charset="0"/>
              </a:rPr>
              <a:t>ثالثا :وضع خطة , و تتكون هذه الخطة من العناصر المعروفة و المتمثلة في </a:t>
            </a:r>
            <a:r>
              <a:rPr lang="ar-SA" sz="2600" b="1" dirty="0" smtClean="0">
                <a:cs typeface="Arial" pitchFamily="34" charset="0"/>
              </a:rPr>
              <a:t>:</a:t>
            </a: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           </a:t>
            </a:r>
            <a:r>
              <a:rPr lang="ar-SA" sz="2600" b="1" dirty="0">
                <a:cs typeface="Arial" pitchFamily="34" charset="0"/>
              </a:rPr>
              <a:t>* التمهيد</a:t>
            </a:r>
          </a:p>
          <a:p>
            <a:pPr rtl="1"/>
            <a:r>
              <a:rPr lang="ar-SA" sz="2600" b="1" dirty="0">
                <a:cs typeface="Arial" pitchFamily="34" charset="0"/>
              </a:rPr>
              <a:t>                   * الموضوع </a:t>
            </a:r>
          </a:p>
          <a:p>
            <a:pPr rtl="1"/>
            <a:r>
              <a:rPr lang="ar-SA" sz="2600" b="1" dirty="0">
                <a:cs typeface="Arial" pitchFamily="34" charset="0"/>
              </a:rPr>
              <a:t>                   * الخاتمة</a:t>
            </a:r>
          </a:p>
        </p:txBody>
      </p:sp>
    </p:spTree>
    <p:extLst>
      <p:ext uri="{BB962C8B-B14F-4D97-AF65-F5344CB8AC3E}">
        <p14:creationId xmlns:p14="http://schemas.microsoft.com/office/powerpoint/2010/main" val="4230156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الرسائل الإدارية يتبع</a:t>
            </a:r>
            <a:endParaRPr lang="ar-SA" sz="3200" b="1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914400" y="1447800"/>
            <a:ext cx="8915400" cy="4525963"/>
          </a:xfrm>
        </p:spPr>
        <p:txBody>
          <a:bodyPr/>
          <a:lstStyle/>
          <a:p>
            <a:pPr rtl="1"/>
            <a:r>
              <a:rPr lang="ar-SA" sz="2600" b="1" dirty="0">
                <a:cs typeface="Arial" pitchFamily="34" charset="0"/>
              </a:rPr>
              <a:t>10- النسخ و المراسلة </a:t>
            </a:r>
          </a:p>
          <a:p>
            <a:pPr rtl="1"/>
            <a:r>
              <a:rPr lang="ar-SA" sz="2600" b="1" dirty="0">
                <a:cs typeface="Arial" pitchFamily="34" charset="0"/>
              </a:rPr>
              <a:t>11- الإمضاء (أو التوقيع)</a:t>
            </a:r>
          </a:p>
          <a:p>
            <a:pPr rtl="1"/>
            <a:r>
              <a:rPr lang="ar-SA" sz="2600" b="1" dirty="0">
                <a:cs typeface="Arial" pitchFamily="34" charset="0"/>
              </a:rPr>
              <a:t># صور أخرى للرسالة الإدارية المرفقية</a:t>
            </a:r>
          </a:p>
          <a:p>
            <a:pPr rtl="1"/>
            <a:r>
              <a:rPr lang="ar-SA" sz="2600" b="1" dirty="0">
                <a:cs typeface="Arial" pitchFamily="34" charset="0"/>
              </a:rPr>
              <a:t>أولا : رسالة التذكير</a:t>
            </a:r>
          </a:p>
          <a:p>
            <a:pPr rtl="1"/>
            <a:r>
              <a:rPr lang="ar-SA" sz="2600" b="1" dirty="0">
                <a:cs typeface="Arial" pitchFamily="34" charset="0"/>
              </a:rPr>
              <a:t>ثانيا : رسالة الإنذار و الإعذار</a:t>
            </a:r>
          </a:p>
          <a:p>
            <a:pPr rtl="1"/>
            <a:r>
              <a:rPr lang="ar-SA" sz="2600" b="1" dirty="0">
                <a:cs typeface="Arial" pitchFamily="34" charset="0"/>
              </a:rPr>
              <a:t>ثالثا :رسالة التحويل </a:t>
            </a:r>
          </a:p>
          <a:p>
            <a:pPr rtl="1"/>
            <a:endParaRPr lang="ar-SA" dirty="0" smtClean="0"/>
          </a:p>
          <a:p>
            <a:pPr rtl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77734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</TotalTime>
  <Words>318</Words>
  <Application>Microsoft Office PowerPoint</Application>
  <PresentationFormat>A4 Paper (210x297 mm)</PresentationFormat>
  <Paragraphs>62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عرض تقديمي في PowerPoint</vt:lpstr>
      <vt:lpstr>عنوان المحاضرة</vt:lpstr>
      <vt:lpstr>أنواع التحرير الإداري </vt:lpstr>
      <vt:lpstr>الرسائل الإدارية </vt:lpstr>
      <vt:lpstr>الرسائل الإدارية  يتبع</vt:lpstr>
      <vt:lpstr> الرسائل الإدارية يتبع</vt:lpstr>
      <vt:lpstr>الرسائل الإدارية يتبع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128</cp:revision>
  <dcterms:created xsi:type="dcterms:W3CDTF">2009-10-14T19:14:34Z</dcterms:created>
  <dcterms:modified xsi:type="dcterms:W3CDTF">2012-11-08T07:46:16Z</dcterms:modified>
</cp:coreProperties>
</file>