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342" y="10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2800" spc="-150" dirty="0" smtClean="0">
                <a:solidFill>
                  <a:srgbClr val="FF0000"/>
                </a:solidFill>
                <a:latin typeface="ae_AlMateen" pitchFamily="2" charset="-78"/>
                <a:cs typeface="ae_AlMateen" pitchFamily="2" charset="-78"/>
              </a:rPr>
              <a:t>المحاضرة الأولى</a:t>
            </a:r>
            <a:br>
              <a:rPr lang="ar-SA" sz="2800" spc="-150" dirty="0" smtClean="0">
                <a:solidFill>
                  <a:srgbClr val="FF0000"/>
                </a:solidFill>
                <a:latin typeface="ae_AlMateen" pitchFamily="2" charset="-78"/>
                <a:cs typeface="ae_AlMateen" pitchFamily="2" charset="-78"/>
              </a:rPr>
            </a:br>
            <a:r>
              <a:rPr lang="ar-SA" sz="2800" dirty="0" smtClean="0"/>
              <a:t>البحث العلمي، حقيقته، أركانه، أنواعه</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lvl="0" rtl="1"/>
            <a:r>
              <a:rPr lang="en-US" b="1" dirty="0" smtClean="0">
                <a:solidFill>
                  <a:srgbClr val="FF0000"/>
                </a:solidFill>
              </a:rPr>
              <a:t>* </a:t>
            </a:r>
            <a:r>
              <a:rPr lang="ar-SA" b="1" dirty="0" smtClean="0">
                <a:solidFill>
                  <a:srgbClr val="FF0000"/>
                </a:solidFill>
              </a:rPr>
              <a:t>تعريف البحث العلمي:</a:t>
            </a:r>
            <a:endParaRPr lang="en-US" dirty="0" smtClean="0">
              <a:solidFill>
                <a:srgbClr val="FF0000"/>
              </a:solidFill>
            </a:endParaRPr>
          </a:p>
          <a:p>
            <a:r>
              <a:rPr lang="ar-SA" b="1" dirty="0" smtClean="0"/>
              <a:t>البحث: كلمة لها مدلول لغوي عام تعني: طلب الشيء، وإثارته، وفحصه ،أو الطلب والتفتيش والتتبع والتحري، قال تعالى</a:t>
            </a:r>
            <a:r>
              <a:rPr lang="ar-SA" b="1" dirty="0" smtClean="0"/>
              <a:t>: ((</a:t>
            </a:r>
            <a:r>
              <a:rPr lang="ar-SA" b="1" dirty="0" smtClean="0"/>
              <a:t>فبعث الله غراباً يبحث في </a:t>
            </a:r>
            <a:r>
              <a:rPr lang="ar-SA" b="1" dirty="0" smtClean="0"/>
              <a:t>الأرض ))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هذه المعاني كلها مجتمعة تشير بالفعل إلى طبيعة البحث العلمي؛ إذ هو طلب لمجهول، يستدعي إثارة كل ما يمكن أن يمد الباحث بمعلومات مفيدة في مجال البحث، والتنقيب عنه، ثم فحص ما تجمع من تلك المعلومات لطرح ما ليس </a:t>
            </a:r>
            <a:r>
              <a:rPr lang="ar-SA" b="1" dirty="0" smtClean="0"/>
              <a:t>له صلة </a:t>
            </a:r>
            <a:r>
              <a:rPr lang="ar-SA" b="1" dirty="0" smtClean="0"/>
              <a:t>بالبحث المطلوب وإبعاده، ثم دراسة وتحليل ما تبقى مما له به صلة مباشرة، أو يساعد على دراسة جانب من جوانبه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البحث العلمي اصطلاحاً:</a:t>
            </a:r>
            <a:r>
              <a:rPr lang="ar-SA" b="1" dirty="0" smtClean="0"/>
              <a:t> هو دراسة مبنية على تقص وتتبع لموضوع معين وفق منهج خاص لتحقيق هدف معين: من إضافة جديد أو جمع متفرق أو ترتيب مختلط أو غير ذلك من أهداف البحث العلمي. </a:t>
            </a:r>
            <a:r>
              <a:rPr lang="en-US" b="1" dirty="0" smtClean="0"/>
              <a:t/>
            </a:r>
            <a:br>
              <a:rPr lang="en-US" b="1" dirty="0" smtClean="0"/>
            </a:br>
            <a:r>
              <a:rPr lang="ar-SA" b="1" dirty="0" smtClean="0"/>
              <a:t>وقيل هو: علمية تُجمع لها الحقائق والدراسات، وتُستوفى فيها العناصر المادية والمعنوية حول موضوع معين دقيق في مجال التخصص، لفحصها وفق مناهج علمية مقررة، يكون للباحث منها موقف معين؛ ليتوصل من كل ذلك إلى نتائج جديدة</a:t>
            </a:r>
            <a:r>
              <a:rPr lang="en-US" b="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هذه النتائج هي ثمرة البحث، والغاية التي ينشدها الباحث من وراء العملية العلمية الفكرية، سواء كانت نظرية أو تجريبية، وهي ما يعبر عنها علميًّا بـ"الإضافة الجديدة" المطلوبة في البحوث العلمية العالية</a:t>
            </a:r>
            <a:endParaRPr lang="en-US" dirty="0" smtClean="0"/>
          </a:p>
          <a:p>
            <a:pPr algn="just" rtl="1"/>
            <a:r>
              <a:rPr lang="ar-SA" b="1" dirty="0" smtClean="0"/>
              <a:t>والإضافة الجديدة في البحوث تتخذ صورًا شتى؛ فقد تكون أفكارًا جديدة في المجال العلمي، كما تكون حلًّا لمشكلة علمية، أو بيانًا لغموض علمي، إلى غير ذلك من الأغراض المطلوبة مما يتفق ومدلول كلمة "البحث العلمي"</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وفي المقابل، فإن كثيرًا من الأعمال العلمية التي تختلف بطبيعتها عن "البحث العلمي" لا يمكن أن يطلق عليها هذا العنوان؛ من ذلك</a:t>
            </a:r>
            <a:r>
              <a:rPr lang="en-US" b="1" dirty="0" smtClean="0"/>
              <a:t>:</a:t>
            </a:r>
            <a:br>
              <a:rPr lang="en-US" b="1" dirty="0" smtClean="0"/>
            </a:br>
            <a:r>
              <a:rPr lang="ar-SA" b="1" dirty="0" smtClean="0"/>
              <a:t>المؤلفات التقريرية التي لا تتجاوز إعادة الصياغة والتقسيمات</a:t>
            </a:r>
            <a:r>
              <a:rPr lang="en-US" b="1" dirty="0" smtClean="0"/>
              <a:t>.</a:t>
            </a:r>
            <a:br>
              <a:rPr lang="en-US" b="1" dirty="0" smtClean="0"/>
            </a:br>
            <a:r>
              <a:rPr lang="ar-SA" b="1" dirty="0" smtClean="0"/>
              <a:t>ما كان جمعًا لمعلومات ووصفًا لها فقط</a:t>
            </a:r>
            <a:r>
              <a:rPr lang="en-US" b="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الكتاب الدراسي مهما بلغت جودته، أو أهميته في مجال التدريس، فليست هذه من قبيل البحث العلمي؛ لأنها تقرر حقائق معلومة، وقضايا مسلمة في مجال التخصص، وجمع المعلومات في البحث العلمي هو جزء منه؛ ولكنه ليس هو كل البحث أو الجزء الأهم فيه.ومن باب أَوْلَى ألا تعد المقالات الطويلة أبحاثًا، وبخاصة إذا كانت تقدم معلومات مسلمة، فللبحث العلمي طبيعته وخصائصه</a:t>
            </a:r>
            <a:r>
              <a:rPr lang="en-US" b="1" dirty="0" smtClean="0"/>
              <a:t>.</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الفرق بين البحث العلمي وبين غيره مما قد يشتبه به:</a:t>
            </a:r>
            <a:endParaRPr lang="en-US" dirty="0" smtClean="0">
              <a:solidFill>
                <a:srgbClr val="FF0000"/>
              </a:solidFill>
            </a:endParaRPr>
          </a:p>
          <a:p>
            <a:pPr rtl="1"/>
            <a:r>
              <a:rPr lang="ar-SA" b="1" dirty="0" smtClean="0">
                <a:solidFill>
                  <a:srgbClr val="FF0000"/>
                </a:solidFill>
              </a:rPr>
              <a:t>الفرق بين البحث والمناضرة:</a:t>
            </a:r>
            <a:endParaRPr lang="en-US" dirty="0" smtClean="0">
              <a:solidFill>
                <a:srgbClr val="FF0000"/>
              </a:solidFill>
            </a:endParaRPr>
          </a:p>
          <a:p>
            <a:pPr lvl="0" rtl="1"/>
            <a:r>
              <a:rPr lang="ar-SA" b="1" dirty="0" smtClean="0"/>
              <a:t>المناظرة: تردد الكلام بين شخصين فأكثر ، يريد كل واحد صحة قوله وابطال قول خصمة، مع رغبة كل واحد في اصابة الحق واظهاره .وبهذا فالبحث والمناظرة يفترقان فيما يأتي: </a:t>
            </a:r>
            <a:endParaRPr lang="ar-SA" b="1" dirty="0" smtClean="0"/>
          </a:p>
          <a:p>
            <a:pPr lvl="0" rtl="1"/>
            <a:r>
              <a:rPr lang="ar-SA" b="1" dirty="0" smtClean="0"/>
              <a:t>1- </a:t>
            </a:r>
            <a:r>
              <a:rPr lang="ar-SA" b="1" dirty="0" smtClean="0"/>
              <a:t>البحث </a:t>
            </a:r>
            <a:r>
              <a:rPr lang="ar-SA" b="1" dirty="0" smtClean="0"/>
              <a:t>يدخل فيه الباحث دون أن يكون له رأي معين يريد نصرته بل إنما يريد نصرة ما تظافرت الأدلة على نصرته بعد البحث أما المناظرة فإن المناضر يدخل فيها وفي ذهنه رأي معين يريد نصرته والدفاع عنه.</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البحث يورد فيه الباحث جميع الأدلة لجميع الآراء الموجوده في المسألة .أما المناظرة فإن المناظر إنما يذكر أدلة الرأي الذي يريد نصرته.</a:t>
            </a:r>
            <a:endParaRPr lang="en-US" dirty="0" smtClean="0"/>
          </a:p>
          <a:p>
            <a:pPr lvl="0" rtl="1"/>
            <a:r>
              <a:rPr lang="ar-SA" b="1" dirty="0" smtClean="0"/>
              <a:t>2</a:t>
            </a:r>
            <a:r>
              <a:rPr lang="ar-SA" b="1" dirty="0" smtClean="0"/>
              <a:t>- </a:t>
            </a:r>
            <a:r>
              <a:rPr lang="ar-SA" b="1" dirty="0" smtClean="0"/>
              <a:t>البحث يكون من عمل واحد ،وقد يكون من عمل اثنين فأكثر، لكن على سبيل التوافق في الرأي أما المناظرة فلا تكون إلا بين اثنين أو أكثر على سبيل المخالفة والمنازعة.</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الفرق بين البحث والمقالة:</a:t>
            </a:r>
            <a:endParaRPr lang="en-US" dirty="0" smtClean="0">
              <a:solidFill>
                <a:srgbClr val="FF0000"/>
              </a:solidFill>
            </a:endParaRPr>
          </a:p>
          <a:p>
            <a:pPr algn="just" rtl="1"/>
            <a:r>
              <a:rPr lang="ar-SA" b="1" dirty="0" smtClean="0"/>
              <a:t>المقالة : دراسة عامة لموضوع ، تتجه اتجاهاً فكريا إبداعيا أكثر من اتجاهها الاتجاه العلمي ، وتعرض معلومات سابقة ، دون أن تضيف شيئاً إلى المعرفة الإنسانية ، وتتسم بالصفة الشخصية لكاتبها، من حيث أنها تنطبع بتدوين الملاحظات من الكاتب ووضع الاستفسارات والتحليلات الشخصية بأسلوب يثير رغبة القارئ ويشوقه إلى معرفة رأي الكاتب .وبهذا نستطيع أن نفرق بين البحث والمقالة بما يأتي:</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1- البحث دراسة خاصة مبنية على استقراء وتتبع ، مع احاطة بمصادر الموضوع احاطة تامه والمقالة ليس كذلك .</a:t>
            </a:r>
            <a:endParaRPr lang="en-US" dirty="0" smtClean="0"/>
          </a:p>
          <a:p>
            <a:pPr lvl="0" rtl="1"/>
            <a:r>
              <a:rPr lang="ar-SA" b="1" dirty="0" smtClean="0"/>
              <a:t>البحث يتجه اتجاهاً علميا بحتا أما المقالة فإن اتجاهها في الغالب فكري ابداعي .</a:t>
            </a:r>
            <a:endParaRPr lang="en-US" dirty="0" smtClean="0"/>
          </a:p>
          <a:p>
            <a:pPr lvl="0" algn="just" rtl="1"/>
            <a:r>
              <a:rPr lang="ar-SA" b="1" dirty="0" smtClean="0"/>
              <a:t>2- البحث أساسه إضافة الجديد إلى المعرفة الإنسانية الموضوعية التي تنتفي بها السمة الشخصية في توضيح الحقيقة العلمية. أما المقالة فهي مجرد عرض معلومات سابقة دون أن تضيف شيئاً إلى المعرفة الإنسانية وتتسم بالسمة الشخصسة لكاتبها في الملاحظة والتعبير والرأي.</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البحث يخضع لمنهج علمي في التخطيط وجمع المادة العلمية وكتابتها من دقة في التحليل والتوثيق ، وموضوعية في البحث وحياد في الرأي والاستنتاج والمقالة لا تخضع لهذا المنهج الذي يخضع له البحث العلمي.</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r" rtl="1"/>
            <a:r>
              <a:rPr lang="en-US" b="1" dirty="0" smtClean="0"/>
              <a:t> </a:t>
            </a:r>
            <a:r>
              <a:rPr lang="ar-SA" b="1" dirty="0" smtClean="0">
                <a:solidFill>
                  <a:srgbClr val="FF0000"/>
                </a:solidFill>
              </a:rPr>
              <a:t>أركان البحث العلمي :</a:t>
            </a:r>
            <a:endParaRPr lang="en-US" dirty="0" smtClean="0">
              <a:solidFill>
                <a:srgbClr val="FF0000"/>
              </a:solidFill>
            </a:endParaRPr>
          </a:p>
          <a:p>
            <a:pPr lvl="0" algn="just" rtl="1"/>
            <a:r>
              <a:rPr lang="ar-SA" b="1" dirty="0" smtClean="0"/>
              <a:t>1- الموضوع وهو المقصود بالبحث ومحور الدراسة وكلما كان الموضوع جديداً أو فيه جوانب جديدة وكان يسهم في معالجة موضوعات علمية أو اجتماعية مهمة كان اقبال الدارسين عليه كثيراً وكان لأنظار العلماء </a:t>
            </a:r>
            <a:r>
              <a:rPr lang="ar-SA" b="1" dirty="0" smtClean="0"/>
              <a:t>جاذباً.</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2- المنهج </a:t>
            </a:r>
            <a:r>
              <a:rPr lang="ar-SA" b="1" dirty="0" smtClean="0"/>
              <a:t>ويتمثل </a:t>
            </a:r>
            <a:r>
              <a:rPr lang="ar-SA" b="1" dirty="0" smtClean="0"/>
              <a:t>في ترتيب المعلومات ترتيباً محكماً وفي التزام الموضوعية التامة، وفي استعمال المعلومات استعمالاً صحيحاً في اسلوب علمي سليم ، وفي طريقة العرض وتأييد القضايا المعروضة بالأدلة المقنعة وتوضيحها بالأمثلة دون اجحاف لبعضها أو تحيز لبعضها الآخر .</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3- الشكل هو الطريقة التنظيمية للبحث التي توافق العرف العام على السير عليها ابتداء بتنظيم المعلومات على صفحة العنوان وغير ذلك ، من طريقة استعمال </a:t>
            </a:r>
            <a:r>
              <a:rPr lang="ar-SA" b="1" dirty="0" smtClean="0"/>
              <a:t>الهوامش </a:t>
            </a:r>
            <a:r>
              <a:rPr lang="ar-SA" b="1" dirty="0" smtClean="0"/>
              <a:t>وتوثيق المعلومات وكتابة التعليقات وتدوين فهرس المصادر وغيره من الفهارس الأخرى ، وكذلك علامات الترقيم .</a:t>
            </a:r>
            <a:endParaRPr lang="en-US" dirty="0" smtClean="0"/>
          </a:p>
          <a:p>
            <a:r>
              <a:rPr lang="ar-SA" b="1" dirty="0" smtClean="0"/>
              <a:t>   </a:t>
            </a:r>
            <a:r>
              <a:rPr lang="en-US" b="1" dirty="0" smtClean="0"/>
              <a:t/>
            </a:r>
            <a:br>
              <a:rPr lang="en-US" b="1"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solidFill>
                  <a:srgbClr val="FF0000"/>
                </a:solidFill>
              </a:rPr>
              <a:t>خصائص البحث العلمي</a:t>
            </a:r>
            <a:r>
              <a:rPr lang="en-US" b="1" dirty="0" smtClean="0">
                <a:solidFill>
                  <a:srgbClr val="FF0000"/>
                </a:solidFill>
              </a:rPr>
              <a:t>:</a:t>
            </a:r>
            <a:r>
              <a:rPr lang="en-US" b="1" dirty="0" smtClean="0"/>
              <a:t/>
            </a:r>
            <a:br>
              <a:rPr lang="en-US" b="1" dirty="0" smtClean="0"/>
            </a:br>
            <a:r>
              <a:rPr lang="ar-SA" b="1" dirty="0" smtClean="0"/>
              <a:t>أولًا: الموضوعية: ويقصد منها الباحثون جانبين مهمين؛ هما</a:t>
            </a:r>
            <a:r>
              <a:rPr lang="en-US" b="1" dirty="0" smtClean="0"/>
              <a:t>:</a:t>
            </a:r>
            <a:br>
              <a:rPr lang="en-US" b="1" dirty="0" smtClean="0"/>
            </a:br>
            <a:r>
              <a:rPr lang="ar-SA" b="1" dirty="0" smtClean="0"/>
              <a:t>أ- حصر الدراسة، وتكثيف الجُهْد في إطار موضوع البحث، بعيدًا عن الاستطراد، والخروج عن موضوع البحث إلى نقاط جانبية هامشية، مما يسبب تشتيت أفكار القارئ،  ويأتي على حساب الموضوع الرئيس، فيؤثر على مستواه</a:t>
            </a:r>
            <a:r>
              <a:rPr lang="en-US" b="1" dirty="0" smtClean="0"/>
              <a:t>.</a:t>
            </a:r>
            <a:br>
              <a:rPr lang="en-US" b="1"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ب- تجرد الأفكار والأحكام من النزعات الشخصية، وعدم التحيز مسبقًا لأفكار، أو أشخاص معينين، فالهدف الأول والأخير من البحث هو التوصل إلى الحقيقة كما هي، مؤيدة بالأدلة والشواهد، بعيدة عن المؤثرات الشخصية والخارجية، التي من شأنها أن تغير الموازين</a:t>
            </a:r>
            <a:r>
              <a:rPr lang="en-US" b="1" dirty="0" smtClean="0"/>
              <a:t>.</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ثانيًا: المنهجية: نسبة إلى المنهج؛ وهو طريقة تنظيم المعلومات؛ بحيث يكون عرضها عرضًا منطقيًّا سليمًا</a:t>
            </a:r>
            <a:r>
              <a:rPr lang="ar-SA" b="1" dirty="0" smtClean="0"/>
              <a:t>، </a:t>
            </a:r>
            <a:r>
              <a:rPr lang="ar-SA" b="1" dirty="0" smtClean="0"/>
              <a:t>متوخيًا في كل ذلك انسجام الأفكار وترابطها. جاء تعريفه بأنه: "فن التنظيم الصحيح لسلسلة من الأفكار العديدة، إما من أجل الكشف عن الحقيقة حين نكون بها جاهلين، وإما من أجل البرهنة عليها للآخرين حين نكون بها عارفين"</a:t>
            </a:r>
            <a:r>
              <a:rPr lang="en-US" b="1" dirty="0" smtClean="0"/>
              <a:t>.</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ولئن كانت هذه هي أهم خصائص البحث العلمي ومكوناته، فهناك أمور أخرى مهمة تدل بنفسها على أصالة البحث، وجودته، والتزامه المنهج العلمي </a:t>
            </a:r>
            <a:r>
              <a:rPr lang="ar-SA" b="1" dirty="0" smtClean="0"/>
              <a:t>الصحيح</a:t>
            </a:r>
            <a:r>
              <a:rPr lang="en-US" b="1" dirty="0" smtClean="0"/>
              <a:t>.</a:t>
            </a:r>
            <a:br>
              <a:rPr lang="en-US" b="1" dirty="0" smtClean="0"/>
            </a:br>
            <a:r>
              <a:rPr lang="en-US" b="1" dirty="0" smtClean="0"/>
              <a:t> </a:t>
            </a:r>
            <a:r>
              <a:rPr lang="ar-SA" b="1" dirty="0" smtClean="0"/>
              <a:t>فالبحث العلمي يُعرف من العنوان الذي يجمع بين الجدة والدقة والتبويب، وما بين الفصول </a:t>
            </a:r>
            <a:r>
              <a:rPr lang="ar-SA" b="1" dirty="0" smtClean="0"/>
              <a:t>والفقرات </a:t>
            </a:r>
            <a:r>
              <a:rPr lang="ar-SA" b="1" dirty="0" smtClean="0"/>
              <a:t>من ترابط وتجانس وتناسب، والهوامش، وما هي عليه من إيجاز في الدلالة على المصادر، ثم ما يصحب كل ذلك من فهارس، وقائمة تامة للمعلومات عن المصادر </a:t>
            </a:r>
            <a:r>
              <a:rPr lang="ar-SA" b="1" dirty="0" smtClean="0"/>
              <a:t>والمراجع</a:t>
            </a:r>
            <a:endParaRPr lang="en-US"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البحوث الجامعية أقسامها وأنواعها</a:t>
            </a:r>
            <a:r>
              <a:rPr lang="en-US" b="1" dirty="0" smtClean="0">
                <a:solidFill>
                  <a:srgbClr val="FF0000"/>
                </a:solidFill>
              </a:rPr>
              <a:t/>
            </a:r>
            <a:br>
              <a:rPr lang="en-US" b="1" dirty="0" smtClean="0">
                <a:solidFill>
                  <a:srgbClr val="FF0000"/>
                </a:solidFill>
              </a:rPr>
            </a:br>
            <a:r>
              <a:rPr lang="ar-SA" b="1" dirty="0" smtClean="0">
                <a:solidFill>
                  <a:srgbClr val="FF0000"/>
                </a:solidFill>
              </a:rPr>
              <a:t>البحوث الجامعية أقسام وأنواع حسب المستوى والتخصص</a:t>
            </a:r>
            <a:r>
              <a:rPr lang="en-US" b="1" dirty="0" smtClean="0">
                <a:solidFill>
                  <a:srgbClr val="FF0000"/>
                </a:solidFill>
              </a:rPr>
              <a:t>.</a:t>
            </a:r>
            <a:br>
              <a:rPr lang="en-US" b="1" dirty="0" smtClean="0">
                <a:solidFill>
                  <a:srgbClr val="FF0000"/>
                </a:solidFill>
              </a:rPr>
            </a:br>
            <a:r>
              <a:rPr lang="ar-SA" b="1" dirty="0" smtClean="0"/>
              <a:t>أما من حيث المستوى فهي على قسمين</a:t>
            </a:r>
            <a:r>
              <a:rPr lang="en-US" b="1" dirty="0" smtClean="0"/>
              <a:t>:</a:t>
            </a:r>
            <a:endParaRPr lang="en-US" dirty="0" smtClean="0"/>
          </a:p>
          <a:p>
            <a:pPr algn="just" rtl="1"/>
            <a:r>
              <a:rPr lang="ar-SA" b="1" dirty="0" smtClean="0">
                <a:solidFill>
                  <a:srgbClr val="FF0000"/>
                </a:solidFill>
              </a:rPr>
              <a:t>1- البحث على مستوى المرحلة الجامعية الأولى "البكالوريوس</a:t>
            </a:r>
            <a:r>
              <a:rPr lang="en-US" b="1" dirty="0" smtClean="0">
                <a:solidFill>
                  <a:srgbClr val="FF0000"/>
                </a:solidFill>
              </a:rPr>
              <a:t>"</a:t>
            </a:r>
            <a:r>
              <a:rPr lang="en-US" b="1" dirty="0" smtClean="0"/>
              <a:t/>
            </a:r>
            <a:br>
              <a:rPr lang="en-US" b="1" dirty="0" smtClean="0"/>
            </a:br>
            <a:r>
              <a:rPr lang="ar-SA" b="1" dirty="0" smtClean="0"/>
              <a:t>تقتضي طبيعة البحث على هذا المستوى تجميع المادة العلمية من مصادرها الأصلية والثانوية، وإعادة صياغتها في أسلوب علمي واضح، وبطريقة منهجية منظمة، ليس من الضروري في مثل هذه البحوث أن يدون الطالب آراءه الخاصة،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a:r>
              <a:rPr lang="ar-SA" b="1" dirty="0" smtClean="0"/>
              <a:t>أو انطباعاته الشخصية حول الفكرة الأساسية، لأن المقصود من هذا في هذه المرحلة هو تدريب الطالب على منهجية البحث، وممارسة المصادر، والقدرة على اختيار المادة العلمية المطلوبة والمناسبة، ثم تنظيمها، والتوفيق بينها، وصياغتها في أسلوبه الخاص، وأمثال هذه البحوث في حقيقتها لا تعدو أن تكون تقارير </a:t>
            </a:r>
            <a:r>
              <a:rPr lang="ar-SA" b="1" dirty="0" smtClean="0"/>
              <a:t>علمية</a:t>
            </a:r>
            <a:r>
              <a:rPr lang="en-US" b="1" dirty="0" smtClean="0"/>
              <a:t/>
            </a:r>
            <a:br>
              <a:rPr lang="en-US" b="1" dirty="0" smtClean="0"/>
            </a:b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2- البحث على مستوى الماجستير والدكتوراه</a:t>
            </a:r>
            <a:r>
              <a:rPr lang="en-US" b="1" dirty="0" smtClean="0"/>
              <a:t/>
            </a:r>
            <a:br>
              <a:rPr lang="en-US" b="1" dirty="0" smtClean="0"/>
            </a:br>
            <a:r>
              <a:rPr lang="ar-SA" b="1" dirty="0" smtClean="0"/>
              <a:t>محور الدراسة في مثل هذه البحوث موضوع معين، ذو إطار محدود، يجمع له</a:t>
            </a:r>
            <a:r>
              <a:rPr lang="en-US" b="1" dirty="0" smtClean="0"/>
              <a:t> </a:t>
            </a:r>
            <a:r>
              <a:rPr lang="ar-SA" b="1" dirty="0" smtClean="0"/>
              <a:t>الباحث</a:t>
            </a:r>
            <a:r>
              <a:rPr lang="en-US" b="1" dirty="0" smtClean="0"/>
              <a:t> </a:t>
            </a:r>
            <a:r>
              <a:rPr lang="ar-SA" b="1" dirty="0" smtClean="0"/>
              <a:t>ما أمكن من: دراسات، وأفكار، وبيانات، ومعلومات،يتفحصها وينقدها بموازين النقد العلمي السليم، ويضع فيها تحليلاته وتفسيراته، وما يتوصل إليه من آراء، مؤيدًا كل هذا بالأدلة والبراهين والشواهد، وأن يكون له موقف من القضايا المعروضة بعامة، ومن موضوع البحث الأساسي بخاصة، يكون لها أثر في مجال المعرفة</a:t>
            </a:r>
            <a:r>
              <a:rPr lang="en-US" b="1" dirty="0" smtClean="0"/>
              <a:t>.</a:t>
            </a:r>
            <a:br>
              <a:rPr lang="en-US" b="1"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وفي </a:t>
            </a:r>
            <a:r>
              <a:rPr lang="ar-SA" b="1" dirty="0" smtClean="0"/>
              <a:t>حالة الدكتوراه بخاصة ينبغي أن يكون الموضوع شديد التحديد، بعيدًا عن الشمول والعموميات، يكرس على الأصالة والتجديد، فيختار الطالب موضوعًا دقيقًا، ويعالجه معالجة تحليلية </a:t>
            </a:r>
            <a:r>
              <a:rPr lang="ar-SA" b="1" dirty="0" smtClean="0"/>
              <a:t>علمية</a:t>
            </a:r>
            <a:r>
              <a:rPr lang="ar-SA" b="1" dirty="0" smtClean="0"/>
              <a:t>.</a:t>
            </a:r>
            <a:r>
              <a:rPr lang="en-US" b="1" dirty="0" smtClean="0"/>
              <a:t/>
            </a:r>
            <a:br>
              <a:rPr lang="en-US" b="1" dirty="0" smtClean="0"/>
            </a:br>
            <a:r>
              <a:rPr lang="ar-SA" b="1" dirty="0" smtClean="0"/>
              <a:t>هذا النوع من البحوث هو الذي يتقدم بالبحث العلمي، ويضيف الجديد من المعلومات والأفكار</a:t>
            </a:r>
            <a:r>
              <a:rPr lang="en-US" b="1" dirty="0" smtClean="0"/>
              <a:t>.</a:t>
            </a:r>
            <a:endParaRPr lang="en-US"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أنواع البحوث الجامعية</a:t>
            </a:r>
            <a:endParaRPr lang="en-US" dirty="0" smtClean="0">
              <a:solidFill>
                <a:srgbClr val="FF0000"/>
              </a:solidFill>
            </a:endParaRPr>
          </a:p>
          <a:p>
            <a:pPr rtl="1"/>
            <a:r>
              <a:rPr lang="ar-SA" b="1" dirty="0" smtClean="0"/>
              <a:t>والبحوث الجامعية متنوعة تنوع التخصصات، ومجالات المعرفة؛ إلا أنها جميعًا تقع تحت واحد من الأنواع التالية</a:t>
            </a:r>
            <a:r>
              <a:rPr lang="en-US" b="1" dirty="0" smtClean="0"/>
              <a:t>:</a:t>
            </a:r>
            <a:endParaRPr lang="en-US" dirty="0" smtClean="0"/>
          </a:p>
          <a:p>
            <a:pPr rtl="1"/>
            <a:r>
              <a:rPr lang="ar-SA" b="1" dirty="0" smtClean="0"/>
              <a:t>قد يجمع البحث الواحد بين نوعين فأكثر في آنٍ واحد؛ حيث تستوجب الدراسة ذلك</a:t>
            </a:r>
            <a:r>
              <a:rPr lang="en-US" b="1" dirty="0" smtClean="0"/>
              <a:t>.</a:t>
            </a:r>
            <a:endParaRPr lang="en-US" dirty="0" smtClean="0"/>
          </a:p>
          <a:p>
            <a:r>
              <a:rPr lang="ar-SA" b="1" dirty="0" smtClean="0"/>
              <a:t>أولًا: البحث الوصفي: يطلق عليه أحيانًا </a:t>
            </a:r>
            <a:r>
              <a:rPr lang="ar-SA" b="1" dirty="0" smtClean="0"/>
              <a:t>البحث </a:t>
            </a:r>
            <a:r>
              <a:rPr lang="ar-SA" b="1" dirty="0" smtClean="0"/>
              <a:t>غير </a:t>
            </a:r>
            <a:r>
              <a:rPr lang="ar-SA" b="1" dirty="0" smtClean="0"/>
              <a:t>التطبيقي</a:t>
            </a:r>
            <a:r>
              <a:rPr lang="en-US" b="1" dirty="0" smtClean="0"/>
              <a:t/>
            </a:r>
            <a:br>
              <a:rPr lang="en-US" b="1" dirty="0" smtClean="0"/>
            </a:b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موضوعه الوصف والتفسير والتحليل في العلوم الإنسانية من دينية واجتماعية وثقافية، ولما هو كائن من الأحداث التي وقعت لملاحظتها، ووصفها، وتعليلها، وتحليلها، والتأثيرات والتطورات المتوقعة، كما يصف الأحداث الماضية، وتأثيرها على الحاضر، ويهتم أيضًا بالمقارنة بين أشياء مختلفة أو متجانسة، ذات وظيفة واحدة، أو نظريات مسلمة</a:t>
            </a:r>
            <a:r>
              <a:rPr lang="en-US" b="1" dirty="0" smtClean="0"/>
              <a:t>.</a:t>
            </a:r>
            <a:br>
              <a:rPr lang="en-US" b="1" dirty="0" smtClean="0"/>
            </a:b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من أهم خصائص البحث الوصفي</a:t>
            </a:r>
            <a:r>
              <a:rPr lang="en-US" b="1" dirty="0" smtClean="0">
                <a:solidFill>
                  <a:srgbClr val="FF0000"/>
                </a:solidFill>
              </a:rPr>
              <a:t>:</a:t>
            </a:r>
          </a:p>
          <a:p>
            <a:pPr rtl="1"/>
            <a:r>
              <a:rPr lang="ar-SA" b="1" dirty="0" smtClean="0"/>
              <a:t>1- يبحث العَلاقة بين أشياء مختلفة في طبيعتها لم تسبق دراستها، 2- يتخير منها الباحث ما له صلة بدراسته لتحليل العَلاقة بينه</a:t>
            </a:r>
            <a:r>
              <a:rPr lang="en-US" b="1" dirty="0" smtClean="0"/>
              <a:t/>
            </a:r>
            <a:br>
              <a:rPr lang="en-US" b="1" dirty="0" smtClean="0"/>
            </a:br>
            <a:r>
              <a:rPr lang="en-US" b="1" dirty="0" smtClean="0"/>
              <a:t> </a:t>
            </a:r>
            <a:r>
              <a:rPr lang="ar-SA" b="1" dirty="0" smtClean="0"/>
              <a:t>3- يتضمن مقترحات وحلولًا مع اختبار صحتها</a:t>
            </a:r>
            <a:r>
              <a:rPr lang="en-US" b="1" dirty="0" smtClean="0"/>
              <a:t/>
            </a:r>
            <a:br>
              <a:rPr lang="en-US" b="1" dirty="0" smtClean="0"/>
            </a:br>
            <a:r>
              <a:rPr lang="en-US" b="1" dirty="0" smtClean="0"/>
              <a:t> </a:t>
            </a:r>
            <a:r>
              <a:rPr lang="ar-SA" b="1" dirty="0" smtClean="0"/>
              <a:t>4- كثيرًا ما يتم استخدام الطريقة </a:t>
            </a:r>
            <a:r>
              <a:rPr lang="ar-SA" b="1" dirty="0" smtClean="0"/>
              <a:t>الاستقرائية </a:t>
            </a:r>
            <a:r>
              <a:rPr lang="ar-SA" b="1" dirty="0" smtClean="0"/>
              <a:t>– الاستنتاجية للتوصل إلى قاعدة </a:t>
            </a:r>
            <a:r>
              <a:rPr lang="ar-SA" b="1" dirty="0" smtClean="0"/>
              <a:t>عامة</a:t>
            </a:r>
            <a:r>
              <a:rPr lang="en-US" b="1" dirty="0" smtClean="0"/>
              <a:t/>
            </a:r>
            <a:br>
              <a:rPr lang="en-US" b="1" dirty="0" smtClean="0"/>
            </a:br>
            <a:r>
              <a:rPr lang="en-US" b="1" dirty="0" smtClean="0"/>
              <a:t> </a:t>
            </a:r>
            <a:r>
              <a:rPr lang="ar-SA" b="1" dirty="0" smtClean="0"/>
              <a:t>5- طرح ما ليس صحيحًا من الفرضيات والحلول </a:t>
            </a:r>
            <a:r>
              <a:rPr lang="ar-SA" b="1" dirty="0" smtClean="0"/>
              <a:t>ووصف </a:t>
            </a:r>
            <a:r>
              <a:rPr lang="ar-SA" b="1" dirty="0" smtClean="0"/>
              <a:t>النماذج  المختلفة والإجراءات بصورة دقيقة كاملة بقدر المستطاع؛ بحيث تكون مفيدة للباحثين فيما بعد.</a:t>
            </a:r>
            <a:r>
              <a:rPr lang="en-US" b="1" dirty="0" smtClean="0"/>
              <a:t>.</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ثانيًا: البحث التاريخي</a:t>
            </a:r>
            <a:r>
              <a:rPr lang="en-US" b="1" dirty="0" smtClean="0"/>
              <a:t/>
            </a:r>
            <a:br>
              <a:rPr lang="en-US" b="1" dirty="0" smtClean="0"/>
            </a:br>
            <a:r>
              <a:rPr lang="ar-SA" b="1" dirty="0" smtClean="0"/>
              <a:t> التاريخ هو سجل الحياة الإنسانية ومنجزاتها، فإن البحث التاريخي يوضح حقائق العَلاقات بين الأشخاص والأحداث والزمان والمكان، نحن نقرأ التاريخ </a:t>
            </a:r>
            <a:r>
              <a:rPr lang="ar-SA" b="1" dirty="0" smtClean="0"/>
              <a:t>لنفهم</a:t>
            </a:r>
            <a:r>
              <a:rPr lang="ar-SA" b="1" dirty="0" smtClean="0"/>
              <a:t> </a:t>
            </a:r>
            <a:r>
              <a:rPr lang="ar-SA" b="1" dirty="0" smtClean="0"/>
              <a:t>الماضي</a:t>
            </a:r>
            <a:r>
              <a:rPr lang="ar-SA" b="1" dirty="0" smtClean="0"/>
              <a:t>، ولنتفهم الحاضر في ضوء الماضي وتطوره</a:t>
            </a:r>
            <a:r>
              <a:rPr lang="en-US" b="1" dirty="0" smtClean="0"/>
              <a:t>.</a:t>
            </a:r>
            <a:endParaRPr lang="en-US" dirty="0" smtClean="0"/>
          </a:p>
          <a:p>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المصادر الأولى في هذا المجال هي الشهادات، أو ما تبقى من الآثار مثل: العظام، أو الملابس، أو الآلات والأدوات المنزلية</a:t>
            </a:r>
            <a:r>
              <a:rPr lang="en-US" b="1" dirty="0" smtClean="0"/>
              <a:t> </a:t>
            </a:r>
            <a:r>
              <a:rPr lang="ar-SA" b="1" dirty="0" smtClean="0"/>
              <a:t>والأطعمة، والأسلحة، والنقود، وغيرها من الأشياء التي تفيد في البحث التاريخي</a:t>
            </a:r>
            <a:r>
              <a:rPr lang="en-US" b="1" dirty="0" smtClean="0"/>
              <a:t>.</a:t>
            </a:r>
            <a:br>
              <a:rPr lang="en-US" b="1" dirty="0" smtClean="0"/>
            </a:br>
            <a:r>
              <a:rPr lang="ar-SA" b="1" dirty="0" smtClean="0"/>
              <a:t>التسجيل التاريخي المتمثل في الوثائق والسجلات يعد مصدرًا آخر أساسيًّا للتزود من المعلومات؛ مثل: الدساتير، والقوانين، والأحكام القضائية، الصحف، الخطابات، </a:t>
            </a:r>
            <a:r>
              <a:rPr lang="ar-SA" b="1" dirty="0" smtClean="0"/>
              <a:t>الوصايا</a:t>
            </a:r>
            <a:r>
              <a:rPr lang="ar-SA" b="1" dirty="0" smtClean="0"/>
              <a:t>، الشهادات، المجلات، الأفلام، التسجيلات الصوتية، والأبحاث</a:t>
            </a:r>
            <a:r>
              <a:rPr lang="en-US" b="1" dirty="0" smtClean="0"/>
              <a:t>.</a:t>
            </a:r>
            <a:endParaRPr lang="en-US" dirty="0" smtClean="0"/>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r>
            <a:br>
              <a:rPr lang="en-US" b="1" dirty="0" smtClean="0"/>
            </a:br>
            <a:r>
              <a:rPr lang="ar-SA" b="1" dirty="0" smtClean="0"/>
              <a:t>ثالثًا: البحث التطبيقي</a:t>
            </a:r>
            <a:r>
              <a:rPr lang="en-US" b="1" dirty="0" smtClean="0"/>
              <a:t/>
            </a:r>
            <a:br>
              <a:rPr lang="en-US" b="1" dirty="0" smtClean="0"/>
            </a:br>
            <a:r>
              <a:rPr lang="ar-SA" b="1" dirty="0" smtClean="0"/>
              <a:t>يقوم الباحث فيه بإجراء تجارب ودراسة عينات، أو حالات طبيعية، وملاحظة تغيراتها وتأثراتها، تتم بطريقة علمية منظمة. والباحث في هذا المجال لَا بُدَّ أن يكون </a:t>
            </a:r>
            <a:r>
              <a:rPr lang="ar-SA" b="1" dirty="0" smtClean="0"/>
              <a:t>ذا</a:t>
            </a:r>
            <a:r>
              <a:rPr lang="ar-SA" b="1" dirty="0" smtClean="0"/>
              <a:t> </a:t>
            </a:r>
            <a:r>
              <a:rPr lang="ar-SA" b="1" dirty="0" smtClean="0"/>
              <a:t>دراية </a:t>
            </a:r>
            <a:r>
              <a:rPr lang="ar-SA" b="1" dirty="0" smtClean="0"/>
              <a:t>تامة بالنظريات الأخرى التي تؤثر في نتائج ما يقوم به من تجارب، وذا قدرة على تحويرها أو ضبطها؛ بحيث يستخلص منها نتائج جديدة</a:t>
            </a:r>
            <a:r>
              <a:rPr lang="en-US" b="1" dirty="0" smtClean="0"/>
              <a:t>.</a:t>
            </a:r>
            <a:endParaRPr lang="en-US"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تحديد الباحث للمشكلة يستهدف إجابة عملية، أو طرح فرضيات أخرى. إنه يفحص الفرضيات للتأكد من صحتها أو إبطالها في ضوء ما يجريه من تجارب وملاحظات</a:t>
            </a:r>
            <a:r>
              <a:rPr lang="en-US" b="1" dirty="0" smtClean="0"/>
              <a:t>.</a:t>
            </a:r>
            <a:br>
              <a:rPr lang="en-US" b="1" dirty="0" smtClean="0"/>
            </a:br>
            <a:r>
              <a:rPr lang="ar-SA" b="1" dirty="0" smtClean="0"/>
              <a:t>والمختبر هو المكان التقليدي لإجراء التجارب العلمية؛ حيث يمكن ضبط التأثيرات والتفاعلات ومراقبتها</a:t>
            </a:r>
            <a:r>
              <a:rPr lang="en-US" b="1" dirty="0" smtClean="0"/>
              <a:t>.</a:t>
            </a:r>
            <a:br>
              <a:rPr lang="en-US" b="1" dirty="0" smtClean="0"/>
            </a:br>
            <a:r>
              <a:rPr lang="ar-SA" b="1" dirty="0" smtClean="0"/>
              <a:t>إن الهدف المباشر من البحث التطبيقي هو اكتشاف جديد للتجربة التي يقوم بها الباحث؛ للوصول في النهاية إلى نظرية عامة من عَلاقات الأشياء بعضها مع البعض الآخر؛ بما يمكن تطبيقه خارج المختبر بشكل واسع.</a:t>
            </a:r>
            <a:endParaRPr lang="en-US" dirty="0" smtClean="0"/>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البحث العلمي، وغايته.</a:t>
            </a:r>
            <a:endParaRPr lang="en-US" dirty="0" smtClean="0">
              <a:solidFill>
                <a:srgbClr val="FF0000"/>
              </a:solidFill>
            </a:endParaRPr>
          </a:p>
          <a:p>
            <a:pPr rtl="1"/>
            <a:r>
              <a:rPr lang="ar-SA" b="1" dirty="0" smtClean="0"/>
              <a:t>تكمن أهمية البحث العلمي من خلال النقاط التالية:</a:t>
            </a:r>
            <a:endParaRPr lang="en-US" dirty="0" smtClean="0"/>
          </a:p>
          <a:p>
            <a:pPr lvl="0" rtl="1"/>
            <a:r>
              <a:rPr lang="ar-SA" b="1" dirty="0" smtClean="0"/>
              <a:t>1- أنه نوع من الجهاد في سبيل الله قال صلى الله عليه وسلم: (( من خرج في طلب العلم فهو في سبيل الله حتى يرجع)) .</a:t>
            </a:r>
            <a:endParaRPr lang="en-US" dirty="0" smtClean="0"/>
          </a:p>
          <a:p>
            <a:pPr lvl="0" rtl="1"/>
            <a:r>
              <a:rPr lang="ar-SA" b="1" dirty="0" smtClean="0"/>
              <a:t>2- أن البحوث العلمية سبب في نهضة الأمة ومسايرة ركب الحضارة فهو عنوان تقدم الأمة ورقيها ودليل نبوغها واعتمادها على نفسها بعد الله عز وجل إذ بالبحث تنمو الصناعة، وتتطور الزراعة، وتكثر المخترعات ، وتمتلئ الأسوال بالمواد الغذائية ، وتتوافر المهارات الطبية مما يساعد على رقي المجتمع.</a:t>
            </a:r>
            <a:endParaRPr lang="en-US" dirty="0" smtClean="0"/>
          </a:p>
          <a:p>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t>
            </a:r>
          </a:p>
          <a:p>
            <a:pPr rtl="1"/>
            <a:r>
              <a:rPr lang="ar-SA" b="1" dirty="0" smtClean="0"/>
              <a:t>3- بالبحث العلمي تنضج كثير من الأفكار ويكثر العلماء ويوجد المجتهدون في كل ميدان من ميادين العلوم الإنسانية ، وثمة نوازل فقهية تحدث للناس بين الحين والآخر في سائر شوؤن حياتهم ولا بد من بيان حكم الشرع فيها والباحث يساهم في تكييف هذه النوازل وبيان أحكامها لئلا يقع الناس في الحرج.</a:t>
            </a:r>
            <a:endParaRPr lang="en-US" dirty="0" smtClean="0"/>
          </a:p>
          <a:p>
            <a:r>
              <a:rPr lang="ar-SA" b="1" dirty="0" smtClean="0"/>
              <a:t> </a:t>
            </a:r>
            <a:endParaRPr lang="en-US" dirty="0" smtClean="0"/>
          </a:p>
          <a:p>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t>
            </a:r>
            <a:endParaRPr lang="en-US" dirty="0" smtClean="0"/>
          </a:p>
          <a:p>
            <a:pPr rtl="1"/>
            <a:r>
              <a:rPr lang="ar-SA" b="1" dirty="0" smtClean="0"/>
              <a:t> وتتلخص أهمية </a:t>
            </a:r>
            <a:r>
              <a:rPr lang="ar-SA" b="1" dirty="0" smtClean="0"/>
              <a:t>البحث </a:t>
            </a:r>
            <a:r>
              <a:rPr lang="ar-SA" b="1" dirty="0" smtClean="0"/>
              <a:t>العلمي في </a:t>
            </a:r>
            <a:r>
              <a:rPr lang="ar-SA" b="1" dirty="0" smtClean="0"/>
              <a:t>كشف ثمرة العلماء والأدباء السابقين بأخذ نتائجها واضافة الجديد عليها كما تتناول المنجزات التي يحققها البحث في ميدان العلوم التطبيقية.</a:t>
            </a:r>
            <a:endParaRPr lang="en-US" dirty="0" smtClean="0"/>
          </a:p>
          <a:p>
            <a:endParaRPr lang="ar-S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a:t>
            </a:r>
            <a:r>
              <a:rPr lang="ar-SA" b="1" dirty="0" smtClean="0">
                <a:solidFill>
                  <a:srgbClr val="FF0000"/>
                </a:solidFill>
              </a:rPr>
              <a:t>غاية البحث :</a:t>
            </a:r>
            <a:endParaRPr lang="en-US" dirty="0" smtClean="0">
              <a:solidFill>
                <a:srgbClr val="FF0000"/>
              </a:solidFill>
            </a:endParaRPr>
          </a:p>
          <a:p>
            <a:pPr algn="just" rtl="1"/>
            <a:r>
              <a:rPr lang="ar-SA" b="1" dirty="0" smtClean="0"/>
              <a:t>الغاية من البحث لا تخرج عن واحد من الأمور التالية: أختراع معدوم، أو جمع متفرق ، أو تكميل ناقص ، أو تفصيل مجمل ، أو تهذيب مطول ، أو ترتيب مختلط أو تعيين مبهم ، أو </a:t>
            </a:r>
            <a:r>
              <a:rPr lang="ar-SA" b="1" dirty="0" smtClean="0"/>
              <a:t>تبيين </a:t>
            </a:r>
            <a:r>
              <a:rPr lang="ar-SA" b="1" dirty="0" smtClean="0"/>
              <a:t>خطأ. </a:t>
            </a:r>
            <a:endParaRPr lang="en-US" dirty="0" smtClean="0"/>
          </a:p>
          <a:p>
            <a:pPr rtl="1"/>
            <a:r>
              <a:rPr lang="ar-SA" b="1" dirty="0" smtClean="0"/>
              <a:t> </a:t>
            </a:r>
            <a:endParaRPr lang="ar-S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صفات الباحث :</a:t>
            </a:r>
            <a:r>
              <a:rPr lang="ar-SA" b="1" dirty="0" smtClean="0"/>
              <a:t> </a:t>
            </a:r>
            <a:endParaRPr lang="en-US" dirty="0" smtClean="0"/>
          </a:p>
          <a:p>
            <a:pPr algn="just" rtl="1"/>
            <a:r>
              <a:rPr lang="ar-SA" b="1" dirty="0" smtClean="0"/>
              <a:t>الباحث : هو الذي يقوم على كاهله اختيار المشكلة، والتتبع لمادتها، ودراسة ذلك وفق منهج معين لتحقيق هدف معين </a:t>
            </a:r>
            <a:r>
              <a:rPr lang="en-US" b="1" dirty="0" smtClean="0"/>
              <a:t/>
            </a:r>
            <a:br>
              <a:rPr lang="en-US" b="1" dirty="0" smtClean="0"/>
            </a:br>
            <a:r>
              <a:rPr lang="ar-SA" b="1" dirty="0" smtClean="0"/>
              <a:t>وقيل: هو شخص </a:t>
            </a:r>
            <a:r>
              <a:rPr lang="ar-SA" b="1" dirty="0" smtClean="0"/>
              <a:t>توافرت فيه الاستعدادات الفطرية والنفسية، بالإضافة إلى الكفاءة العلمية المكتسبة التي تؤهله </a:t>
            </a:r>
            <a:r>
              <a:rPr lang="ar-SA" b="1" dirty="0" smtClean="0"/>
              <a:t>للقيام </a:t>
            </a:r>
            <a:r>
              <a:rPr lang="ar-SA" b="1" dirty="0" smtClean="0"/>
              <a:t>ببحث علمي</a:t>
            </a:r>
            <a:r>
              <a:rPr lang="en-US" b="1" dirty="0" smtClean="0"/>
              <a:t>.</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صفاته :</a:t>
            </a:r>
            <a:endParaRPr lang="en-US" dirty="0" smtClean="0">
              <a:solidFill>
                <a:srgbClr val="FF0000"/>
              </a:solidFill>
            </a:endParaRPr>
          </a:p>
          <a:p>
            <a:pPr algn="just" rtl="1"/>
            <a:r>
              <a:rPr lang="ar-SA" b="1" dirty="0" smtClean="0"/>
              <a:t>لا بد أن يتحلى الباحث بصفات وأخلاق تجعله باحثاً صادقاً وعالماً متميزاً ، وأهم هذه الصفات ما يأتي: </a:t>
            </a:r>
            <a:endParaRPr lang="en-US" dirty="0" smtClean="0"/>
          </a:p>
          <a:p>
            <a:pPr lvl="0" algn="just" rtl="1"/>
            <a:r>
              <a:rPr lang="ar-SA" b="1" dirty="0" smtClean="0"/>
              <a:t>1- الأخلاص : وذلك أن يقصد الباحث بعلمه وجه الله وأن ينفع الله بجهده وعلمه أخوانه وأمته قال صلى الله عليه وسلم </a:t>
            </a:r>
            <a:r>
              <a:rPr lang="en-US" b="1" dirty="0" smtClean="0"/>
              <a:t>)) </a:t>
            </a:r>
            <a:r>
              <a:rPr lang="ar-SA" b="1" dirty="0" smtClean="0"/>
              <a:t>من طلب علماً مما يبتغي به وجه الله لا يتعلمه إلا ليصيب به عرضاً من عرض الدنيا لم يجد عرف الجنة يوم القيامة .</a:t>
            </a:r>
            <a:endParaRPr lang="en-US" dirty="0" smtClean="0"/>
          </a:p>
          <a:p>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2- الرغبة : وهي أهم الدوافع التي تشجع الباحث على استقصاء كل ما يحتاجه من بيانات ومعلومات مكتبية أو ميدانية تتعلق ببحثه .</a:t>
            </a:r>
            <a:endParaRPr lang="en-US" dirty="0" smtClean="0"/>
          </a:p>
          <a:p>
            <a:pPr lvl="0" algn="just" rtl="1"/>
            <a:r>
              <a:rPr lang="ar-SA" b="1" dirty="0" smtClean="0"/>
              <a:t>3- الصبر: وهو القدرة على تحمل المشقة التي تعترض الباحث في سبيل الوصول إلى البيانات التي يحتاجها من خلال القراءة أو الدراسة في ميدان بحثه، اضافة إلى رحابة صدره لأجل قبول توجيهات وملاحظات الأستاذ المشرف على بحثه .</a:t>
            </a:r>
            <a:endParaRPr lang="en-US" dirty="0" smtClean="0"/>
          </a:p>
          <a:p>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4- الثقة والتحقيق : وهذه تقتضي ألا يقبل الباحث في بحثه كل ما يقدم له من بيانات على أنها حقائق مسلمة بل يجب عليه أن يتحقق منها ويزنها بميزان الشرع والأختبار العلمي والفطنة والذكاء .</a:t>
            </a:r>
            <a:endParaRPr lang="en-US" dirty="0" smtClean="0"/>
          </a:p>
          <a:p>
            <a:pPr lvl="0" algn="just" rtl="1"/>
            <a:r>
              <a:rPr lang="ar-SA" b="1" dirty="0" smtClean="0"/>
              <a:t>5- الأمانة العلمية : وهي جملة من الصفات التي يجب أن يتصف بها الباحث كالنزاهة والموضوعية ونسبة كل معلومة يستقيها الباحث إلى مرجعها ومصدرها الذي استقاها منه ، وعدم نسبة جهود الآخرين النظرية أو العملية إلى نفسه.</a:t>
            </a:r>
            <a:endParaRPr lang="en-US" dirty="0" smtClean="0"/>
          </a:p>
          <a:p>
            <a:endParaRPr lang="ar-S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6- التواضع: وذلك بتجنب استخدام الألفاظ التي تشعر بتعظيم النفس وتمجيدها مثل : نحن ، وأنا ، ونرى، ونؤكد، وغيرها، وإنما يستخدم الباحث كلمات مثل : ويرى الباحث ، وقام الباحث.</a:t>
            </a:r>
            <a:endParaRPr lang="en-US" dirty="0" smtClean="0"/>
          </a:p>
          <a:p>
            <a:pPr lvl="0" rtl="1"/>
            <a:r>
              <a:rPr lang="ar-SA" b="1" dirty="0" smtClean="0"/>
              <a:t>7- الجرأة : وهي القدرة على القول بأن الحق حق وأن الباطل باطل وإيراد الأدلة والبراهين </a:t>
            </a:r>
            <a:r>
              <a:rPr lang="ar-SA" b="1" dirty="0" smtClean="0"/>
              <a:t>التي تؤيد </a:t>
            </a:r>
            <a:r>
              <a:rPr lang="ar-SA" b="1" dirty="0" smtClean="0"/>
              <a:t>ما ذهب إليه وتوكده دون التأثر بأي مؤثر .</a:t>
            </a:r>
            <a:endParaRPr lang="en-US" dirty="0" smtClean="0"/>
          </a:p>
          <a:p>
            <a:endParaRPr lang="ar-SA"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8- الموضوعية : وهي النظر إلى الأمور بتجرد عن الأحكام المسبقة ، والقبول بنتائج البحث حتى لو خالفت ميوله الشخصية وآراءه الفكرية ما دام أن الباحث سلك الطريق العلمي الصحيح بعيداً عن الرغبات النفسية والأهواء العاطفية.</a:t>
            </a:r>
            <a:endParaRPr lang="en-US" dirty="0" smtClean="0"/>
          </a:p>
          <a:p>
            <a:endParaRPr lang="ar-S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9- أمتلاك المهارات : أن يمتلك الباحث المهارات التي تؤهله لكتابة البحث بأسلوب علمي بسيط والقدرة على توظيف وأستخدام الأدوات التي يحتاجها البحث وهذه المقدرة قد تكون فطرية وموهبة من الله يمنحها لبعض الناس وتعني القدرة على فهم الحقائق وتفسيرها باستقلال </a:t>
            </a:r>
            <a:r>
              <a:rPr lang="ar-SA" b="1" dirty="0" smtClean="0"/>
              <a:t>تام، </a:t>
            </a:r>
            <a:r>
              <a:rPr lang="ar-SA" b="1" dirty="0" smtClean="0"/>
              <a:t>وقد تكون القدرة مكتسبة وتعني الالمام بطرق البحث العلمي عن طريق الدراسة والتجربة ، إبتداءً بوضع خطة منظمة للبحث ، وجمع للمادة العلمية ، وتصنيف وترتيب صياغة لها في مرحلة الكتابة .</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1824</TotalTime>
  <Words>1688</Words>
  <Application>Microsoft Office PowerPoint</Application>
  <PresentationFormat>A4 Paper (210x297 mm)‎</PresentationFormat>
  <Paragraphs>82</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الأولى البحث العلمي، حقيقته، أركانه، أنواعه</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137</cp:revision>
  <dcterms:created xsi:type="dcterms:W3CDTF">2009-10-14T19:14:34Z</dcterms:created>
  <dcterms:modified xsi:type="dcterms:W3CDTF">2012-09-13T07:57:29Z</dcterms:modified>
</cp:coreProperties>
</file>