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slides/slide4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Layouts/slideLayout7.xml" ContentType="application/vnd.openxmlformats-officedocument.presentationml.slideLayout+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Layouts/slideLayout3.xml" ContentType="application/vnd.openxmlformats-officedocument.presentationml.slideLayout+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5"/>
  </p:notesMasterIdLst>
  <p:sldIdLst>
    <p:sldId id="300" r:id="rId2"/>
    <p:sldId id="257" r:id="rId3"/>
    <p:sldId id="301" r:id="rId4"/>
    <p:sldId id="314" r:id="rId5"/>
    <p:sldId id="302" r:id="rId6"/>
    <p:sldId id="303" r:id="rId7"/>
    <p:sldId id="304" r:id="rId8"/>
    <p:sldId id="305" r:id="rId9"/>
    <p:sldId id="306" r:id="rId10"/>
    <p:sldId id="307" r:id="rId11"/>
    <p:sldId id="308" r:id="rId12"/>
    <p:sldId id="309" r:id="rId13"/>
    <p:sldId id="310" r:id="rId14"/>
    <p:sldId id="311" r:id="rId15"/>
    <p:sldId id="312" r:id="rId16"/>
    <p:sldId id="313" r:id="rId17"/>
    <p:sldId id="315" r:id="rId18"/>
    <p:sldId id="316" r:id="rId19"/>
    <p:sldId id="317" r:id="rId20"/>
    <p:sldId id="318" r:id="rId21"/>
    <p:sldId id="319" r:id="rId22"/>
    <p:sldId id="320" r:id="rId23"/>
    <p:sldId id="321" r:id="rId24"/>
    <p:sldId id="322" r:id="rId25"/>
    <p:sldId id="323" r:id="rId26"/>
    <p:sldId id="324" r:id="rId27"/>
    <p:sldId id="325" r:id="rId28"/>
    <p:sldId id="326" r:id="rId29"/>
    <p:sldId id="327" r:id="rId30"/>
    <p:sldId id="328" r:id="rId31"/>
    <p:sldId id="329" r:id="rId32"/>
    <p:sldId id="330" r:id="rId33"/>
    <p:sldId id="331" r:id="rId34"/>
    <p:sldId id="332" r:id="rId35"/>
    <p:sldId id="333" r:id="rId36"/>
    <p:sldId id="334" r:id="rId37"/>
    <p:sldId id="335" r:id="rId38"/>
    <p:sldId id="336" r:id="rId39"/>
    <p:sldId id="337" r:id="rId40"/>
    <p:sldId id="338" r:id="rId41"/>
    <p:sldId id="339" r:id="rId42"/>
    <p:sldId id="340" r:id="rId43"/>
    <p:sldId id="266" r:id="rId44"/>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 xmlns:p14="http://schemas.microsoft.com/office/powerpoint/2010/main">
          <a:srgbClr val="FF0000"/>
        </p14:laserClr>
      </p:ext>
      <p:ext uri="{2FDB2607-1784-4EEB-B798-7EB5836EED8A}">
        <p14:showMediaCtrls xmlns="" xmlns:p14="http://schemas.microsoft.com/office/powerpoint/2010/main" val="1"/>
      </p:ext>
    </p:extLst>
  </p:showPr>
  <p:clrMru>
    <a:srgbClr val="009900"/>
    <a:srgbClr val="709256"/>
    <a:srgbClr val="AD9968"/>
    <a:srgbClr val="3B84AF"/>
    <a:srgbClr val="FF3300"/>
    <a:srgbClr val="000000"/>
    <a:srgbClr val="FF0066"/>
  </p:clrMru>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481" autoAdjust="0"/>
    <p:restoredTop sz="94664" autoAdjust="0"/>
  </p:normalViewPr>
  <p:slideViewPr>
    <p:cSldViewPr>
      <p:cViewPr>
        <p:scale>
          <a:sx n="98" d="100"/>
          <a:sy n="98" d="100"/>
        </p:scale>
        <p:origin x="-318" y="930"/>
      </p:cViewPr>
      <p:guideLst>
        <p:guide orient="horz" pos="2160"/>
        <p:guide pos="312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theme" Target="theme/theme1.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9/26/2012</a:t>
            </a:fld>
            <a:endParaRPr lang="en-US"/>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a:p>
        </p:txBody>
      </p:sp>
    </p:spTree>
    <p:extLst>
      <p:ext uri="{BB962C8B-B14F-4D97-AF65-F5344CB8AC3E}">
        <p14:creationId xmlns="" xmlns:p14="http://schemas.microsoft.com/office/powerpoint/2010/main" val="2056433351"/>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Rectangle 9"/>
          <p:cNvSpPr/>
          <p:nvPr/>
        </p:nvSpPr>
        <p:spPr>
          <a:xfrm>
            <a:off x="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 name="Rectangle 11"/>
          <p:cNvSpPr/>
          <p:nvPr/>
        </p:nvSpPr>
        <p:spPr>
          <a:xfrm>
            <a:off x="723900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9" name="Slide Number Placeholder 3"/>
          <p:cNvSpPr>
            <a:spLocks noGrp="1"/>
          </p:cNvSpPr>
          <p:nvPr userDrawn="1">
            <p:ph type="sldNum" sz="quarter" idx="10"/>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a:t>
            </a:fld>
            <a:endParaRPr lang="en-US" dirty="0" smtClean="0">
              <a:cs typeface="Arial" pitchFamily="34" charset="0"/>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Rectangle 4"/>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userDrawn="1"/>
        </p:nvSpPr>
        <p:spPr>
          <a:xfrm>
            <a:off x="0" y="6324600"/>
            <a:ext cx="9906000" cy="533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grpSp>
        <p:nvGrpSpPr>
          <p:cNvPr id="12" name="Group 7"/>
          <p:cNvGrpSpPr>
            <a:grpSpLocks/>
          </p:cNvGrpSpPr>
          <p:nvPr userDrawn="1"/>
        </p:nvGrpSpPr>
        <p:grpSpPr bwMode="auto">
          <a:xfrm>
            <a:off x="8610600" y="5791200"/>
            <a:ext cx="941388"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4"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sp>
        <p:nvSpPr>
          <p:cNvPr id="16" name="Rectangle 15"/>
          <p:cNvSpPr/>
          <p:nvPr userDrawn="1"/>
        </p:nvSpPr>
        <p:spPr>
          <a:xfrm>
            <a:off x="6781800" y="6519446"/>
            <a:ext cx="1928926"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King Faisal University</a:t>
            </a:r>
            <a:endParaRPr lang="en-US" sz="1600" dirty="0">
              <a:solidFill>
                <a:schemeClr val="bg1"/>
              </a:solidFill>
              <a:latin typeface="+mn-lt"/>
              <a:cs typeface="+mn-cs"/>
            </a:endParaRPr>
          </a:p>
        </p:txBody>
      </p:sp>
      <p:sp>
        <p:nvSpPr>
          <p:cNvPr id="17" name="Rectangle 16"/>
          <p:cNvSpPr/>
          <p:nvPr userDrawn="1"/>
        </p:nvSpPr>
        <p:spPr>
          <a:xfrm>
            <a:off x="7050442" y="6290846"/>
            <a:ext cx="14077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8" name="Picture 17" descr="logo EDE.png"/>
          <p:cNvPicPr>
            <a:picLocks noChangeAspect="1"/>
          </p:cNvPicPr>
          <p:nvPr userDrawn="1"/>
        </p:nvPicPr>
        <p:blipFill>
          <a:blip r:embed="rId14" cstate="print"/>
          <a:stretch>
            <a:fillRect/>
          </a:stretch>
        </p:blipFill>
        <p:spPr>
          <a:xfrm>
            <a:off x="304800" y="5791200"/>
            <a:ext cx="838200" cy="938645"/>
          </a:xfrm>
          <a:prstGeom prst="rect">
            <a:avLst/>
          </a:prstGeom>
        </p:spPr>
      </p:pic>
      <p:sp>
        <p:nvSpPr>
          <p:cNvPr id="19" name="Rectangle 18"/>
          <p:cNvSpPr/>
          <p:nvPr userDrawn="1"/>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schemeClr val="bg1"/>
                </a:solidFill>
                <a:latin typeface="+mn-lt"/>
                <a:cs typeface="+mn-cs"/>
              </a:rPr>
              <a:t>Deanship of E-Learning and Distance Education</a:t>
            </a:r>
            <a:endParaRPr lang="en-US" sz="1200" dirty="0">
              <a:solidFill>
                <a:schemeClr val="bg1"/>
              </a:solidFill>
              <a:latin typeface="+mn-lt"/>
              <a:cs typeface="+mn-cs"/>
            </a:endParaRPr>
          </a:p>
        </p:txBody>
      </p:sp>
      <p:sp>
        <p:nvSpPr>
          <p:cNvPr id="20" name="Rectangle 19"/>
          <p:cNvSpPr/>
          <p:nvPr userDrawn="1"/>
        </p:nvSpPr>
        <p:spPr>
          <a:xfrm>
            <a:off x="1183042" y="6290846"/>
            <a:ext cx="27959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عمادة التعلم</a:t>
            </a:r>
            <a:r>
              <a:rPr lang="ar-SA" sz="1600" b="1" baseline="0" dirty="0" smtClean="0">
                <a:solidFill>
                  <a:schemeClr val="bg1"/>
                </a:solidFill>
                <a:latin typeface="+mn-lt"/>
                <a:cs typeface="+mn-cs"/>
              </a:rPr>
              <a:t> الإ</a:t>
            </a:r>
            <a:r>
              <a:rPr lang="ar-EG" sz="1600" b="1" baseline="0" dirty="0" smtClean="0">
                <a:solidFill>
                  <a:schemeClr val="bg1"/>
                </a:solidFill>
                <a:latin typeface="+mn-lt"/>
                <a:cs typeface="+mn-cs"/>
              </a:rPr>
              <a:t>ل</a:t>
            </a:r>
            <a:r>
              <a:rPr lang="ar-SA" sz="1600" b="1" baseline="0" dirty="0" smtClean="0">
                <a:solidFill>
                  <a:schemeClr val="bg1"/>
                </a:solidFill>
                <a:latin typeface="+mn-lt"/>
                <a:cs typeface="+mn-cs"/>
              </a:rPr>
              <a:t>كتروني والتعل</a:t>
            </a:r>
            <a:r>
              <a:rPr lang="ar-EG" sz="1600" b="1" baseline="0" dirty="0" smtClean="0">
                <a:solidFill>
                  <a:schemeClr val="bg1"/>
                </a:solidFill>
                <a:latin typeface="+mn-lt"/>
                <a:cs typeface="+mn-cs"/>
              </a:rPr>
              <a:t>ي</a:t>
            </a:r>
            <a:r>
              <a:rPr lang="ar-SA" sz="1600" b="1" baseline="0" dirty="0" smtClean="0">
                <a:solidFill>
                  <a:schemeClr val="bg1"/>
                </a:solidFill>
                <a:latin typeface="+mn-lt"/>
                <a:cs typeface="+mn-cs"/>
              </a:rPr>
              <a:t>م عن بعد</a:t>
            </a:r>
            <a:endParaRPr lang="en-US" sz="1600" b="1" dirty="0">
              <a:solidFill>
                <a:schemeClr val="bg1"/>
              </a:solidFill>
              <a:latin typeface="+mn-lt"/>
              <a:cs typeface="+mn-cs"/>
            </a:endParaRPr>
          </a:p>
        </p:txBody>
      </p:sp>
      <p:sp>
        <p:nvSpPr>
          <p:cNvPr id="21" name="Slide Number Placeholder 3"/>
          <p:cNvSpPr txBox="1">
            <a:spLocks/>
          </p:cNvSpPr>
          <p:nvPr userDrawn="1"/>
        </p:nvSpPr>
        <p:spPr bwMode="auto">
          <a:xfrm>
            <a:off x="4876800" y="6356350"/>
            <a:ext cx="482600" cy="365125"/>
          </a:xfrm>
          <a:prstGeom prst="rect">
            <a:avLst/>
          </a:prstGeom>
          <a:noFill/>
          <a:ln>
            <a:miter lim="800000"/>
            <a:headEnd/>
            <a:tailEnd/>
          </a:ln>
        </p:spPr>
        <p:txBody>
          <a:bodyPr/>
          <a:lstStyle/>
          <a:p>
            <a:pPr marL="0" marR="0" lvl="0" indent="0" algn="r" defTabSz="914400" rtl="1" eaLnBrk="1" fontAlgn="base" latinLnBrk="0" hangingPunct="1">
              <a:lnSpc>
                <a:spcPct val="100000"/>
              </a:lnSpc>
              <a:spcBef>
                <a:spcPct val="0"/>
              </a:spcBef>
              <a:spcAft>
                <a:spcPct val="0"/>
              </a:spcAft>
              <a:buClrTx/>
              <a:buSzTx/>
              <a:buFontTx/>
              <a:buNone/>
              <a:tabLst/>
              <a:defRPr/>
            </a:pPr>
            <a:fld id="{E1D16D93-8795-4AD6-9A1F-54CC01E741BE}" type="slidenum">
              <a:rPr kumimoji="0" lang="ar-SA" sz="1800" b="0" i="0" u="none" strike="noStrike" kern="1200" cap="none" spc="0" normalizeH="0" baseline="0" noProof="0" smtClean="0">
                <a:ln>
                  <a:noFill/>
                </a:ln>
                <a:solidFill>
                  <a:schemeClr val="bg1"/>
                </a:solidFill>
                <a:effectLst/>
                <a:uLnTx/>
                <a:uFillTx/>
                <a:latin typeface="Arial" pitchFamily="34" charset="0"/>
                <a:ea typeface="+mn-ea"/>
                <a:cs typeface="Arial" pitchFamily="34" charset="0"/>
              </a:rPr>
              <a:pPr marL="0" marR="0" lvl="0" indent="0" algn="r" defTabSz="914400" rtl="1" eaLnBrk="1" fontAlgn="base" latinLnBrk="0" hangingPunct="1">
                <a:lnSpc>
                  <a:spcPct val="100000"/>
                </a:lnSpc>
                <a:spcBef>
                  <a:spcPct val="0"/>
                </a:spcBef>
                <a:spcAft>
                  <a:spcPct val="0"/>
                </a:spcAft>
                <a:buClrTx/>
                <a:buSzTx/>
                <a:buFontTx/>
                <a:buNone/>
                <a:tabLst/>
                <a:defRPr/>
              </a:pPr>
              <a:t>‹#›</a:t>
            </a:fld>
            <a:endParaRPr kumimoji="0" lang="en-US" sz="1800" b="0" i="0" u="none" strike="noStrike" kern="1200" cap="none" spc="0" normalizeH="0" baseline="0" noProof="0" dirty="0" smtClean="0">
              <a:ln>
                <a:noFill/>
              </a:ln>
              <a:solidFill>
                <a:schemeClr val="bg1"/>
              </a:solidFill>
              <a:effectLst/>
              <a:uLnTx/>
              <a:uFillTx/>
              <a:latin typeface="Arial" pitchFamily="34" charset="0"/>
              <a:ea typeface="+mn-ea"/>
              <a:cs typeface="Arial" pitchFamily="34" charset="0"/>
            </a:endParaRPr>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Lst>
  <p:hf sldNum="0"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5"/>
            <a:ext cx="8420100" cy="1470025"/>
          </a:xfrm>
        </p:spPr>
        <p:txBody>
          <a:bodyPr/>
          <a:lstStyle/>
          <a:p>
            <a:pPr eaLnBrk="1" hangingPunct="1"/>
            <a:endParaRPr lang="ar-SA" dirty="0"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dirty="0" smtClean="0">
              <a:cs typeface="+mn-cs"/>
            </a:endParaRPr>
          </a:p>
        </p:txBody>
      </p:sp>
      <p:sp>
        <p:nvSpPr>
          <p:cNvPr id="5" name="Rectangle 4"/>
          <p:cNvSpPr/>
          <p:nvPr/>
        </p:nvSpPr>
        <p:spPr>
          <a:xfrm>
            <a:off x="0" y="22860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6" name="Rectangle 5"/>
          <p:cNvSpPr/>
          <p:nvPr/>
        </p:nvSpPr>
        <p:spPr>
          <a:xfrm>
            <a:off x="0" y="0"/>
            <a:ext cx="9906000" cy="3429000"/>
          </a:xfrm>
          <a:prstGeom prst="rect">
            <a:avLst/>
          </a:prstGeom>
          <a:solidFill>
            <a:srgbClr val="70925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5822950" y="4648200"/>
            <a:ext cx="4083050" cy="1066800"/>
          </a:xfrm>
          <a:prstGeom prst="rect">
            <a:avLst/>
          </a:prstGeom>
          <a:noFill/>
          <a:ln w="9525">
            <a:noFill/>
            <a:miter lim="800000"/>
            <a:headEnd/>
            <a:tailEnd/>
          </a:ln>
        </p:spPr>
        <p:txBody>
          <a:bodyPr/>
          <a:lstStyle/>
          <a:p>
            <a:pPr algn="ctr" rtl="0">
              <a:spcBef>
                <a:spcPct val="20000"/>
              </a:spcBef>
              <a:buFont typeface="Arial" pitchFamily="34" charset="0"/>
              <a:buNone/>
            </a:pPr>
            <a:r>
              <a:rPr lang="ar-SA" sz="2400" b="1" dirty="0" smtClean="0">
                <a:solidFill>
                  <a:schemeClr val="tx2">
                    <a:lumMod val="75000"/>
                  </a:schemeClr>
                </a:solidFill>
                <a:latin typeface="Calibri" pitchFamily="34" charset="0"/>
              </a:rPr>
              <a:t>جامعة الملك فيصل</a:t>
            </a:r>
          </a:p>
          <a:p>
            <a:pPr algn="ctr" rtl="0">
              <a:spcBef>
                <a:spcPct val="20000"/>
              </a:spcBef>
              <a:buFont typeface="Arial" pitchFamily="34" charset="0"/>
              <a:buNone/>
            </a:pPr>
            <a:r>
              <a:rPr lang="ar-SA" sz="2400" b="1" dirty="0" smtClean="0">
                <a:solidFill>
                  <a:schemeClr val="tx2">
                    <a:lumMod val="75000"/>
                  </a:schemeClr>
                </a:solidFill>
                <a:latin typeface="Calibri" pitchFamily="34" charset="0"/>
              </a:rPr>
              <a:t>قسم الدراسات الإسلامية</a:t>
            </a:r>
            <a:r>
              <a:rPr lang="en-US" sz="2400" b="1" dirty="0" smtClean="0">
                <a:solidFill>
                  <a:schemeClr val="tx2">
                    <a:lumMod val="75000"/>
                  </a:schemeClr>
                </a:solidFill>
                <a:latin typeface="Calibri" pitchFamily="34" charset="0"/>
              </a:rPr>
              <a:t> - </a:t>
            </a:r>
            <a:r>
              <a:rPr lang="ar-SA" sz="2400" b="1" dirty="0" smtClean="0">
                <a:solidFill>
                  <a:schemeClr val="tx2">
                    <a:lumMod val="75000"/>
                  </a:schemeClr>
                </a:solidFill>
                <a:latin typeface="Calibri" pitchFamily="34" charset="0"/>
              </a:rPr>
              <a:t>كلية الآداب</a:t>
            </a:r>
            <a:endParaRPr lang="en-US" sz="2400" b="1" dirty="0">
              <a:solidFill>
                <a:schemeClr val="tx2">
                  <a:lumMod val="75000"/>
                </a:schemeClr>
              </a:solidFill>
              <a:latin typeface="Calibri" pitchFamily="34" charset="0"/>
            </a:endParaRPr>
          </a:p>
          <a:p>
            <a:pPr algn="ctr" rtl="0">
              <a:spcBef>
                <a:spcPct val="20000"/>
              </a:spcBef>
              <a:buFont typeface="Arial" pitchFamily="34" charset="0"/>
              <a:buNone/>
            </a:pPr>
            <a:r>
              <a:rPr lang="ar-SA" sz="2400" dirty="0" smtClean="0">
                <a:solidFill>
                  <a:schemeClr val="tx2">
                    <a:lumMod val="75000"/>
                  </a:schemeClr>
                </a:solidFill>
                <a:latin typeface="Calibri" pitchFamily="34" charset="0"/>
              </a:rPr>
              <a:t>	</a:t>
            </a:r>
            <a:endParaRPr lang="en-US" sz="2400" dirty="0">
              <a:solidFill>
                <a:schemeClr val="tx2">
                  <a:lumMod val="75000"/>
                </a:schemeClr>
              </a:solidFill>
              <a:latin typeface="Calibri" pitchFamily="34" charset="0"/>
            </a:endParaRPr>
          </a:p>
        </p:txBody>
      </p:sp>
      <p:grpSp>
        <p:nvGrpSpPr>
          <p:cNvPr id="2"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5133"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2209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5130" name="Title 1"/>
          <p:cNvSpPr txBox="1">
            <a:spLocks/>
          </p:cNvSpPr>
          <p:nvPr/>
        </p:nvSpPr>
        <p:spPr bwMode="auto">
          <a:xfrm>
            <a:off x="457200" y="2819400"/>
            <a:ext cx="5099050" cy="1981200"/>
          </a:xfrm>
          <a:prstGeom prst="rect">
            <a:avLst/>
          </a:prstGeom>
          <a:noFill/>
          <a:ln w="9525">
            <a:noFill/>
            <a:miter lim="800000"/>
            <a:headEnd/>
            <a:tailEnd/>
          </a:ln>
        </p:spPr>
        <p:txBody>
          <a:bodyPr anchor="ctr"/>
          <a:lstStyle/>
          <a:p>
            <a:pPr algn="ctr"/>
            <a:r>
              <a:rPr lang="ar-EG" sz="3700" b="1" dirty="0">
                <a:solidFill>
                  <a:schemeClr val="accent1">
                    <a:lumMod val="50000"/>
                  </a:schemeClr>
                </a:solidFill>
                <a:latin typeface="AYM Wadiy S_U normal."/>
                <a:cs typeface="Times New Roman" pitchFamily="18" charset="0"/>
              </a:rPr>
              <a:t>اسم </a:t>
            </a:r>
            <a:r>
              <a:rPr lang="ar-EG" sz="3700" b="1" dirty="0" smtClean="0">
                <a:solidFill>
                  <a:schemeClr val="accent1">
                    <a:lumMod val="50000"/>
                  </a:schemeClr>
                </a:solidFill>
                <a:latin typeface="AYM Wadiy S_U normal."/>
                <a:cs typeface="Times New Roman" pitchFamily="18" charset="0"/>
              </a:rPr>
              <a:t>المقرر</a:t>
            </a:r>
            <a:endParaRPr lang="en-US" sz="3700" b="1" dirty="0" smtClean="0">
              <a:solidFill>
                <a:schemeClr val="accent1">
                  <a:lumMod val="50000"/>
                </a:schemeClr>
              </a:solidFill>
              <a:latin typeface="AYM Wadiy S_U normal."/>
              <a:cs typeface="Times New Roman" pitchFamily="18" charset="0"/>
            </a:endParaRPr>
          </a:p>
          <a:p>
            <a:pPr algn="ctr"/>
            <a:r>
              <a:rPr lang="ar-SA" sz="3700" b="1" dirty="0" smtClean="0">
                <a:solidFill>
                  <a:schemeClr val="accent1">
                    <a:lumMod val="50000"/>
                  </a:schemeClr>
                </a:solidFill>
                <a:latin typeface="AYM Wadiy S_U normal."/>
                <a:cs typeface="Times New Roman" pitchFamily="18" charset="0"/>
              </a:rPr>
              <a:t>أصول البحث العلمي</a:t>
            </a:r>
          </a:p>
          <a:p>
            <a:pPr algn="ctr"/>
            <a:r>
              <a:rPr lang="ar-SA" sz="3700" b="1" dirty="0" smtClean="0">
                <a:solidFill>
                  <a:schemeClr val="accent1">
                    <a:lumMod val="50000"/>
                  </a:schemeClr>
                </a:solidFill>
                <a:latin typeface="AYM Wadiy S_U normal."/>
                <a:cs typeface="Times New Roman" pitchFamily="18" charset="0"/>
              </a:rPr>
              <a:t>د . عبد الله محمد أمين العمري  </a:t>
            </a:r>
            <a:endParaRPr lang="ar-SA" sz="3700" b="1" dirty="0">
              <a:solidFill>
                <a:schemeClr val="accent1">
                  <a:lumMod val="50000"/>
                </a:schemeClr>
              </a:solidFill>
              <a:latin typeface="AYM Wadiy S_U normal."/>
              <a:cs typeface="Times New Roman" pitchFamily="18" charset="0"/>
            </a:endParaRPr>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dirty="0">
              <a:solidFill>
                <a:schemeClr val="bg1"/>
              </a:solidFill>
              <a:latin typeface="Calibri" pitchFamily="34" charset="0"/>
            </a:endParaRPr>
          </a:p>
        </p:txBody>
      </p:sp>
    </p:spTree>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4"/>
          <p:cNvSpPr>
            <a:spLocks noGrp="1"/>
          </p:cNvSpPr>
          <p:nvPr>
            <p:ph type="ctrTitle"/>
          </p:nvPr>
        </p:nvSpPr>
        <p:spPr>
          <a:xfrm>
            <a:off x="762000" y="2133600"/>
            <a:ext cx="8420100" cy="1470025"/>
          </a:xfrm>
        </p:spPr>
        <p:txBody>
          <a:bodyPr/>
          <a:lstStyle/>
          <a:p>
            <a:pPr eaLnBrk="1" hangingPunct="1"/>
            <a:r>
              <a:rPr lang="ar-SA" spc="-150" dirty="0" smtClean="0">
                <a:solidFill>
                  <a:srgbClr val="FF0000"/>
                </a:solidFill>
                <a:latin typeface="ae_AlMateen" pitchFamily="2" charset="-78"/>
                <a:cs typeface="ae_AlMateen" pitchFamily="2" charset="-78"/>
              </a:rPr>
              <a:t>المحاضرة الخامسة</a:t>
            </a:r>
            <a:br>
              <a:rPr lang="ar-SA" spc="-150" dirty="0" smtClean="0">
                <a:solidFill>
                  <a:srgbClr val="FF0000"/>
                </a:solidFill>
                <a:latin typeface="ae_AlMateen" pitchFamily="2" charset="-78"/>
                <a:cs typeface="ae_AlMateen" pitchFamily="2" charset="-78"/>
              </a:rPr>
            </a:br>
            <a:r>
              <a:rPr lang="ar-SA" sz="2800" b="1" dirty="0" smtClean="0">
                <a:solidFill>
                  <a:srgbClr val="FF0000"/>
                </a:solidFill>
              </a:rPr>
              <a:t>حواشي البحث وهوامشه وطرق التوثيق</a:t>
            </a:r>
            <a:endParaRPr lang="en-US" sz="2800" spc="-150" dirty="0" smtClean="0">
              <a:solidFill>
                <a:srgbClr val="FF0000"/>
              </a:solidFill>
              <a:latin typeface="ae_AlMateen" pitchFamily="2" charset="-78"/>
              <a:cs typeface="ae_AlMateen" pitchFamily="2" charset="-78"/>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lstStyle/>
          <a:p>
            <a:pPr rtl="1"/>
            <a:r>
              <a:rPr lang="ar-SA" b="1" dirty="0" smtClean="0">
                <a:solidFill>
                  <a:srgbClr val="FF0000"/>
                </a:solidFill>
              </a:rPr>
              <a:t>حواشي البحث وهوامشه وطرق التوثيق</a:t>
            </a:r>
            <a:endParaRPr lang="en-US" dirty="0" smtClean="0">
              <a:solidFill>
                <a:srgbClr val="FF0000"/>
              </a:solidFill>
            </a:endParaRPr>
          </a:p>
          <a:p>
            <a:pPr rtl="1"/>
            <a:r>
              <a:rPr lang="ar-SA" b="1" dirty="0" smtClean="0">
                <a:solidFill>
                  <a:srgbClr val="FF0000"/>
                </a:solidFill>
              </a:rPr>
              <a:t>الحواشي:</a:t>
            </a:r>
            <a:r>
              <a:rPr lang="ar-SA" b="1" dirty="0" smtClean="0"/>
              <a:t> جمع حاشية قال ابن فارس: </a:t>
            </a:r>
            <a:r>
              <a:rPr lang="ar-SA" b="1" dirty="0" err="1" smtClean="0"/>
              <a:t>حشوى</a:t>
            </a:r>
            <a:r>
              <a:rPr lang="ar-SA" b="1" dirty="0" smtClean="0"/>
              <a:t>: الحاء والشين وما بعدها معتل أصل واحد وربما همز فيكون المعنيان متقاربين، وهو أن يودع الشيء وعاء باستقصاء </a:t>
            </a:r>
            <a:r>
              <a:rPr lang="ar-SA" b="1" dirty="0" err="1" smtClean="0"/>
              <a:t>والحشاء</a:t>
            </a:r>
            <a:r>
              <a:rPr lang="ar-SA" b="1" dirty="0" smtClean="0"/>
              <a:t> : حشا الإنسان </a:t>
            </a:r>
            <a:r>
              <a:rPr lang="ar-SA" b="1" dirty="0" err="1" smtClean="0"/>
              <a:t>والحشاء</a:t>
            </a:r>
            <a:r>
              <a:rPr lang="ar-SA" b="1" dirty="0" smtClean="0"/>
              <a:t> الناحية ، وقال </a:t>
            </a:r>
            <a:r>
              <a:rPr lang="ar-SA" b="1" dirty="0" err="1" smtClean="0"/>
              <a:t>الفيروزآبادي</a:t>
            </a:r>
            <a:r>
              <a:rPr lang="ar-SA" b="1" dirty="0" smtClean="0"/>
              <a:t>: الحشو : ملئ الوسادة وغيرها بشيء وما يجعل فيها حشو . </a:t>
            </a:r>
            <a:endParaRPr lang="en-US" dirty="0" smtClean="0"/>
          </a:p>
          <a:p>
            <a:pPr rtl="1"/>
            <a:endParaRPr lang="en-US"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lstStyle/>
          <a:p>
            <a:pPr rtl="1"/>
            <a:r>
              <a:rPr lang="ar-SA" b="1" dirty="0" smtClean="0"/>
              <a:t>وقال : </a:t>
            </a:r>
            <a:r>
              <a:rPr lang="ar-SA" b="1" dirty="0" err="1" smtClean="0"/>
              <a:t>الحشى</a:t>
            </a:r>
            <a:r>
              <a:rPr lang="ar-SA" b="1" dirty="0" smtClean="0"/>
              <a:t> </a:t>
            </a:r>
            <a:r>
              <a:rPr lang="ar-SA" b="1" dirty="0" smtClean="0"/>
              <a:t>ما في البطن من كبد وطحال وكرش وما تبعه . وأنا في حشاه في كنفه وناحيته ، والحاشية جانب الثوب وغيره. </a:t>
            </a:r>
            <a:endParaRPr lang="en-US" dirty="0" smtClean="0"/>
          </a:p>
          <a:p>
            <a:pPr rtl="1"/>
            <a:r>
              <a:rPr lang="ar-SA" b="1" dirty="0" smtClean="0"/>
              <a:t>وأما الهوامش فهي جمع هامش ، والهامش يقوم على ثلاث حروف الهاء والميم والشين وهي أصل يدل على سرعة عمل أو كلام يقولون </a:t>
            </a:r>
            <a:r>
              <a:rPr lang="ar-SA" b="1" dirty="0" err="1" smtClean="0"/>
              <a:t>الهمش</a:t>
            </a:r>
            <a:r>
              <a:rPr lang="ar-SA" b="1" dirty="0" smtClean="0"/>
              <a:t>: السريع </a:t>
            </a:r>
            <a:r>
              <a:rPr lang="ar-SA" b="1" dirty="0" smtClean="0"/>
              <a:t>العمل بأصابعه ، وامرأة همش </a:t>
            </a:r>
            <a:r>
              <a:rPr lang="ar-SA" b="1" dirty="0" smtClean="0"/>
              <a:t>الحديث إذا </a:t>
            </a:r>
            <a:r>
              <a:rPr lang="ar-SA" b="1" dirty="0" smtClean="0"/>
              <a:t>تسرعت فيه ، والهامش حاشية الكتاب.</a:t>
            </a:r>
            <a:endParaRPr lang="en-US"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lstStyle/>
          <a:p>
            <a:pPr rtl="1"/>
            <a:r>
              <a:rPr lang="ar-SA" b="1" dirty="0" smtClean="0">
                <a:solidFill>
                  <a:srgbClr val="FF0000"/>
                </a:solidFill>
              </a:rPr>
              <a:t>الحاشية والهامش في الاصطلاح:</a:t>
            </a:r>
            <a:endParaRPr lang="en-US" dirty="0" smtClean="0">
              <a:solidFill>
                <a:srgbClr val="FF0000"/>
              </a:solidFill>
            </a:endParaRPr>
          </a:p>
          <a:p>
            <a:pPr rtl="1"/>
            <a:r>
              <a:rPr lang="ar-SA" b="1" dirty="0" smtClean="0"/>
              <a:t>بعض الباحثين يفرق بين الحاشية والهامش فيطلق الهامش على الفسحة التي تقع تحت النص . وأما الحاشية فيطلقها على </a:t>
            </a:r>
            <a:r>
              <a:rPr lang="ar-SA" b="1" dirty="0" err="1" smtClean="0"/>
              <a:t>الفسحات</a:t>
            </a:r>
            <a:r>
              <a:rPr lang="ar-SA" b="1" dirty="0" smtClean="0"/>
              <a:t> التي تقع فوق النص وعن يمينه وعن يساره.</a:t>
            </a:r>
            <a:endParaRPr lang="en-US" dirty="0" smtClean="0"/>
          </a:p>
          <a:p>
            <a:pPr rtl="1"/>
            <a:r>
              <a:rPr lang="ar-SA" b="1" dirty="0" smtClean="0"/>
              <a:t>وبعضهم يقول إن هناك حاشية وهامشاً وذيلاً وهي ثلاث مصطلحات مختلفة المعنى إن أردنا الدقة في الاستعمال، فالحاشية: هي البياض الذي يحيط النص وقد يكون إلى اليمين أو إلى اليسار أو في الأعلى أو في الأسفل،</a:t>
            </a:r>
            <a:endParaRPr lang="en-US" dirty="0" smtClean="0"/>
          </a:p>
          <a:p>
            <a:pPr rtl="1"/>
            <a:r>
              <a:rPr lang="ar-SA" b="1" dirty="0" smtClean="0"/>
              <a:t> </a:t>
            </a:r>
            <a:endParaRPr lang="en-US" dirty="0" smtClean="0"/>
          </a:p>
          <a:p>
            <a:pPr rtl="1"/>
            <a:endParaRPr lang="en-US"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a:xfrm>
            <a:off x="228600" y="1447800"/>
            <a:ext cx="9220200" cy="4678363"/>
          </a:xfrm>
        </p:spPr>
        <p:txBody>
          <a:bodyPr/>
          <a:lstStyle/>
          <a:p>
            <a:pPr rtl="1"/>
            <a:r>
              <a:rPr lang="ar-SA" b="1" dirty="0" smtClean="0"/>
              <a:t>والهامش يعني البياض الذي على يمين المتن من الصفحة أو يساره.  </a:t>
            </a:r>
            <a:endParaRPr lang="en-US" dirty="0" smtClean="0"/>
          </a:p>
          <a:p>
            <a:pPr rtl="1"/>
            <a:r>
              <a:rPr lang="ar-SA" b="1" dirty="0" smtClean="0"/>
              <a:t>والذيل هو البياض الذي في أسفل الصفحة من المتن وتكتب فيه الإحالة إلى المصادر ونقول وتعليقات وشروح. ولكن اعتدنا أن نستعمل كلمة الهامش للدلالة على الذيل فإذا قلنا هامش الصفحة قصدنا ما يكتب أسفلها  من إحالة أو شرح كأننا لا نرى لبساً في الدلالة واعتدنا كذلك استعمال كلمة حواش لهذه الدلالة نفسها ولذلك أكثر الباحثين لا يفرق بين الحاشية والهامش بل يستعملهم بمعنى واحد وهو الفسحة التي تقع تحت النص وهذا هو الأكثر استعمالاً عند الباحثين.</a:t>
            </a:r>
            <a:endParaRPr lang="en-US" dirty="0" smtClean="0"/>
          </a:p>
          <a:p>
            <a:pPr rtl="1"/>
            <a:endParaRPr lang="en-US"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lstStyle/>
          <a:p>
            <a:pPr rtl="1"/>
            <a:r>
              <a:rPr lang="ar-SA" b="1" dirty="0" smtClean="0">
                <a:solidFill>
                  <a:srgbClr val="FF0000"/>
                </a:solidFill>
              </a:rPr>
              <a:t>للهوامش وظائف متعددة يأتي في مقدمتها</a:t>
            </a:r>
            <a:r>
              <a:rPr lang="en-US" b="1" dirty="0" smtClean="0">
                <a:solidFill>
                  <a:srgbClr val="FF0000"/>
                </a:solidFill>
              </a:rPr>
              <a:t>:</a:t>
            </a:r>
            <a:r>
              <a:rPr lang="en-US" b="1" dirty="0" smtClean="0"/>
              <a:t/>
            </a:r>
            <a:br>
              <a:rPr lang="en-US" b="1" dirty="0" smtClean="0"/>
            </a:br>
            <a:r>
              <a:rPr lang="ar-SA" b="1" dirty="0" smtClean="0">
                <a:solidFill>
                  <a:srgbClr val="FF0000"/>
                </a:solidFill>
              </a:rPr>
              <a:t>أولًا:</a:t>
            </a:r>
            <a:r>
              <a:rPr lang="ar-SA" b="1" dirty="0" smtClean="0"/>
              <a:t> توثيق النصوص المقتبسة، ونسبتها إلى أصحابها</a:t>
            </a:r>
            <a:r>
              <a:rPr lang="en-US" b="1" dirty="0" smtClean="0"/>
              <a:t>.</a:t>
            </a:r>
            <a:br>
              <a:rPr lang="en-US" b="1" dirty="0" smtClean="0"/>
            </a:br>
            <a:r>
              <a:rPr lang="ar-SA" b="1" dirty="0" smtClean="0">
                <a:solidFill>
                  <a:srgbClr val="FF0000"/>
                </a:solidFill>
              </a:rPr>
              <a:t>ثانيًا:</a:t>
            </a:r>
            <a:r>
              <a:rPr lang="ar-SA" b="1" dirty="0" smtClean="0"/>
              <a:t> اتخاذها لتنبيه القارئ على تذكر نقطة سابقة أو لاحقة في البحث، مرتبطة بما يقرؤه في الصفحة التي بين يديه. مثال ذلك: اقرأ صفحة 10، أو اقرأ ص25 من الكتاب، وتدعى </a:t>
            </a:r>
            <a:r>
              <a:rPr lang="ar-SA" b="1" dirty="0" err="1" smtClean="0"/>
              <a:t>بـ</a:t>
            </a:r>
            <a:r>
              <a:rPr lang="ar-SA" b="1" dirty="0" smtClean="0"/>
              <a:t>"الإحالة".</a:t>
            </a:r>
            <a:endParaRPr lang="en-US" dirty="0" smtClean="0"/>
          </a:p>
          <a:p>
            <a:pPr rtl="1"/>
            <a:endParaRPr lang="en-US"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lstStyle/>
          <a:p>
            <a:pPr rtl="1"/>
            <a:r>
              <a:rPr lang="ar-SA" b="1" dirty="0" smtClean="0">
                <a:solidFill>
                  <a:srgbClr val="FF0000"/>
                </a:solidFill>
              </a:rPr>
              <a:t>ثالثًا:</a:t>
            </a:r>
            <a:r>
              <a:rPr lang="ar-SA" b="1" dirty="0" smtClean="0"/>
              <a:t> استعمالها لتوضيح بعض النقاط وشرحها، وبيان معنى الكلمات الغريبة الواردة في النصوص سواء كانت مما جرى عرضها في ثنايا الموضوع أم لا، أو عمل مقارنة يتعذر ذكرها في متن البحث، أو مناسبة؛ كشكر مؤسسة، أو تنويه عن شخص، أو ترجمة لعلم من الأعلام؛ أو </a:t>
            </a:r>
            <a:r>
              <a:rPr lang="ar-SA" b="1" dirty="0" err="1" smtClean="0"/>
              <a:t>عزو</a:t>
            </a:r>
            <a:r>
              <a:rPr lang="ar-SA" b="1" dirty="0" smtClean="0"/>
              <a:t> لآيات قرآنية ، أو تخريج لأحاديث، أو أثار أو أشعار وحينئذ يكون تسجيل هذه الأشياء في الهامش أوفق وأَوْلَى؛ لئلا تكون سببًا في قطع تسلسل الأفكار وترابطها</a:t>
            </a:r>
            <a:r>
              <a:rPr lang="en-US" b="1" dirty="0" smtClean="0"/>
              <a:t>.</a:t>
            </a:r>
            <a:endParaRPr lang="en-US"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lstStyle/>
          <a:p>
            <a:pPr rtl="1"/>
            <a:r>
              <a:rPr lang="ar-SA" b="1" dirty="0" smtClean="0">
                <a:solidFill>
                  <a:srgbClr val="FF0000"/>
                </a:solidFill>
              </a:rPr>
              <a:t>رابعًا:</a:t>
            </a:r>
            <a:r>
              <a:rPr lang="ar-SA" b="1" dirty="0" smtClean="0"/>
              <a:t> الإشارة إلى مصادر أخرى غنية بالمعلومات، ينصح القارئ بالرجوع إليها ، أو إحالة القارئ إلى مكان آخر من البحث </a:t>
            </a:r>
            <a:r>
              <a:rPr lang="ar-SA" b="1" dirty="0" smtClean="0"/>
              <a:t>وردت </a:t>
            </a:r>
            <a:r>
              <a:rPr lang="ar-SA" b="1" dirty="0" smtClean="0"/>
              <a:t>فيه فكرة </a:t>
            </a:r>
            <a:r>
              <a:rPr lang="ar-SA" b="1" dirty="0" smtClean="0"/>
              <a:t>بتوضيح </a:t>
            </a:r>
            <a:r>
              <a:rPr lang="ar-SA" b="1" dirty="0" smtClean="0"/>
              <a:t>أكثر أو تفصيل أوسع ليستغني بذلك عن إعادتها بذلك الإيضاح أو التفصيل، وقد تكون الإحالة إلى مصدر آخر إما لكون الفكرة فيه أوضح أو أوسع.</a:t>
            </a:r>
            <a:endParaRPr lang="en-US" dirty="0" smtClean="0"/>
          </a:p>
          <a:p>
            <a:pPr rtl="1"/>
            <a:endParaRPr lang="en-US"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lstStyle/>
          <a:p>
            <a:pPr rtl="1"/>
            <a:r>
              <a:rPr lang="ar-SA" b="1" dirty="0" smtClean="0">
                <a:solidFill>
                  <a:srgbClr val="FF0000"/>
                </a:solidFill>
              </a:rPr>
              <a:t>طرق التهميش ومكانه من البحث</a:t>
            </a:r>
            <a:r>
              <a:rPr lang="en-US" b="1" dirty="0" smtClean="0">
                <a:solidFill>
                  <a:srgbClr val="FF0000"/>
                </a:solidFill>
              </a:rPr>
              <a:t>:</a:t>
            </a:r>
            <a:r>
              <a:rPr lang="en-US" b="1" dirty="0" smtClean="0"/>
              <a:t/>
            </a:r>
            <a:br>
              <a:rPr lang="en-US" b="1" dirty="0" smtClean="0"/>
            </a:br>
            <a:r>
              <a:rPr lang="ar-SA" b="1" dirty="0" smtClean="0"/>
              <a:t>للتهميش ثلاث طرق يتخير منها الباحث الطريقة التي يستحسن السير عليها في البحث، وينبغي أن يستقر رأيه على واحدة منها حين البدء، فيلتزم السير عليها حتى نهاية البحث، وفيما يلي عرض مفصل لهذه الطرق، ثم ذِكْر محاسن </a:t>
            </a:r>
            <a:r>
              <a:rPr lang="ar-SA" b="1" dirty="0" smtClean="0"/>
              <a:t>كل منها </a:t>
            </a:r>
            <a:r>
              <a:rPr lang="ar-SA" b="1" dirty="0" smtClean="0"/>
              <a:t>ومساوئه؛ حتى يكون الباحث على بينة من الأمر</a:t>
            </a:r>
            <a:r>
              <a:rPr lang="en-US" b="1" dirty="0" smtClean="0"/>
              <a:t>:</a:t>
            </a:r>
            <a:br>
              <a:rPr lang="en-US" b="1" dirty="0" smtClean="0"/>
            </a:br>
            <a:r>
              <a:rPr lang="ar-SA" b="1" dirty="0" smtClean="0">
                <a:solidFill>
                  <a:srgbClr val="FF0000"/>
                </a:solidFill>
              </a:rPr>
              <a:t>أولًا:</a:t>
            </a:r>
            <a:r>
              <a:rPr lang="ar-SA" b="1" dirty="0" smtClean="0"/>
              <a:t> </a:t>
            </a:r>
            <a:r>
              <a:rPr lang="ar-SA" b="1" dirty="0" smtClean="0"/>
              <a:t>تُدوين </a:t>
            </a:r>
            <a:r>
              <a:rPr lang="ar-SA" b="1" dirty="0" smtClean="0"/>
              <a:t>الهوامش بأسفل الصفحة، ويكون هذا بطريق من الطرق الآتية</a:t>
            </a:r>
            <a:r>
              <a:rPr lang="en-US" b="1" dirty="0" smtClean="0"/>
              <a:t>:</a:t>
            </a:r>
            <a:endParaRPr lang="en-US" dirty="0" smtClean="0"/>
          </a:p>
          <a:p>
            <a:pPr rtl="1"/>
            <a:endParaRPr lang="en-US"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lstStyle/>
          <a:p>
            <a:pPr rtl="1"/>
            <a:r>
              <a:rPr lang="ar-SA" b="1" dirty="0" smtClean="0"/>
              <a:t>أ- وضع أرقام مستقلة لكل صفحة على حدة، وتبدأ من رقم "1" مدونًا في </a:t>
            </a:r>
            <a:r>
              <a:rPr lang="ar-SA" b="1" dirty="0" smtClean="0"/>
              <a:t>أعلى نهاية </a:t>
            </a:r>
            <a:r>
              <a:rPr lang="ar-SA" b="1" dirty="0" smtClean="0"/>
              <a:t>النص أو الفكرة، يقابله الرقم المماثل بالهامش، وتوضع في أسفل كل صفحة هوامشها، وكل صفحة مستقلة بأرقامها ومراجعها، وكل ما يتصل </a:t>
            </a:r>
            <a:r>
              <a:rPr lang="ar-SA" b="1" dirty="0" err="1" smtClean="0"/>
              <a:t>بها</a:t>
            </a:r>
            <a:r>
              <a:rPr lang="ar-SA" b="1" dirty="0" smtClean="0"/>
              <a:t>. وفي مثل هذه الحالة يفصل متن الرسالة عن الهامش بخط أفقي يكون بينه وبين صلب الرسالة مسافة واحدة، </a:t>
            </a:r>
            <a:endParaRPr lang="en-US" dirty="0" smtClean="0"/>
          </a:p>
          <a:p>
            <a:pPr rtl="1"/>
            <a:endParaRPr lang="en-US"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lstStyle/>
          <a:p>
            <a:pPr rtl="1"/>
            <a:r>
              <a:rPr lang="ar-SA" b="1" dirty="0" smtClean="0"/>
              <a:t>وتتلوه الهوامش على مسافة واحدة أيضًا، وكذلك يفصل بين سطورها بمسافة واحدة. الرقم الموضوع في الهامش يوضع محاذيًا للسطر، ولا يرفع عنه، يوضع الرقم بين قوسين كبيرين، والأرقام أحدها تحت الآخر بمحاذاة تامة، وبعد فراغ قليل تدون المعلومات بعضها تحت البعض الآخر مع مراعاة المحاذاة</a:t>
            </a:r>
            <a:r>
              <a:rPr lang="ar-SA" b="1" dirty="0" smtClean="0"/>
              <a:t>،</a:t>
            </a:r>
          </a:p>
          <a:p>
            <a:pPr rtl="1"/>
            <a:r>
              <a:rPr lang="ar-SA" b="1" dirty="0" smtClean="0"/>
              <a:t>مثال :كما في هذا الشكل عن أبي هريرة ....(1)  </a:t>
            </a:r>
            <a:endParaRPr lang="ar-SA" b="1" u="sng" dirty="0" smtClean="0"/>
          </a:p>
          <a:p>
            <a:pPr rtl="1"/>
            <a:r>
              <a:rPr lang="ar-SA" b="1" dirty="0" smtClean="0"/>
              <a:t>ـــــــــــــــــــــــ</a:t>
            </a:r>
          </a:p>
          <a:p>
            <a:pPr rtl="1"/>
            <a:r>
              <a:rPr lang="ar-SA" dirty="0" smtClean="0"/>
              <a:t>(1) مسند أحمد 75/4</a:t>
            </a:r>
            <a:endParaRPr lang="en-US" dirty="0" smtClean="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a:xfrm>
            <a:off x="457200" y="1600200"/>
            <a:ext cx="8915400" cy="4525963"/>
          </a:xfrm>
        </p:spPr>
        <p:txBody>
          <a:bodyPr/>
          <a:lstStyle/>
          <a:p>
            <a:pPr rtl="1"/>
            <a:r>
              <a:rPr lang="ar-SA" b="1" dirty="0" smtClean="0"/>
              <a:t> </a:t>
            </a:r>
            <a:endParaRPr lang="en-US" dirty="0" smtClean="0"/>
          </a:p>
          <a:p>
            <a:pPr rtl="1"/>
            <a:r>
              <a:rPr lang="ar-SA" b="1" dirty="0" smtClean="0">
                <a:solidFill>
                  <a:srgbClr val="FF0000"/>
                </a:solidFill>
              </a:rPr>
              <a:t>ثانيًا:</a:t>
            </a:r>
            <a:r>
              <a:rPr lang="ar-SA" b="1" dirty="0" smtClean="0"/>
              <a:t> التهميش في نهاية كل فصل</a:t>
            </a:r>
            <a:r>
              <a:rPr lang="en-US" b="1" dirty="0" smtClean="0"/>
              <a:t>:</a:t>
            </a:r>
            <a:br>
              <a:rPr lang="en-US" b="1" dirty="0" smtClean="0"/>
            </a:br>
            <a:r>
              <a:rPr lang="ar-SA" b="1" dirty="0" smtClean="0"/>
              <a:t>إعطاء رقم متسلسل لكل فصل على حدة، مبدوءًا برقم "1" ويستمر حتى نهاية الفصل، وتجمع كل الهوامش والتعليقات لتدوينها في نهاية الفصل</a:t>
            </a:r>
            <a:r>
              <a:rPr lang="en-US" b="1" dirty="0" smtClean="0"/>
              <a:t>.</a:t>
            </a:r>
            <a:br>
              <a:rPr lang="en-US" b="1" dirty="0" smtClean="0"/>
            </a:br>
            <a:r>
              <a:rPr lang="ar-SA" b="1" dirty="0" smtClean="0">
                <a:solidFill>
                  <a:srgbClr val="FF0000"/>
                </a:solidFill>
              </a:rPr>
              <a:t>ثالثًا:</a:t>
            </a:r>
            <a:r>
              <a:rPr lang="ar-SA" b="1" dirty="0" smtClean="0"/>
              <a:t> جمع الهوامش كلها في نهاية البحث أو الرسالة، وإعطاؤها رقمًا متسلسلًا من بداية الموضوع حتى نهايته</a:t>
            </a:r>
            <a:r>
              <a:rPr lang="en-US" b="1" dirty="0" smtClean="0"/>
              <a:t>.</a:t>
            </a:r>
            <a:endParaRPr lang="en-US"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lstStyle/>
          <a:p>
            <a:pPr rtl="1"/>
            <a:r>
              <a:rPr lang="ar-SA" b="1" dirty="0" smtClean="0"/>
              <a:t>وسيكون بيان محاسنها ومساوئها انطلاقًا من هذا الجانب</a:t>
            </a:r>
            <a:r>
              <a:rPr lang="en-US" b="1" dirty="0" smtClean="0"/>
              <a:t>.</a:t>
            </a:r>
            <a:br>
              <a:rPr lang="en-US" b="1" dirty="0" smtClean="0"/>
            </a:br>
            <a:r>
              <a:rPr lang="en-US" b="1" dirty="0" smtClean="0"/>
              <a:t>"</a:t>
            </a:r>
            <a:r>
              <a:rPr lang="ar-SA" b="1" dirty="0" smtClean="0"/>
              <a:t>فمن محاسن الطريقة الأولى أنها تكون معدة مباشرة في نهاية الصفحة، يتعرف إليها القارئ في الحال دون عناء</a:t>
            </a:r>
            <a:r>
              <a:rPr lang="en-US" b="1" dirty="0" smtClean="0"/>
              <a:t>.</a:t>
            </a:r>
            <a:br>
              <a:rPr lang="en-US" b="1" dirty="0" smtClean="0"/>
            </a:br>
            <a:r>
              <a:rPr lang="ar-SA" b="1" dirty="0" smtClean="0"/>
              <a:t>أما مساوئها، فهي صعوبة هذه العملية في الكتابة أو الطباعة؛ حيث يجب أن يقدر لها الفراغ المناسب، دون زيادة أو </a:t>
            </a:r>
            <a:r>
              <a:rPr lang="ar-SA" b="1" dirty="0" smtClean="0"/>
              <a:t>نقص</a:t>
            </a:r>
            <a:r>
              <a:rPr lang="ar-SA" b="1" dirty="0" smtClean="0"/>
              <a:t>.</a:t>
            </a:r>
            <a:endParaRPr lang="en-US" dirty="0" smtClean="0"/>
          </a:p>
          <a:p>
            <a:pPr rtl="1"/>
            <a:endParaRPr lang="en-US"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lstStyle/>
          <a:p>
            <a:pPr rtl="1"/>
            <a:r>
              <a:rPr lang="ar-SA" b="1" dirty="0" smtClean="0"/>
              <a:t>أما الطريقتان الأخريان: وهي التي تسير على كتابة المراجع في نهاية كل فصل، أو في نهاية الرسالة؛ حيث تأخذ رقمًا متسلسلًا، فمن محاسنها سهولة جمعها وتنظيمها في قائمة واحدة، وبالإمكان كتابتها في صفحة جديدة، وإضافة ما يراد </a:t>
            </a:r>
            <a:r>
              <a:rPr lang="ar-SA" b="1" dirty="0" smtClean="0"/>
              <a:t>إضافته </a:t>
            </a:r>
            <a:r>
              <a:rPr lang="ar-SA" b="1" dirty="0" smtClean="0"/>
              <a:t>عند الانتهاء من كتابة الفصل أو المبحث، وذلك لن يغير أو يشوه من شكل الصفحة وتنسيقها</a:t>
            </a:r>
            <a:r>
              <a:rPr lang="en-US" b="1" dirty="0" smtClean="0"/>
              <a:t>.</a:t>
            </a:r>
            <a:endParaRPr lang="en-US" dirty="0" smtClean="0"/>
          </a:p>
          <a:p>
            <a:pPr rtl="1"/>
            <a:endParaRPr lang="en-US"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lstStyle/>
          <a:p>
            <a:pPr rtl="1"/>
            <a:r>
              <a:rPr lang="ar-SA" b="1" dirty="0" smtClean="0"/>
              <a:t>أما مساوئها، فهي أن الرجوع إليها ليس بنفس السهولة التي يجدها القارئ في الطريقة السابقة، كما يصعب إضافة بعض التعليقات في الصفحات الأولى من الفصل أو حذفها؛ إذ يؤدي إلى تغيير رقم التسلسل</a:t>
            </a:r>
            <a:r>
              <a:rPr lang="en-US" b="1" dirty="0" smtClean="0"/>
              <a:t>.</a:t>
            </a:r>
            <a:br>
              <a:rPr lang="en-US" b="1" dirty="0" smtClean="0"/>
            </a:br>
            <a:r>
              <a:rPr lang="ar-SA" b="1" dirty="0" smtClean="0"/>
              <a:t>وهنا تجدر معرفة الطريقة التي يفضلها القسم، هل هي كتابة الهوامش في أسفل الصفحة، أو في نهاية </a:t>
            </a:r>
            <a:r>
              <a:rPr lang="ar-SA" b="1" dirty="0" smtClean="0"/>
              <a:t>الفصل، أو المبحث</a:t>
            </a:r>
            <a:r>
              <a:rPr lang="ar-SA" b="1" dirty="0" smtClean="0"/>
              <a:t>، أو الرسالة؟</a:t>
            </a:r>
            <a:endParaRPr lang="en-US" dirty="0" smtClean="0"/>
          </a:p>
          <a:p>
            <a:pPr rtl="1"/>
            <a:endParaRPr lang="en-US"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a:xfrm>
            <a:off x="457200" y="1600200"/>
            <a:ext cx="8915400" cy="4525963"/>
          </a:xfrm>
        </p:spPr>
        <p:txBody>
          <a:bodyPr/>
          <a:lstStyle/>
          <a:p>
            <a:pPr rtl="1"/>
            <a:r>
              <a:rPr lang="ar-SA" b="1" dirty="0" smtClean="0">
                <a:solidFill>
                  <a:srgbClr val="FF0000"/>
                </a:solidFill>
              </a:rPr>
              <a:t>توثيق المعلومات</a:t>
            </a:r>
            <a:r>
              <a:rPr lang="en-US" b="1" dirty="0" smtClean="0">
                <a:solidFill>
                  <a:srgbClr val="FF0000"/>
                </a:solidFill>
              </a:rPr>
              <a:t/>
            </a:r>
            <a:br>
              <a:rPr lang="en-US" b="1" dirty="0" smtClean="0">
                <a:solidFill>
                  <a:srgbClr val="FF0000"/>
                </a:solidFill>
              </a:rPr>
            </a:br>
            <a:r>
              <a:rPr lang="ar-SA" b="1" dirty="0" smtClean="0">
                <a:solidFill>
                  <a:srgbClr val="FF0000"/>
                </a:solidFill>
              </a:rPr>
              <a:t>التوثيق الكامل بالهامش</a:t>
            </a:r>
            <a:r>
              <a:rPr lang="en-US" b="1" dirty="0" smtClean="0"/>
              <a:t/>
            </a:r>
            <a:br>
              <a:rPr lang="en-US" b="1" dirty="0" smtClean="0"/>
            </a:br>
            <a:r>
              <a:rPr lang="ar-SA" b="1" dirty="0" smtClean="0"/>
              <a:t>البحث العلمي يعتمد اعتمادًا كليًّا على المصادر التي استخدمها الباحث في إنجاز عمله العلمي، فالواجب يقتضي الاعتراف لمؤلفيها بذكر أسمائهم إلى جانب جهودهم، وهذا الاعتراف يبرز في صورتين</a:t>
            </a:r>
            <a:r>
              <a:rPr lang="en-US" b="1" dirty="0" smtClean="0"/>
              <a:t>:</a:t>
            </a:r>
            <a:r>
              <a:rPr lang="ar-SA" b="1" dirty="0" smtClean="0"/>
              <a:t>الأولى: الاعتراف العام: ومظهره قائمة المصادر والمراجع في نهاية الرسالة</a:t>
            </a:r>
            <a:r>
              <a:rPr lang="en-US" b="1" dirty="0" smtClean="0"/>
              <a:t>.</a:t>
            </a:r>
            <a:br>
              <a:rPr lang="en-US" b="1" dirty="0" smtClean="0"/>
            </a:br>
            <a:r>
              <a:rPr lang="ar-SA" b="1" dirty="0" smtClean="0"/>
              <a:t>الثانية: الاعتراف الخاص: وذلك لدى نسبة النص، أو الفكرة المقتبسة إلى مصدرها خلال كتابة البحث</a:t>
            </a:r>
            <a:r>
              <a:rPr lang="en-US" b="1" dirty="0" smtClean="0"/>
              <a:t>.</a:t>
            </a:r>
            <a:endParaRPr lang="en-US" dirty="0" smtClean="0"/>
          </a:p>
          <a:p>
            <a:pPr rtl="1"/>
            <a:endParaRPr lang="en-US"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lstStyle/>
          <a:p>
            <a:pPr rtl="1"/>
            <a:r>
              <a:rPr lang="ar-SA" b="1" dirty="0" smtClean="0"/>
              <a:t>ولما للتوثيق من أهمية في الرسائل العلمية والبحوث، فإن الهيئات العلمية تحاول جاهدة أن توجد الطرق الميسرة الوافية بهذا الغرض، والتي تضمن الأمانة العلمية أولًا، وتوفر الجُهْد والوقت على الباحث ثانيًا، وتزود القارئ بالمعلومات التي تحقق استفادته، ومتابعته العلمية ثالثًا </a:t>
            </a:r>
            <a:r>
              <a:rPr lang="ar-SA" b="1" dirty="0" smtClean="0"/>
              <a:t>.فالأمانة </a:t>
            </a:r>
            <a:r>
              <a:rPr lang="ar-SA" b="1" dirty="0" smtClean="0"/>
              <a:t>العلمية تتمثل في الحرص على نسبة المعلومات لأصحابها</a:t>
            </a:r>
            <a:r>
              <a:rPr lang="en-US" b="1" dirty="0" smtClean="0"/>
              <a:t>.</a:t>
            </a:r>
            <a:endParaRPr lang="en-US" dirty="0" smtClean="0"/>
          </a:p>
          <a:p>
            <a:pPr rtl="1"/>
            <a:r>
              <a:rPr lang="ar-SA" b="1" dirty="0" smtClean="0"/>
              <a:t>بين يدي الباحث هنا طريقتان رئيستان من أشهر طرق التوثيق في البحث العلمي، تأخذ </a:t>
            </a:r>
            <a:r>
              <a:rPr lang="ar-SA" b="1" dirty="0" err="1" smtClean="0"/>
              <a:t>بهما</a:t>
            </a:r>
            <a:r>
              <a:rPr lang="ar-SA" b="1" dirty="0" smtClean="0"/>
              <a:t> الجامعات في العالم المتقدم على درجة سواء؛</a:t>
            </a:r>
            <a:endParaRPr lang="en-US" dirty="0" smtClean="0"/>
          </a:p>
          <a:p>
            <a:pPr rtl="1"/>
            <a:endParaRPr lang="en-US"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lstStyle/>
          <a:p>
            <a:pPr rtl="1"/>
            <a:r>
              <a:rPr lang="ar-SA" b="1" dirty="0" smtClean="0"/>
              <a:t>الطريقة الأولى : التوثيق الكامل بالهامش</a:t>
            </a:r>
            <a:r>
              <a:rPr lang="en-US" b="1" dirty="0" smtClean="0"/>
              <a:t>:</a:t>
            </a:r>
            <a:br>
              <a:rPr lang="en-US" b="1" dirty="0" smtClean="0"/>
            </a:br>
            <a:r>
              <a:rPr lang="ar-SA" b="1" dirty="0" smtClean="0"/>
              <a:t>تقتضي هذه الطريقة تزويد القارئ في الهامش بمعلومات وافية عن المصدر الذي يتم الاقتباس منه، في أول مناسبة يعرض ذكره في متن البحث، في حين أنه يستغني عن الكثير منها عندما يتكرر الاقتباس من المصدر نفسه خلال العرض</a:t>
            </a:r>
            <a:r>
              <a:rPr lang="en-US" b="1" dirty="0" smtClean="0"/>
              <a:t>.</a:t>
            </a:r>
            <a:br>
              <a:rPr lang="en-US" b="1" dirty="0" smtClean="0"/>
            </a:br>
            <a:endParaRPr lang="en-US"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lstStyle/>
          <a:p>
            <a:pPr rtl="1"/>
            <a:r>
              <a:rPr lang="ar-SA" b="1" dirty="0" smtClean="0"/>
              <a:t>ولما كان الغرض من هذا هو تسهيل الوقوف والرجوع إليها عند أول وهلة، فإن علماء مناهج البحث يؤكدون على تدوين بيانات النشر عن المصدر، لدى أول مناسبة لذكره بهامش الرسالة، بالإضافة إلى بقية المعلومات الضرورية، ونقدم هنا عرضًا إجماليًّا للفقرات التي ينبغي تدوينها، ثم إتباعها بعرض مفصل حسب أنواع المؤلفات، سواء منها المطبوع أم المخطوط</a:t>
            </a:r>
            <a:r>
              <a:rPr lang="en-US" b="1" dirty="0" smtClean="0"/>
              <a:t>.</a:t>
            </a:r>
            <a:br>
              <a:rPr lang="en-US" b="1" dirty="0" smtClean="0"/>
            </a:br>
            <a:endParaRPr lang="en-US"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lstStyle/>
          <a:p>
            <a:pPr rtl="1"/>
            <a:r>
              <a:rPr lang="ar-SA" b="1" dirty="0" smtClean="0"/>
              <a:t>والعرض الإجمالي هنا يتضمن ذكر المعلومات والفقرات التي تدون عن المصدر بصورة عامة حسب الترتيب التالي</a:t>
            </a:r>
            <a:r>
              <a:rPr lang="en-US" b="1" dirty="0" smtClean="0"/>
              <a:t>:</a:t>
            </a:r>
            <a:br>
              <a:rPr lang="en-US" b="1" dirty="0" smtClean="0"/>
            </a:br>
            <a:r>
              <a:rPr lang="ar-SA" b="1" dirty="0" smtClean="0">
                <a:solidFill>
                  <a:srgbClr val="FF0000"/>
                </a:solidFill>
              </a:rPr>
              <a:t>أولًا:</a:t>
            </a:r>
            <a:r>
              <a:rPr lang="ar-SA" b="1" dirty="0" smtClean="0"/>
              <a:t> اسم المؤلف ثم لقبه، والبعض يرى العكس، والمهم هو السير على طريقة واحدة، وبصورة مستمرة أثناء البحث</a:t>
            </a:r>
            <a:r>
              <a:rPr lang="en-US" b="1" dirty="0" smtClean="0"/>
              <a:t>.</a:t>
            </a:r>
            <a:br>
              <a:rPr lang="en-US" b="1" dirty="0" smtClean="0"/>
            </a:br>
            <a:r>
              <a:rPr lang="ar-SA" b="1" dirty="0" smtClean="0"/>
              <a:t>وربما يرجح في بحوث الدراسات الإسلامية والعربية البدء بذكر الاسم ثم اللقب؛ إلا إذا اشتهر المؤلف بلقبه </a:t>
            </a:r>
            <a:r>
              <a:rPr lang="ar-SA" b="1" dirty="0" err="1" smtClean="0"/>
              <a:t>كالسرخسي</a:t>
            </a:r>
            <a:r>
              <a:rPr lang="ar-SA" b="1" dirty="0" smtClean="0"/>
              <a:t>، والسيوطي، </a:t>
            </a:r>
            <a:r>
              <a:rPr lang="ar-SA" b="1" dirty="0" err="1" smtClean="0"/>
              <a:t>والسبكي</a:t>
            </a:r>
            <a:r>
              <a:rPr lang="ar-SA" b="1" dirty="0" smtClean="0"/>
              <a:t>؛</a:t>
            </a:r>
            <a:endParaRPr lang="en-US"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lstStyle/>
          <a:p>
            <a:pPr rtl="1"/>
            <a:r>
              <a:rPr lang="ar-SA" b="1" dirty="0" smtClean="0"/>
              <a:t>ذلك لأن كتب التراجم الإسلامية درجت على ذكر الاسم أولًا، ثم اللقب ثانيًا؛ وحينئذ يسهل البحث عنها في كتب المصادر الإسلامية. وعلى العكس من هذا في البحوث العلمية الجامعية الحديثة، فإن مفتاح التراجم هو اللقب أولًا، ثم الاسم ثانيًا</a:t>
            </a:r>
            <a:r>
              <a:rPr lang="en-US" b="1" dirty="0" smtClean="0"/>
              <a:t>.</a:t>
            </a:r>
            <a:endParaRPr lang="en-US" dirty="0" smtClean="0"/>
          </a:p>
          <a:p>
            <a:pPr rtl="1"/>
            <a:endParaRPr lang="en-US"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lstStyle/>
          <a:p>
            <a:pPr rtl="1"/>
            <a:r>
              <a:rPr lang="ar-SA" b="1" dirty="0" smtClean="0">
                <a:solidFill>
                  <a:srgbClr val="FF0000"/>
                </a:solidFill>
              </a:rPr>
              <a:t>ثانيًا:</a:t>
            </a:r>
            <a:r>
              <a:rPr lang="ar-SA" b="1" dirty="0" smtClean="0"/>
              <a:t> عنوان الكتاب، أو الدورية</a:t>
            </a:r>
            <a:r>
              <a:rPr lang="en-US" b="1" dirty="0" smtClean="0"/>
              <a:t/>
            </a:r>
            <a:br>
              <a:rPr lang="en-US" b="1" dirty="0" smtClean="0"/>
            </a:br>
            <a:r>
              <a:rPr lang="ar-SA" b="1" dirty="0" smtClean="0"/>
              <a:t>يفصل بينه وبين الاسم بفاصلة، ويوضع خط تحت عناوين الكتب والدوريات المطبوعة، أما عناوين المقالات بالدوريات -وكذلك الكتب المخطوطة- فتوضع بين قوسين صغيرين، تدون عادة فاصلة بعد عنوان الكتاب؛ إلا إذا أعقبه قوسان مدونًا </a:t>
            </a:r>
            <a:r>
              <a:rPr lang="ar-SA" b="1" dirty="0" err="1" smtClean="0"/>
              <a:t>بها</a:t>
            </a:r>
            <a:r>
              <a:rPr lang="ar-SA" b="1" dirty="0" smtClean="0"/>
              <a:t> بيانات النشر، وفي مثل هذه الحالة فإن الفاصلة تدون بعد القوس الأخير</a:t>
            </a:r>
            <a:r>
              <a:rPr lang="en-US" b="1" dirty="0" smtClean="0"/>
              <a:t>.</a:t>
            </a:r>
            <a:br>
              <a:rPr lang="en-US" b="1" dirty="0" smtClean="0"/>
            </a:br>
            <a:endParaRPr lang="en-US"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lstStyle/>
          <a:p>
            <a:pPr rtl="1"/>
            <a:r>
              <a:rPr lang="ar-SA" b="1" dirty="0" smtClean="0">
                <a:solidFill>
                  <a:srgbClr val="FF0000"/>
                </a:solidFill>
              </a:rPr>
              <a:t>ثالثًا:</a:t>
            </a:r>
            <a:r>
              <a:rPr lang="ar-SA" b="1" dirty="0" smtClean="0"/>
              <a:t> عدد الأجزاء</a:t>
            </a:r>
            <a:r>
              <a:rPr lang="en-US" b="1" dirty="0" smtClean="0"/>
              <a:t/>
            </a:r>
            <a:br>
              <a:rPr lang="en-US" b="1" dirty="0" smtClean="0"/>
            </a:br>
            <a:r>
              <a:rPr lang="ar-SA" b="1" dirty="0" smtClean="0"/>
              <a:t>المصدر المكون من أكثر من جزء يدون عدد الأجزاء جملة بعد العنوان مباشرة، يعقبه فاصلة</a:t>
            </a:r>
            <a:r>
              <a:rPr lang="en-US" b="1" dirty="0" smtClean="0"/>
              <a:t>.</a:t>
            </a:r>
            <a:br>
              <a:rPr lang="en-US" b="1" dirty="0" smtClean="0"/>
            </a:br>
            <a:r>
              <a:rPr lang="ar-SA" b="1" dirty="0" smtClean="0">
                <a:solidFill>
                  <a:srgbClr val="FF0000"/>
                </a:solidFill>
              </a:rPr>
              <a:t>رابعًا:</a:t>
            </a:r>
            <a:r>
              <a:rPr lang="ar-SA" b="1" dirty="0" smtClean="0"/>
              <a:t> عدد الطبعة المعتمد </a:t>
            </a:r>
            <a:r>
              <a:rPr lang="ar-SA" b="1" dirty="0" smtClean="0"/>
              <a:t>عليها</a:t>
            </a:r>
            <a:r>
              <a:rPr lang="ar-SA" b="1" dirty="0" smtClean="0"/>
              <a:t> </a:t>
            </a:r>
            <a:r>
              <a:rPr lang="ar-SA" b="1" dirty="0" smtClean="0"/>
              <a:t>تدون </a:t>
            </a:r>
            <a:r>
              <a:rPr lang="ar-SA" b="1" dirty="0" smtClean="0"/>
              <a:t>عادة على صفحة الغلاف أو خلفه، ينوه عنها في حالة تعدد طبعات الكتاب بعد العنوان مباشرة، يعقبه فاصلة</a:t>
            </a:r>
            <a:r>
              <a:rPr lang="en-US" b="1" dirty="0" smtClean="0"/>
              <a:t>.</a:t>
            </a:r>
            <a:br>
              <a:rPr lang="en-US" b="1" dirty="0" smtClean="0"/>
            </a:br>
            <a:r>
              <a:rPr lang="ar-SA" b="1" dirty="0" smtClean="0">
                <a:solidFill>
                  <a:srgbClr val="FF0000"/>
                </a:solidFill>
              </a:rPr>
              <a:t>خامسًا: </a:t>
            </a:r>
            <a:r>
              <a:rPr lang="ar-SA" b="1" dirty="0" smtClean="0"/>
              <a:t>اسم المحقق، أو المعلق، أو المترجم كاملًا إن وجد</a:t>
            </a:r>
            <a:r>
              <a:rPr lang="en-US" b="1" dirty="0" smtClean="0"/>
              <a:t>.</a:t>
            </a:r>
            <a:br>
              <a:rPr lang="en-US" b="1" dirty="0" smtClean="0"/>
            </a:br>
            <a:endParaRPr lang="en-US"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lstStyle/>
          <a:p>
            <a:pPr rtl="1"/>
            <a:r>
              <a:rPr lang="ar-SA" b="1" dirty="0" smtClean="0">
                <a:solidFill>
                  <a:srgbClr val="FF0000"/>
                </a:solidFill>
              </a:rPr>
              <a:t>سادسًا:</a:t>
            </a:r>
            <a:r>
              <a:rPr lang="ar-SA" b="1" dirty="0" smtClean="0"/>
              <a:t> بيانات النشر: وتشتمل على ما يأتي</a:t>
            </a:r>
            <a:r>
              <a:rPr lang="en-US" b="1" dirty="0" smtClean="0"/>
              <a:t>:</a:t>
            </a:r>
            <a:br>
              <a:rPr lang="en-US" b="1" dirty="0" smtClean="0"/>
            </a:br>
            <a:r>
              <a:rPr lang="ar-SA" b="1" dirty="0" smtClean="0"/>
              <a:t>اسم البلد الذي تم </a:t>
            </a:r>
            <a:r>
              <a:rPr lang="ar-SA" b="1" dirty="0" err="1" smtClean="0"/>
              <a:t>به</a:t>
            </a:r>
            <a:r>
              <a:rPr lang="ar-SA" b="1" dirty="0" smtClean="0"/>
              <a:t> طبع الكتاب، ثم اسم الناشر، ثم </a:t>
            </a:r>
            <a:r>
              <a:rPr lang="ar-SA" b="1" dirty="0" err="1" smtClean="0"/>
              <a:t>تارخ</a:t>
            </a:r>
            <a:r>
              <a:rPr lang="ar-SA" b="1" dirty="0" smtClean="0"/>
              <a:t> النشر. ويكون تدوينها هنا دائمًا بين قوسين كبيرين، يعقبها فاصلة</a:t>
            </a:r>
            <a:r>
              <a:rPr lang="en-US" b="1" dirty="0" smtClean="0"/>
              <a:t>.</a:t>
            </a:r>
            <a:br>
              <a:rPr lang="en-US" b="1" dirty="0" smtClean="0"/>
            </a:br>
            <a:r>
              <a:rPr lang="ar-SA" b="1" dirty="0" smtClean="0">
                <a:solidFill>
                  <a:srgbClr val="FF0000"/>
                </a:solidFill>
              </a:rPr>
              <a:t>سابعًا:</a:t>
            </a:r>
            <a:r>
              <a:rPr lang="ar-SA" b="1" dirty="0" smtClean="0"/>
              <a:t> رقم الجزء: إذا كان المصدر مكونًا من أكثر من جزء يرمز إليه </a:t>
            </a:r>
            <a:r>
              <a:rPr lang="ar-SA" b="1" dirty="0" err="1" smtClean="0"/>
              <a:t>بـ</a:t>
            </a:r>
            <a:r>
              <a:rPr lang="ar-SA" b="1" dirty="0" smtClean="0"/>
              <a:t>"ج"، ويدون رقم الجزء المقتبس منه نفسه، ثم تدون بعده فاصلة</a:t>
            </a:r>
            <a:r>
              <a:rPr lang="en-US" b="1" dirty="0" smtClean="0"/>
              <a:t>.</a:t>
            </a:r>
            <a:br>
              <a:rPr lang="en-US" b="1" dirty="0" smtClean="0"/>
            </a:br>
            <a:r>
              <a:rPr lang="ar-SA" b="1" dirty="0" smtClean="0">
                <a:solidFill>
                  <a:srgbClr val="FF0000"/>
                </a:solidFill>
              </a:rPr>
              <a:t>ثامنًا:</a:t>
            </a:r>
            <a:r>
              <a:rPr lang="ar-SA" b="1" dirty="0" smtClean="0"/>
              <a:t> رَقْم الصفحة</a:t>
            </a:r>
            <a:r>
              <a:rPr lang="en-US" b="1" dirty="0" smtClean="0"/>
              <a:t>:</a:t>
            </a:r>
            <a:br>
              <a:rPr lang="en-US" b="1" dirty="0" smtClean="0"/>
            </a:br>
            <a:r>
              <a:rPr lang="ar-SA" b="1" dirty="0" smtClean="0"/>
              <a:t>ويرمز إليها </a:t>
            </a:r>
            <a:r>
              <a:rPr lang="ar-SA" b="1" dirty="0" err="1" smtClean="0"/>
              <a:t>بـ</a:t>
            </a:r>
            <a:r>
              <a:rPr lang="ar-SA" b="1" dirty="0" smtClean="0"/>
              <a:t>"ص"، ثم يشار إلى رقم الصفحة من المصدر المقتبس منه، منتهية بنقطة</a:t>
            </a:r>
            <a:r>
              <a:rPr lang="en-US" b="1" dirty="0" smtClean="0"/>
              <a:t>.</a:t>
            </a:r>
            <a:endParaRPr lang="en-US" dirty="0" smtClean="0"/>
          </a:p>
          <a:p>
            <a:pPr rtl="1"/>
            <a:endParaRPr lang="en-US"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lstStyle/>
          <a:p>
            <a:pPr rtl="1"/>
            <a:r>
              <a:rPr lang="ar-SA" b="1" dirty="0" smtClean="0"/>
              <a:t>عندما يكون الاقتباس من صفحات متعددة ومتفرقة من مصدر واحد يشار إلى كل صفحة برقمها مفصولًا بينها بعلامة الفصل</a:t>
            </a:r>
            <a:r>
              <a:rPr lang="en-US" b="1" dirty="0" smtClean="0"/>
              <a:t> "</a:t>
            </a:r>
            <a:r>
              <a:rPr lang="ar-SA" b="1" dirty="0" smtClean="0"/>
              <a:t>،</a:t>
            </a:r>
            <a:r>
              <a:rPr lang="en-US" b="1" dirty="0" smtClean="0"/>
              <a:t>".</a:t>
            </a:r>
            <a:br>
              <a:rPr lang="en-US" b="1" dirty="0" smtClean="0"/>
            </a:br>
            <a:r>
              <a:rPr lang="ar-SA" b="1" dirty="0" smtClean="0"/>
              <a:t>عندما يكون الاقتباس من صفحات متعاقبة وبشكل متصل، كما إذا كان بداية الاقتباس من نهاية </a:t>
            </a:r>
            <a:r>
              <a:rPr lang="ar-SA" b="1" dirty="0" err="1" smtClean="0"/>
              <a:t>ص</a:t>
            </a:r>
            <a:r>
              <a:rPr lang="ar-SA" b="1" dirty="0" smtClean="0"/>
              <a:t> عشرين، واستمر حتى الثانية والعشرين، فإنه يدون رقم الابتداء، ثم رقم الانتهاء مفصولًا بينهما بخط أفقي قصير بعد الرمز "ص" </a:t>
            </a:r>
            <a:r>
              <a:rPr lang="ar-SA" b="1" dirty="0" smtClean="0"/>
              <a:t>مثل</a:t>
            </a:r>
            <a:r>
              <a:rPr lang="ar-SA" b="1" dirty="0" smtClean="0"/>
              <a:t>: "ص </a:t>
            </a:r>
            <a:r>
              <a:rPr lang="ar-SA" b="1" dirty="0" smtClean="0"/>
              <a:t> </a:t>
            </a:r>
            <a:r>
              <a:rPr lang="ar-SA" b="1" dirty="0" smtClean="0"/>
              <a:t>20-22</a:t>
            </a:r>
            <a:r>
              <a:rPr lang="en-US" b="1" dirty="0" smtClean="0"/>
              <a:t>"</a:t>
            </a:r>
            <a:r>
              <a:rPr lang="en-US" b="1" dirty="0" smtClean="0"/>
              <a:t/>
            </a:r>
            <a:br>
              <a:rPr lang="en-US" b="1" dirty="0" smtClean="0"/>
            </a:br>
            <a:endParaRPr lang="en-US"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lstStyle/>
          <a:p>
            <a:pPr rtl="1"/>
            <a:r>
              <a:rPr lang="ar-SA" b="1" dirty="0" smtClean="0"/>
              <a:t>ويمكن تدوين الرقم الأول، ثم يكتب كلمة "وما بعدها" للصفحات التي تعقبها مباشرة، فيقال: "والصفحات التي تليها" أو "والصفحات بعدها</a:t>
            </a:r>
            <a:r>
              <a:rPr lang="en-US" b="1" dirty="0" smtClean="0"/>
              <a:t>".</a:t>
            </a:r>
            <a:br>
              <a:rPr lang="en-US" b="1" dirty="0" smtClean="0"/>
            </a:br>
            <a:r>
              <a:rPr lang="ar-SA" b="1" dirty="0" smtClean="0"/>
              <a:t>إذا كانت المعلومات المقتبسة من مصدر واحد، ومن مواضع أخرى كثيرة متفرقة منه، فيمكن تعيين الصفحات الأولى التي تم منها الاقتباس، ثم تدون كلمة "ومواضع أخرى"، ويكتفي </a:t>
            </a:r>
            <a:r>
              <a:rPr lang="ar-SA" b="1" dirty="0" err="1" smtClean="0"/>
              <a:t>بها</a:t>
            </a:r>
            <a:r>
              <a:rPr lang="ar-SA" b="1" dirty="0" smtClean="0"/>
              <a:t> عن تدوين بقية الصفحات</a:t>
            </a:r>
            <a:r>
              <a:rPr lang="en-US" b="1" dirty="0" smtClean="0"/>
              <a:t>.</a:t>
            </a:r>
            <a:endParaRPr lang="en-US" dirty="0" smtClean="0"/>
          </a:p>
          <a:p>
            <a:pPr rtl="1"/>
            <a:endParaRPr lang="en-US"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lstStyle/>
          <a:p>
            <a:pPr rtl="1"/>
            <a:r>
              <a:rPr lang="ar-SA" b="1" dirty="0" smtClean="0"/>
              <a:t>نماذج كيفية توثيق المعلومات التوثيق الكامل</a:t>
            </a:r>
            <a:r>
              <a:rPr lang="en-US" b="1" dirty="0" smtClean="0"/>
              <a:t/>
            </a:r>
            <a:br>
              <a:rPr lang="en-US" b="1" dirty="0" smtClean="0"/>
            </a:br>
            <a:r>
              <a:rPr lang="ar-SA" b="1" dirty="0" smtClean="0"/>
              <a:t>وفيما يلي نماذج مفصلة لكل أنواع المصادر، وطرق تدوين المعلومات عنها</a:t>
            </a:r>
            <a:r>
              <a:rPr lang="en-US" b="1" dirty="0" smtClean="0"/>
              <a:t>:</a:t>
            </a:r>
            <a:br>
              <a:rPr lang="en-US" b="1" dirty="0" smtClean="0"/>
            </a:br>
            <a:r>
              <a:rPr lang="ar-SA" b="1" dirty="0" smtClean="0"/>
              <a:t>أولًا: المصادر المطبوعة</a:t>
            </a:r>
            <a:endParaRPr lang="en-US" dirty="0" smtClean="0"/>
          </a:p>
          <a:p>
            <a:pPr lvl="0" rtl="1"/>
            <a:r>
              <a:rPr lang="en-US" b="1" dirty="0" smtClean="0"/>
              <a:t> </a:t>
            </a:r>
            <a:r>
              <a:rPr lang="ar-SA" b="1" dirty="0" smtClean="0"/>
              <a:t>القرآن الكريم</a:t>
            </a:r>
            <a:r>
              <a:rPr lang="en-US" b="1" dirty="0" smtClean="0"/>
              <a:t>:</a:t>
            </a:r>
            <a:br>
              <a:rPr lang="en-US" b="1" dirty="0" smtClean="0"/>
            </a:br>
            <a:r>
              <a:rPr lang="ar-SA" b="1" dirty="0" smtClean="0"/>
              <a:t>بالنسبة للقرآن الكريم تدون المعلومات الآتية</a:t>
            </a:r>
            <a:r>
              <a:rPr lang="en-US" b="1" dirty="0" smtClean="0"/>
              <a:t>:</a:t>
            </a:r>
            <a:br>
              <a:rPr lang="en-US" b="1" dirty="0" smtClean="0"/>
            </a:br>
            <a:r>
              <a:rPr lang="ar-SA" b="1" dirty="0" smtClean="0"/>
              <a:t>أ- تدون عبارة "القرآن الكريم" من دون وضع خط تحته أو قوسين، بعدها فاصلة</a:t>
            </a:r>
            <a:r>
              <a:rPr lang="en-US" b="1" dirty="0" smtClean="0"/>
              <a:t>.</a:t>
            </a:r>
            <a:br>
              <a:rPr lang="en-US" b="1" dirty="0" smtClean="0"/>
            </a:br>
            <a:endParaRPr lang="en-US" dirty="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lstStyle/>
          <a:p>
            <a:pPr lvl="0" rtl="1"/>
            <a:r>
              <a:rPr lang="ar-SA" b="1" dirty="0" smtClean="0"/>
              <a:t>ب- اسم السورة، بعده فاصلة</a:t>
            </a:r>
            <a:r>
              <a:rPr lang="en-US" b="1" dirty="0" smtClean="0"/>
              <a:t>.</a:t>
            </a:r>
            <a:br>
              <a:rPr lang="en-US" b="1" dirty="0" smtClean="0"/>
            </a:br>
            <a:r>
              <a:rPr lang="ar-SA" b="1" dirty="0" err="1" smtClean="0"/>
              <a:t>جـ</a:t>
            </a:r>
            <a:r>
              <a:rPr lang="ar-SA" b="1" dirty="0" smtClean="0"/>
              <a:t>- رقم الآية، بعده نقطة الانتهاء</a:t>
            </a:r>
            <a:r>
              <a:rPr lang="en-US" b="1" dirty="0" smtClean="0"/>
              <a:t>.</a:t>
            </a:r>
            <a:endParaRPr lang="en-US" dirty="0" smtClean="0"/>
          </a:p>
          <a:p>
            <a:pPr rtl="1"/>
            <a:r>
              <a:rPr lang="ar-SA" b="1" dirty="0" smtClean="0"/>
              <a:t>مثال: القرآن الكريم ، سورة الملك ، آية رقم 10.</a:t>
            </a:r>
            <a:endParaRPr lang="en-US" dirty="0" smtClean="0"/>
          </a:p>
          <a:p>
            <a:pPr rtl="1"/>
            <a:endParaRPr lang="en-US" dirty="0"/>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lstStyle/>
          <a:p>
            <a:pPr lvl="0" rtl="1"/>
            <a:r>
              <a:rPr lang="ar-SA" b="1" dirty="0" smtClean="0"/>
              <a:t>2- يتم </a:t>
            </a:r>
            <a:r>
              <a:rPr lang="ar-SA" b="1" dirty="0" smtClean="0"/>
              <a:t>تدوين المعلومات بالهامش إذا كان المصدر من إعداد مؤلف واحد لم تدون عليه الطبعة على النمط التالي:</a:t>
            </a:r>
            <a:endParaRPr lang="en-US" dirty="0" smtClean="0"/>
          </a:p>
          <a:p>
            <a:pPr rtl="1"/>
            <a:r>
              <a:rPr lang="ar-SA" b="1" dirty="0" smtClean="0"/>
              <a:t>مثال: أبو القاسم جار الله محمود بن عمر </a:t>
            </a:r>
            <a:r>
              <a:rPr lang="ar-SA" b="1" dirty="0" err="1" smtClean="0"/>
              <a:t>الزمخشري</a:t>
            </a:r>
            <a:r>
              <a:rPr lang="ar-SA" b="1" dirty="0" smtClean="0"/>
              <a:t> ، الكشاف عن حقائق التنزيل ، وعيون الأقاويل ، </a:t>
            </a:r>
            <a:r>
              <a:rPr lang="ar-SA" b="1" dirty="0" smtClean="0"/>
              <a:t>في </a:t>
            </a:r>
            <a:r>
              <a:rPr lang="ar-SA" b="1" dirty="0" smtClean="0"/>
              <a:t>وجوه التأويل ، </a:t>
            </a:r>
            <a:r>
              <a:rPr lang="ar-SA" b="1" dirty="0" err="1" smtClean="0"/>
              <a:t>ج</a:t>
            </a:r>
            <a:r>
              <a:rPr lang="ar-SA" b="1" dirty="0" smtClean="0"/>
              <a:t> 4 . (مصر : شركة </a:t>
            </a:r>
            <a:r>
              <a:rPr lang="ar-SA" b="1" dirty="0" smtClean="0"/>
              <a:t>مكتبة ومطبعة </a:t>
            </a:r>
            <a:r>
              <a:rPr lang="ar-SA" b="1" dirty="0" smtClean="0"/>
              <a:t>مصطفى الباني الحلبي وأولاده ، 1367هـ/ 1948م) .</a:t>
            </a:r>
            <a:endParaRPr lang="en-US" dirty="0"/>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lstStyle/>
          <a:p>
            <a:pPr lvl="0" rtl="1"/>
            <a:r>
              <a:rPr lang="ar-SA" b="1" dirty="0" smtClean="0"/>
              <a:t>3- إذا </a:t>
            </a:r>
            <a:r>
              <a:rPr lang="ar-SA" b="1" dirty="0" smtClean="0"/>
              <a:t>كان التأليف الكتاب من عمل عدد من المؤلفين فإن أسماءهم تذكر على حسب الترتيب المدون بالكتاب .</a:t>
            </a:r>
            <a:endParaRPr lang="en-US" dirty="0" smtClean="0"/>
          </a:p>
          <a:p>
            <a:pPr rtl="1"/>
            <a:r>
              <a:rPr lang="ar-SA" b="1" dirty="0" smtClean="0"/>
              <a:t>مثال: عبد السلام بن عبد الله بن الخضر بن تيمية ، عبد الحليم بن عبد السلام بن تيمية ، أحمد بن عبد الحليم بن تيمية ، المسودة في أصول الفقه، تحقيق: محمد محيي الدين عبد الحميد ( القاهرة: مطبعة المدني: 1384هـ /1964م) ،ص 30.</a:t>
            </a:r>
            <a:endParaRPr lang="en-US" dirty="0" smtClean="0"/>
          </a:p>
          <a:p>
            <a:pPr rtl="1"/>
            <a:endParaRPr lang="en-US" dirty="0"/>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lstStyle/>
          <a:p>
            <a:pPr lvl="0" rtl="1"/>
            <a:r>
              <a:rPr lang="ar-SA" b="1" dirty="0" smtClean="0"/>
              <a:t>4- مصدر </a:t>
            </a:r>
            <a:r>
              <a:rPr lang="ar-SA" b="1" dirty="0" smtClean="0"/>
              <a:t>لم يعرف اسم مؤلفه يدون عنوان الكتاب في مكان اسم المؤلف . </a:t>
            </a:r>
            <a:endParaRPr lang="en-US" dirty="0" smtClean="0"/>
          </a:p>
          <a:p>
            <a:pPr rtl="1"/>
            <a:r>
              <a:rPr lang="ar-SA" b="1" dirty="0" smtClean="0"/>
              <a:t>مثال: رسائل أخوان </a:t>
            </a:r>
            <a:r>
              <a:rPr lang="ar-SA" b="1" dirty="0" smtClean="0"/>
              <a:t>الصفاء </a:t>
            </a:r>
            <a:r>
              <a:rPr lang="ar-SA" b="1" dirty="0" smtClean="0"/>
              <a:t>، وخلان </a:t>
            </a:r>
            <a:r>
              <a:rPr lang="ar-SA" b="1" dirty="0" smtClean="0"/>
              <a:t>الوفاء، </a:t>
            </a:r>
            <a:r>
              <a:rPr lang="ar-SA" b="1" dirty="0" err="1" smtClean="0"/>
              <a:t>ج</a:t>
            </a:r>
            <a:r>
              <a:rPr lang="ar-SA" b="1" dirty="0" smtClean="0"/>
              <a:t> 4 .( بيروت : دار صادر للطباعة والنشر ، ودار بيروت ، عام 1376هـ / 1957م) ، ج2، </a:t>
            </a:r>
            <a:r>
              <a:rPr lang="ar-SA" b="1" dirty="0" err="1" smtClean="0"/>
              <a:t>ص</a:t>
            </a:r>
            <a:r>
              <a:rPr lang="ar-SA" b="1" dirty="0" smtClean="0"/>
              <a:t> 11</a:t>
            </a:r>
            <a:endParaRPr lang="en-US" dirty="0" smtClean="0"/>
          </a:p>
          <a:p>
            <a:pPr rtl="1"/>
            <a:r>
              <a:rPr lang="ar-SA" b="1" dirty="0" smtClean="0"/>
              <a:t> </a:t>
            </a:r>
            <a:endParaRPr lang="en-US" dirty="0" smtClean="0"/>
          </a:p>
          <a:p>
            <a:pPr rtl="1"/>
            <a:endParaRPr lang="en-US" dirty="0"/>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lstStyle/>
          <a:p>
            <a:pPr lvl="0" rtl="1"/>
            <a:r>
              <a:rPr lang="ar-SA" b="1" dirty="0" smtClean="0"/>
              <a:t>5- قد </a:t>
            </a:r>
            <a:r>
              <a:rPr lang="ar-SA" b="1" dirty="0" smtClean="0"/>
              <a:t>يكون الكتاب من عمل إدارة، أو لجنة محلية، أو حكومية، أو قانونية، أو معهد، أو جمعية، أو شركة تجارية، أو ما شابه ذلك، فإنه يدون بالهامش المعلومات التالية</a:t>
            </a:r>
            <a:r>
              <a:rPr lang="en-US" b="1" dirty="0" smtClean="0"/>
              <a:t>:</a:t>
            </a:r>
            <a:br>
              <a:rPr lang="en-US" b="1" dirty="0" smtClean="0"/>
            </a:br>
            <a:r>
              <a:rPr lang="ar-SA" b="1" dirty="0" smtClean="0"/>
              <a:t>أ- اسم الجمعية، أو اللجنة، بعده فاصلة</a:t>
            </a:r>
            <a:r>
              <a:rPr lang="en-US" b="1" dirty="0" smtClean="0"/>
              <a:t>.</a:t>
            </a:r>
            <a:br>
              <a:rPr lang="en-US" b="1" dirty="0" smtClean="0"/>
            </a:br>
            <a:r>
              <a:rPr lang="ar-SA" b="1" dirty="0" smtClean="0"/>
              <a:t>ب- عنوان الكتاب موضوع تحته خط</a:t>
            </a:r>
            <a:r>
              <a:rPr lang="en-US" b="1" dirty="0" smtClean="0"/>
              <a:t>.</a:t>
            </a:r>
            <a:br>
              <a:rPr lang="en-US" b="1" dirty="0" smtClean="0"/>
            </a:br>
            <a:r>
              <a:rPr lang="ar-SA" b="1" dirty="0" err="1" smtClean="0"/>
              <a:t>جـ</a:t>
            </a:r>
            <a:r>
              <a:rPr lang="ar-SA" b="1" dirty="0" smtClean="0"/>
              <a:t>- معلومات النشر بين قوسين "البلد: المطبعة أو دار النشر، تاريخ الطبع</a:t>
            </a:r>
            <a:r>
              <a:rPr lang="en-US" b="1" dirty="0" smtClean="0"/>
              <a:t>".</a:t>
            </a:r>
            <a:r>
              <a:rPr lang="ar-SA" b="1" dirty="0" smtClean="0"/>
              <a:t>ثم رقم الصفحة</a:t>
            </a:r>
            <a:endParaRPr lang="en-US" dirty="0" smtClean="0"/>
          </a:p>
          <a:p>
            <a:pPr rtl="1"/>
            <a:endParaRPr lang="en-US" dirty="0"/>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lstStyle/>
          <a:p>
            <a:pPr lvl="0" rtl="1"/>
            <a:r>
              <a:rPr lang="en-US" b="1" dirty="0" smtClean="0"/>
              <a:t> </a:t>
            </a:r>
            <a:r>
              <a:rPr lang="ar-SA" b="1" dirty="0" smtClean="0"/>
              <a:t>مثال: المجلس الأعلى لرعاية الفنون، الآداب ، والعلوم الاجتماعية بمصر ، أبو حامد الغزالي في الذكرى المئوية التاسعة لميلاده ( القاهرة : مطبوعات المجلس الأعلى لرعاية الفنون والآداب والعلوم الاجتماعية ، عام 1382هـ /1962م) </a:t>
            </a:r>
            <a:r>
              <a:rPr lang="ar-SA" b="1" dirty="0" err="1" smtClean="0"/>
              <a:t>ص</a:t>
            </a:r>
            <a:r>
              <a:rPr lang="ar-SA" b="1" dirty="0" smtClean="0"/>
              <a:t> 91</a:t>
            </a:r>
            <a:endParaRPr lang="en-US" dirty="0" smtClean="0"/>
          </a:p>
          <a:p>
            <a:pPr rtl="1"/>
            <a:endParaRPr lang="en-US" dirty="0"/>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lstStyle/>
          <a:p>
            <a:pPr lvl="0" rtl="1"/>
            <a:r>
              <a:rPr lang="ar-SA" b="1" dirty="0" smtClean="0"/>
              <a:t>6- </a:t>
            </a:r>
            <a:r>
              <a:rPr lang="en-US" b="1" dirty="0" smtClean="0"/>
              <a:t> </a:t>
            </a:r>
            <a:r>
              <a:rPr lang="ar-SA" b="1" dirty="0" smtClean="0"/>
              <a:t>القصائد المختارة والمجموعة في كتاب</a:t>
            </a:r>
            <a:r>
              <a:rPr lang="en-US" b="1" dirty="0" smtClean="0"/>
              <a:t>:</a:t>
            </a:r>
            <a:br>
              <a:rPr lang="en-US" b="1" dirty="0" smtClean="0"/>
            </a:br>
            <a:r>
              <a:rPr lang="ar-SA" b="1" dirty="0" smtClean="0"/>
              <a:t>يُشار إليها بالهامش على النحو التالي</a:t>
            </a:r>
            <a:r>
              <a:rPr lang="en-US" b="1" dirty="0" smtClean="0"/>
              <a:t>:</a:t>
            </a:r>
            <a:br>
              <a:rPr lang="en-US" b="1" dirty="0" smtClean="0"/>
            </a:br>
            <a:r>
              <a:rPr lang="ar-SA" b="1" dirty="0" smtClean="0"/>
              <a:t>أ- اسم الشاعر، بعده فاصلة</a:t>
            </a:r>
            <a:r>
              <a:rPr lang="en-US" b="1" dirty="0" smtClean="0"/>
              <a:t>.</a:t>
            </a:r>
            <a:br>
              <a:rPr lang="en-US" b="1" dirty="0" smtClean="0"/>
            </a:br>
            <a:r>
              <a:rPr lang="ar-SA" b="1" dirty="0" smtClean="0"/>
              <a:t>ب- عنوان القصيدة بين قوسين صغيرين، بعده فاصلة</a:t>
            </a:r>
            <a:r>
              <a:rPr lang="en-US" b="1" dirty="0" smtClean="0"/>
              <a:t>.</a:t>
            </a:r>
            <a:br>
              <a:rPr lang="en-US" b="1" dirty="0" smtClean="0"/>
            </a:br>
            <a:r>
              <a:rPr lang="ar-SA" b="1" dirty="0" err="1" smtClean="0"/>
              <a:t>جـ</a:t>
            </a:r>
            <a:r>
              <a:rPr lang="ar-SA" b="1" dirty="0" smtClean="0"/>
              <a:t>- عنوان الكتاب مسبوقًا بكلمة "من"، وموضوع تحته خط</a:t>
            </a:r>
            <a:r>
              <a:rPr lang="en-US" b="1" dirty="0" smtClean="0"/>
              <a:t>.</a:t>
            </a:r>
            <a:br>
              <a:rPr lang="en-US" b="1" dirty="0" smtClean="0"/>
            </a:br>
            <a:r>
              <a:rPr lang="ar-SA" b="1" dirty="0" smtClean="0"/>
              <a:t>د- بيانات النشر بين قوسين، بعدها فاصلة</a:t>
            </a:r>
            <a:r>
              <a:rPr lang="en-US" b="1" dirty="0" smtClean="0"/>
              <a:t>.</a:t>
            </a:r>
            <a:br>
              <a:rPr lang="en-US" b="1" dirty="0" smtClean="0"/>
            </a:br>
            <a:r>
              <a:rPr lang="ar-SA" b="1" dirty="0" smtClean="0"/>
              <a:t>هـ- رقم الجزء، فالصفحة، فنقطة الوقف</a:t>
            </a:r>
            <a:r>
              <a:rPr lang="en-US" b="1" dirty="0" smtClean="0"/>
              <a:t>.</a:t>
            </a:r>
            <a:endParaRPr lang="en-US" dirty="0" smtClean="0"/>
          </a:p>
          <a:p>
            <a:pPr algn="l" rtl="1"/>
            <a:endParaRPr lang="en-US" dirty="0"/>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lstStyle/>
          <a:p>
            <a:pPr rtl="1"/>
            <a:r>
              <a:rPr lang="ar-SA" b="1" dirty="0" smtClean="0"/>
              <a:t>مثال: أبو علاء المعري، (( مختار شعر أبي العلاء )) من مختارات البارودي ( بيروت: دار العلم للجميع، بغداد : مكتبة البيان) ج1 ، </a:t>
            </a:r>
            <a:r>
              <a:rPr lang="ar-SA" b="1" dirty="0" err="1" smtClean="0"/>
              <a:t>ص</a:t>
            </a:r>
            <a:r>
              <a:rPr lang="ar-SA" b="1" dirty="0" smtClean="0"/>
              <a:t> 58</a:t>
            </a:r>
            <a:r>
              <a:rPr lang="en-US" b="1" dirty="0" smtClean="0"/>
              <a:t/>
            </a:r>
            <a:br>
              <a:rPr lang="en-US" b="1" dirty="0" smtClean="0"/>
            </a:br>
            <a:endParaRPr lang="en-US" dirty="0"/>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lstStyle/>
          <a:p>
            <a:pPr rtl="1"/>
            <a:r>
              <a:rPr lang="ar-SA" b="1" dirty="0" smtClean="0"/>
              <a:t>7- المعاجم </a:t>
            </a:r>
            <a:r>
              <a:rPr lang="ar-SA" b="1" dirty="0" smtClean="0"/>
              <a:t>اللغوية</a:t>
            </a:r>
            <a:r>
              <a:rPr lang="en-US" b="1" dirty="0" smtClean="0"/>
              <a:t>:</a:t>
            </a:r>
            <a:br>
              <a:rPr lang="en-US" b="1" dirty="0" smtClean="0"/>
            </a:br>
            <a:r>
              <a:rPr lang="ar-SA" b="1" dirty="0" smtClean="0"/>
              <a:t>بالنسبة للمصادر المرتبة مادتها ترتيبًا هجائيًّا أو أبجديًّا، من المستحسن تدوين الكلمة التي جرى بحثها، وهذا يغني عن تدوين رقم الجزء والصفحة، ينبغي تزويد القارئ بعدد الطبعة للنسخة التي جرى الاستفادة منها، إذا لم تكن الأولى، وتاريخ الطبع</a:t>
            </a:r>
            <a:r>
              <a:rPr lang="en-US" b="1" dirty="0" smtClean="0"/>
              <a:t>.</a:t>
            </a:r>
            <a:br>
              <a:rPr lang="en-US" b="1" dirty="0" smtClean="0"/>
            </a:br>
            <a:r>
              <a:rPr lang="ar-SA" b="1" dirty="0" smtClean="0"/>
              <a:t>يتم تدوين المعلومات بالهامش على النحو التالي</a:t>
            </a:r>
            <a:r>
              <a:rPr lang="en-US" b="1" dirty="0" smtClean="0"/>
              <a:t>:</a:t>
            </a:r>
            <a:br>
              <a:rPr lang="en-US" b="1" dirty="0" smtClean="0"/>
            </a:br>
            <a:r>
              <a:rPr lang="ar-SA" b="1" dirty="0" smtClean="0"/>
              <a:t>أ- اسم المؤلف كالمتبع</a:t>
            </a:r>
            <a:r>
              <a:rPr lang="en-US" b="1" dirty="0" smtClean="0"/>
              <a:t>.</a:t>
            </a:r>
            <a:br>
              <a:rPr lang="en-US" b="1" dirty="0" smtClean="0"/>
            </a:br>
            <a:r>
              <a:rPr lang="ar-SA" b="1" dirty="0" smtClean="0"/>
              <a:t>ب- عنوان الكتاب، موضوع تحته خط</a:t>
            </a:r>
            <a:r>
              <a:rPr lang="en-US" b="1" dirty="0" smtClean="0"/>
              <a:t>.</a:t>
            </a:r>
            <a:br>
              <a:rPr lang="en-US" b="1" dirty="0" smtClean="0"/>
            </a:br>
            <a:r>
              <a:rPr lang="ar-SA" b="1" dirty="0" err="1" smtClean="0"/>
              <a:t>جـ</a:t>
            </a:r>
            <a:r>
              <a:rPr lang="ar-SA" b="1" dirty="0" smtClean="0"/>
              <a:t>- عدد الأجزاء</a:t>
            </a:r>
            <a:r>
              <a:rPr lang="en-US" b="1" dirty="0" smtClean="0"/>
              <a:t>.</a:t>
            </a:r>
            <a:br>
              <a:rPr lang="en-US" b="1" dirty="0" smtClean="0"/>
            </a:br>
            <a:endParaRPr lang="en-US" dirty="0"/>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lstStyle/>
          <a:p>
            <a:pPr rtl="1"/>
            <a:r>
              <a:rPr lang="ar-SA" b="1" dirty="0" smtClean="0"/>
              <a:t>د- عدد الطبعة</a:t>
            </a:r>
            <a:r>
              <a:rPr lang="en-US" b="1" dirty="0" smtClean="0"/>
              <a:t>.</a:t>
            </a:r>
            <a:br>
              <a:rPr lang="en-US" b="1" dirty="0" smtClean="0"/>
            </a:br>
            <a:r>
              <a:rPr lang="ar-SA" b="1" dirty="0" smtClean="0"/>
              <a:t>هـ- بيانات النشر: البلد، ثم الناشر أو المطبعة، فالتاريخ</a:t>
            </a:r>
            <a:r>
              <a:rPr lang="en-US" b="1" dirty="0" smtClean="0"/>
              <a:t>.</a:t>
            </a:r>
            <a:br>
              <a:rPr lang="en-US" b="1" dirty="0" smtClean="0"/>
            </a:br>
            <a:r>
              <a:rPr lang="ar-SA" b="1" dirty="0" smtClean="0"/>
              <a:t>و الكلمة بين قوسين صغيرين</a:t>
            </a:r>
            <a:r>
              <a:rPr lang="en-US" b="1" dirty="0" smtClean="0"/>
              <a:t>.</a:t>
            </a:r>
            <a:endParaRPr lang="en-US" dirty="0" smtClean="0"/>
          </a:p>
          <a:p>
            <a:pPr rtl="1"/>
            <a:r>
              <a:rPr lang="ar-SA" b="1" dirty="0" smtClean="0"/>
              <a:t>مثال: مجد الدين الفيروز أبادي، القاموس المحيط ، 4 أجزاء، الطبعة الرابعة( مصر:مطبعة دار المأمون ، عام 1357هـ /1938م)</a:t>
            </a:r>
            <a:endParaRPr lang="en-US" dirty="0" smtClean="0"/>
          </a:p>
          <a:p>
            <a:pPr rtl="1"/>
            <a:endParaRPr lang="en-US" dirty="0"/>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lstStyle/>
          <a:p>
            <a:pPr rtl="1"/>
            <a:r>
              <a:rPr lang="ar-SA" b="1" dirty="0" smtClean="0">
                <a:solidFill>
                  <a:srgbClr val="FF0000"/>
                </a:solidFill>
              </a:rPr>
              <a:t>ثانيًا: المخطوطات </a:t>
            </a:r>
            <a:r>
              <a:rPr lang="ar-SA" b="1" dirty="0" err="1" smtClean="0">
                <a:solidFill>
                  <a:srgbClr val="FF0000"/>
                </a:solidFill>
              </a:rPr>
              <a:t>والمنسوخات</a:t>
            </a:r>
            <a:r>
              <a:rPr lang="ar-SA" b="1" dirty="0" smtClean="0">
                <a:solidFill>
                  <a:srgbClr val="FF0000"/>
                </a:solidFill>
              </a:rPr>
              <a:t> على الآلة</a:t>
            </a:r>
            <a:r>
              <a:rPr lang="en-US" b="1" dirty="0" smtClean="0">
                <a:solidFill>
                  <a:srgbClr val="FF0000"/>
                </a:solidFill>
              </a:rPr>
              <a:t/>
            </a:r>
            <a:br>
              <a:rPr lang="en-US" b="1" dirty="0" smtClean="0">
                <a:solidFill>
                  <a:srgbClr val="FF0000"/>
                </a:solidFill>
              </a:rPr>
            </a:br>
            <a:r>
              <a:rPr lang="ar-SA" b="1" dirty="0" smtClean="0">
                <a:solidFill>
                  <a:srgbClr val="FF0000"/>
                </a:solidFill>
              </a:rPr>
              <a:t>المخطوطات</a:t>
            </a:r>
            <a:r>
              <a:rPr lang="en-US" b="1" dirty="0" smtClean="0">
                <a:solidFill>
                  <a:srgbClr val="FF0000"/>
                </a:solidFill>
              </a:rPr>
              <a:t>:</a:t>
            </a:r>
            <a:r>
              <a:rPr lang="en-US" b="1" dirty="0" smtClean="0"/>
              <a:t/>
            </a:r>
            <a:br>
              <a:rPr lang="en-US" b="1" dirty="0" smtClean="0"/>
            </a:br>
            <a:r>
              <a:rPr lang="ar-SA" b="1" dirty="0" smtClean="0"/>
              <a:t>للإشارة إليها في الهامش ينبغي أن تحتوي المعلومات التالية</a:t>
            </a:r>
            <a:r>
              <a:rPr lang="en-US" b="1" dirty="0" smtClean="0"/>
              <a:t>:</a:t>
            </a:r>
            <a:br>
              <a:rPr lang="en-US" b="1" dirty="0" smtClean="0"/>
            </a:br>
            <a:r>
              <a:rPr lang="ar-SA" b="1" dirty="0" smtClean="0"/>
              <a:t>أ- اسم المؤلف، بعده فاصلة</a:t>
            </a:r>
            <a:r>
              <a:rPr lang="en-US" b="1" dirty="0" smtClean="0"/>
              <a:t>.</a:t>
            </a:r>
            <a:br>
              <a:rPr lang="en-US" b="1" dirty="0" smtClean="0"/>
            </a:br>
            <a:r>
              <a:rPr lang="ar-SA" b="1" dirty="0" smtClean="0"/>
              <a:t>ب- عنوان المخطوط بين قوسين صغيرين، وكذلك بالنسبة لكل المصادر المخطوطة</a:t>
            </a:r>
            <a:r>
              <a:rPr lang="en-US" b="1" dirty="0" smtClean="0"/>
              <a:t>.</a:t>
            </a:r>
            <a:br>
              <a:rPr lang="en-US" b="1" dirty="0" smtClean="0"/>
            </a:br>
            <a:r>
              <a:rPr lang="ar-SA" b="1" dirty="0" err="1" smtClean="0"/>
              <a:t>جـ</a:t>
            </a:r>
            <a:r>
              <a:rPr lang="ar-SA" b="1" dirty="0" smtClean="0"/>
              <a:t> - </a:t>
            </a:r>
            <a:r>
              <a:rPr lang="ar-SA" b="1" dirty="0" smtClean="0"/>
              <a:t>موضوع المخطوط علميًّا أو شخصيًّا؛ كالخطابات، أو المذكرات، بعده فاصلة</a:t>
            </a:r>
            <a:r>
              <a:rPr lang="en-US" b="1" dirty="0" smtClean="0"/>
              <a:t>.</a:t>
            </a:r>
            <a:br>
              <a:rPr lang="en-US" b="1" dirty="0" smtClean="0"/>
            </a:br>
            <a:r>
              <a:rPr lang="ar-SA" b="1" dirty="0" smtClean="0"/>
              <a:t>د- نوع الخط، بعده فاصلة، فتاريخ النسخ بعده فاصلة</a:t>
            </a:r>
            <a:r>
              <a:rPr lang="en-US" b="1" dirty="0" smtClean="0"/>
              <a:t>.</a:t>
            </a:r>
            <a:br>
              <a:rPr lang="en-US" b="1" dirty="0" smtClean="0"/>
            </a:br>
            <a:endParaRPr lang="en-US" dirty="0"/>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lstStyle/>
          <a:p>
            <a:pPr rtl="1"/>
            <a:r>
              <a:rPr lang="ar-SA" b="1" dirty="0" smtClean="0"/>
              <a:t>هـ- اسم البلد الموجود </a:t>
            </a:r>
            <a:r>
              <a:rPr lang="ar-SA" b="1" dirty="0" err="1" smtClean="0"/>
              <a:t>بها</a:t>
            </a:r>
            <a:r>
              <a:rPr lang="ar-SA" b="1" dirty="0" smtClean="0"/>
              <a:t> المخطوط، بعده نقطتان رأسيتان</a:t>
            </a:r>
            <a:r>
              <a:rPr lang="en-US" b="1" dirty="0" smtClean="0"/>
              <a:t>.</a:t>
            </a:r>
            <a:br>
              <a:rPr lang="en-US" b="1" dirty="0" smtClean="0"/>
            </a:br>
            <a:r>
              <a:rPr lang="ar-SA" b="1" dirty="0" smtClean="0"/>
              <a:t>و - المكتبة الموجود </a:t>
            </a:r>
            <a:r>
              <a:rPr lang="ar-SA" b="1" dirty="0" err="1" smtClean="0"/>
              <a:t>بها</a:t>
            </a:r>
            <a:r>
              <a:rPr lang="ar-SA" b="1" dirty="0" smtClean="0"/>
              <a:t> المخطوط، سواء كانت عامة أو خاصة، ورقمه، ففاصلة</a:t>
            </a:r>
            <a:r>
              <a:rPr lang="en-US" b="1" dirty="0" smtClean="0"/>
              <a:t>.</a:t>
            </a:r>
            <a:endParaRPr lang="en-US" dirty="0" smtClean="0"/>
          </a:p>
          <a:p>
            <a:pPr rtl="1"/>
            <a:r>
              <a:rPr lang="ar-SA" b="1" dirty="0" smtClean="0"/>
              <a:t>ز- توضيح إن كانت النسخة أصلية أو مصورة .</a:t>
            </a:r>
            <a:endParaRPr lang="en-US" dirty="0" smtClean="0"/>
          </a:p>
          <a:p>
            <a:pPr rtl="1"/>
            <a:r>
              <a:rPr lang="ar-SA" b="1" dirty="0" smtClean="0"/>
              <a:t>ح- رقم الجزء إذا كانت ذات أجزاء، ثم رقم الصفحة.</a:t>
            </a:r>
            <a:endParaRPr lang="en-US" dirty="0" smtClean="0"/>
          </a:p>
          <a:p>
            <a:pPr rtl="1"/>
            <a:r>
              <a:rPr lang="ar-SA" b="1" dirty="0" smtClean="0"/>
              <a:t>مثال : أبو زيد عبد الله بن عمر بن عيسى </a:t>
            </a:r>
            <a:r>
              <a:rPr lang="ar-SA" b="1" dirty="0" err="1" smtClean="0"/>
              <a:t>الدبوسي</a:t>
            </a:r>
            <a:r>
              <a:rPr lang="ar-SA" b="1" dirty="0" smtClean="0"/>
              <a:t>، (( الأسرار في الأصول والفروع))، أصول فقه، استانبول / مكتبة أحمد ، </a:t>
            </a:r>
            <a:r>
              <a:rPr lang="ar-SA" b="1" dirty="0" smtClean="0"/>
              <a:t>نسخة </a:t>
            </a:r>
            <a:r>
              <a:rPr lang="ar-SA" b="1" dirty="0" smtClean="0"/>
              <a:t>أصلية ، </a:t>
            </a:r>
            <a:r>
              <a:rPr lang="ar-SA" b="1" dirty="0" err="1" smtClean="0"/>
              <a:t>ص</a:t>
            </a:r>
            <a:r>
              <a:rPr lang="ar-SA" b="1" dirty="0" smtClean="0"/>
              <a:t> 30</a:t>
            </a:r>
            <a:endParaRPr lang="en-US" dirty="0" smtClean="0"/>
          </a:p>
          <a:p>
            <a:pPr rtl="1"/>
            <a:endParaRPr lang="en-US" dirty="0"/>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lstStyle/>
          <a:p>
            <a:pPr rtl="1"/>
            <a:r>
              <a:rPr lang="ar-SA" b="1" dirty="0" smtClean="0"/>
              <a:t>التوثيق المختصر المباشر:</a:t>
            </a:r>
            <a:r>
              <a:rPr lang="en-US" b="1" dirty="0" smtClean="0"/>
              <a:t/>
            </a:r>
            <a:br>
              <a:rPr lang="en-US" b="1" dirty="0" smtClean="0"/>
            </a:br>
            <a:r>
              <a:rPr lang="ar-SA" b="1" dirty="0" smtClean="0"/>
              <a:t>تسير </a:t>
            </a:r>
            <a:r>
              <a:rPr lang="ar-SA" b="1" dirty="0" smtClean="0"/>
              <a:t>هذه </a:t>
            </a:r>
            <a:r>
              <a:rPr lang="ar-SA" b="1" dirty="0" smtClean="0"/>
              <a:t>الطريقة على أسس علمية؛ أهمها</a:t>
            </a:r>
            <a:r>
              <a:rPr lang="en-US" b="1" dirty="0" smtClean="0"/>
              <a:t>:</a:t>
            </a:r>
            <a:br>
              <a:rPr lang="en-US" b="1" dirty="0" smtClean="0"/>
            </a:br>
            <a:r>
              <a:rPr lang="ar-SA" b="1" dirty="0" smtClean="0"/>
              <a:t>1- </a:t>
            </a:r>
            <a:r>
              <a:rPr lang="en-US" b="1" dirty="0" smtClean="0"/>
              <a:t> </a:t>
            </a:r>
            <a:r>
              <a:rPr lang="ar-SA" b="1" dirty="0" smtClean="0"/>
              <a:t>تقديم معلومات مختصرة جدًّا ودقيقة عن المصدر الذي تم الاقتباس منه، وذلك لا يتجاوز تدوين لقب المؤلف، أو اسم الشهرة، ورقم الجزء -إن وجد- ورقم الصفحة المقتبس منها فقط</a:t>
            </a:r>
            <a:r>
              <a:rPr lang="en-US" b="1" dirty="0" smtClean="0"/>
              <a:t>.</a:t>
            </a:r>
            <a:br>
              <a:rPr lang="en-US" b="1" dirty="0" smtClean="0"/>
            </a:br>
            <a:r>
              <a:rPr lang="ar-SA" b="1" dirty="0" smtClean="0"/>
              <a:t>2- </a:t>
            </a:r>
            <a:r>
              <a:rPr lang="en-US" b="1" dirty="0" smtClean="0"/>
              <a:t> </a:t>
            </a:r>
            <a:r>
              <a:rPr lang="ar-SA" b="1" dirty="0" smtClean="0"/>
              <a:t>تدون هذه المعلومات </a:t>
            </a:r>
            <a:r>
              <a:rPr lang="ar-SA" b="1" dirty="0" smtClean="0"/>
              <a:t>بين </a:t>
            </a:r>
            <a:r>
              <a:rPr lang="ar-SA" b="1" dirty="0" smtClean="0"/>
              <a:t>قوسين كبيرين</a:t>
            </a:r>
            <a:r>
              <a:rPr lang="en-US" b="1" dirty="0" smtClean="0"/>
              <a:t>.</a:t>
            </a:r>
            <a:r>
              <a:rPr lang="ar-SA" b="1" dirty="0" smtClean="0"/>
              <a:t>(....)</a:t>
            </a:r>
            <a:r>
              <a:rPr lang="en-US" b="1" dirty="0" smtClean="0"/>
              <a:t/>
            </a:r>
            <a:br>
              <a:rPr lang="en-US" b="1" dirty="0" smtClean="0"/>
            </a:br>
            <a:r>
              <a:rPr lang="ar-SA" b="1" dirty="0" smtClean="0"/>
              <a:t>3- يدون </a:t>
            </a:r>
            <a:r>
              <a:rPr lang="ar-SA" b="1" dirty="0" smtClean="0"/>
              <a:t>القوسان مباشرة بعد علامة التنصيص</a:t>
            </a:r>
            <a:r>
              <a:rPr lang="en-US" b="1" dirty="0" smtClean="0"/>
              <a:t> " ... " </a:t>
            </a:r>
            <a:r>
              <a:rPr lang="ar-SA" b="1" dirty="0" smtClean="0"/>
              <a:t>من الجملة المقتبسة، وتدون بعدها نقطة الوقف</a:t>
            </a:r>
            <a:r>
              <a:rPr lang="en-US" b="1" dirty="0" smtClean="0"/>
              <a:t>.</a:t>
            </a:r>
            <a:br>
              <a:rPr lang="en-US" b="1" dirty="0" smtClean="0"/>
            </a:br>
            <a:endParaRPr lang="en-US" dirty="0"/>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lstStyle/>
          <a:p>
            <a:pPr rtl="1"/>
            <a:r>
              <a:rPr lang="ar-SA" b="1" dirty="0" smtClean="0"/>
              <a:t> 4-</a:t>
            </a:r>
            <a:r>
              <a:rPr lang="en-US" b="1" dirty="0" smtClean="0"/>
              <a:t> </a:t>
            </a:r>
            <a:r>
              <a:rPr lang="ar-SA" b="1" dirty="0" smtClean="0"/>
              <a:t>يترك فراغ بمقدار مسافتين بين النص وبين قوسي التوثيق </a:t>
            </a:r>
            <a:r>
              <a:rPr lang="ar-SA" b="1" dirty="0" smtClean="0"/>
              <a:t>ثم </a:t>
            </a:r>
            <a:r>
              <a:rPr lang="ar-SA" b="1" dirty="0" smtClean="0"/>
              <a:t>تدون علامة الوقف أخيرًا</a:t>
            </a:r>
            <a:r>
              <a:rPr lang="en-US" b="1" dirty="0" smtClean="0"/>
              <a:t>.</a:t>
            </a:r>
            <a:r>
              <a:rPr lang="ar-SA" b="1" dirty="0" smtClean="0"/>
              <a:t>مثاله</a:t>
            </a:r>
            <a:r>
              <a:rPr lang="en-US" b="1" dirty="0" smtClean="0"/>
              <a:t>:</a:t>
            </a:r>
            <a:br>
              <a:rPr lang="en-US" b="1" dirty="0" smtClean="0"/>
            </a:br>
            <a:r>
              <a:rPr lang="ar-SA" b="1" dirty="0" smtClean="0"/>
              <a:t>صح عن سفيان الثوري قوله: إن نسبة الفائدة إلى </a:t>
            </a:r>
            <a:r>
              <a:rPr lang="ar-SA" b="1" dirty="0" err="1" smtClean="0"/>
              <a:t>مفيدها</a:t>
            </a:r>
            <a:r>
              <a:rPr lang="ar-SA" b="1" dirty="0" smtClean="0"/>
              <a:t> من الصدق في العلم وشكره، وإن السكوت عن ذلك من الكذب في العلم </a:t>
            </a:r>
            <a:r>
              <a:rPr lang="ar-SA" b="1" dirty="0" smtClean="0"/>
              <a:t>وكفره مواهب </a:t>
            </a:r>
            <a:r>
              <a:rPr lang="ar-SA" b="1" smtClean="0"/>
              <a:t>الجليل </a:t>
            </a:r>
            <a:r>
              <a:rPr lang="ar-SA" b="1" smtClean="0"/>
              <a:t>1/4</a:t>
            </a:r>
          </a:p>
          <a:p>
            <a:pPr rtl="1"/>
            <a:r>
              <a:rPr lang="en-US" b="1" smtClean="0"/>
              <a:t>.</a:t>
            </a:r>
            <a:r>
              <a:rPr lang="ar-SA" b="1" dirty="0" smtClean="0"/>
              <a:t>في قائمة المصادر</a:t>
            </a:r>
            <a:r>
              <a:rPr lang="en-US" b="1" dirty="0" smtClean="0"/>
              <a:t>:</a:t>
            </a:r>
            <a:br>
              <a:rPr lang="en-US" b="1" dirty="0" smtClean="0"/>
            </a:br>
            <a:r>
              <a:rPr lang="ar-SA" b="1" dirty="0" smtClean="0"/>
              <a:t>الحطاب، محمد بن محمد بن عبد الرحمن المكي. مواهب الجليل بشرح مختصر خليل. الطبعة الأولى. مصر: مطبعة السعادة عام 1328هـ</a:t>
            </a:r>
            <a:r>
              <a:rPr lang="en-US" b="1" dirty="0" smtClean="0"/>
              <a:t>.</a:t>
            </a:r>
            <a:endParaRPr lang="en-US" dirty="0" smtClean="0"/>
          </a:p>
          <a:p>
            <a:pPr rtl="1"/>
            <a:r>
              <a:rPr lang="ar-SA" b="1" dirty="0" smtClean="0"/>
              <a:t> </a:t>
            </a:r>
            <a:endParaRPr lang="en-US" dirty="0" smtClean="0"/>
          </a:p>
          <a:p>
            <a:pPr rtl="1"/>
            <a:endParaRPr lang="en-US" dirty="0"/>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7412" name="Group 5"/>
          <p:cNvGrpSpPr>
            <a:grpSpLocks/>
          </p:cNvGrpSpPr>
          <p:nvPr/>
        </p:nvGrpSpPr>
        <p:grpSpPr bwMode="auto">
          <a:xfrm>
            <a:off x="6467475" y="1981200"/>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a:solidFill>
                <a:schemeClr val="bg1"/>
              </a:solidFill>
              <a:latin typeface="Calibri" pitchFamily="34" charset="0"/>
            </a:endParaRPr>
          </a:p>
        </p:txBody>
      </p:sp>
      <p:sp>
        <p:nvSpPr>
          <p:cNvPr id="17414"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pic>
        <p:nvPicPr>
          <p:cNvPr id="9" name="Picture 8" descr="logo EDE.png"/>
          <p:cNvPicPr>
            <a:picLocks noChangeAspect="1"/>
          </p:cNvPicPr>
          <p:nvPr/>
        </p:nvPicPr>
        <p:blipFill>
          <a:blip r:embed="rId3" cstate="print"/>
          <a:stretch>
            <a:fillRect/>
          </a:stretch>
        </p:blipFill>
        <p:spPr>
          <a:xfrm>
            <a:off x="914400" y="2133600"/>
            <a:ext cx="2109419" cy="2362200"/>
          </a:xfrm>
          <a:prstGeom prst="rect">
            <a:avLst/>
          </a:prstGeom>
          <a:effectLst>
            <a:outerShdw blurRad="63500" sx="102000" sy="102000" algn="ctr" rotWithShape="0">
              <a:prstClr val="black">
                <a:alpha val="40000"/>
              </a:prstClr>
            </a:outerShdw>
          </a:effectLst>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1662</TotalTime>
  <Words>1281</Words>
  <Application>Microsoft Office PowerPoint</Application>
  <PresentationFormat>A4 Paper (210x297 mm)‎</PresentationFormat>
  <Paragraphs>72</Paragraphs>
  <Slides>43</Slides>
  <Notes>0</Notes>
  <HiddenSlides>0</HiddenSlides>
  <MMClips>0</MMClips>
  <ScaleCrop>false</ScaleCrop>
  <HeadingPairs>
    <vt:vector size="4" baseType="variant">
      <vt:variant>
        <vt:lpstr>سمة</vt:lpstr>
      </vt:variant>
      <vt:variant>
        <vt:i4>1</vt:i4>
      </vt:variant>
      <vt:variant>
        <vt:lpstr>عناوين الشرائح</vt:lpstr>
      </vt:variant>
      <vt:variant>
        <vt:i4>43</vt:i4>
      </vt:variant>
    </vt:vector>
  </HeadingPairs>
  <TitlesOfParts>
    <vt:vector size="44" baseType="lpstr">
      <vt:lpstr>Office Theme</vt:lpstr>
      <vt:lpstr>الشريحة 1</vt:lpstr>
      <vt:lpstr>المحاضرة الخامسة حواشي البحث وهوامشه وطرق التوثيق</vt:lpstr>
      <vt:lpstr>الشريحة 3</vt:lpstr>
      <vt:lpstr>الشريحة 4</vt:lpstr>
      <vt:lpstr>الشريحة 5</vt:lpstr>
      <vt:lpstr>الشريحة 6</vt:lpstr>
      <vt:lpstr>الشريحة 7</vt:lpstr>
      <vt:lpstr>الشريحة 8</vt:lpstr>
      <vt:lpstr>الشريحة 9</vt:lpstr>
      <vt:lpstr>الشريحة 10</vt:lpstr>
      <vt:lpstr>الشريحة 11</vt:lpstr>
      <vt:lpstr>الشريحة 12</vt:lpstr>
      <vt:lpstr>الشريحة 13</vt:lpstr>
      <vt:lpstr>الشريحة 14</vt:lpstr>
      <vt:lpstr>الشريحة 15</vt:lpstr>
      <vt:lpstr>الشريحة 16</vt:lpstr>
      <vt:lpstr>الشريحة 17</vt:lpstr>
      <vt:lpstr>الشريحة 18</vt:lpstr>
      <vt:lpstr>الشريحة 19</vt:lpstr>
      <vt:lpstr>الشريحة 20</vt:lpstr>
      <vt:lpstr>الشريحة 21</vt:lpstr>
      <vt:lpstr>الشريحة 22</vt:lpstr>
      <vt:lpstr>الشريحة 23</vt:lpstr>
      <vt:lpstr>الشريحة 24</vt:lpstr>
      <vt:lpstr>الشريحة 25</vt:lpstr>
      <vt:lpstr>الشريحة 26</vt:lpstr>
      <vt:lpstr>الشريحة 27</vt:lpstr>
      <vt:lpstr>الشريحة 28</vt:lpstr>
      <vt:lpstr>الشريحة 29</vt:lpstr>
      <vt:lpstr>الشريحة 30</vt:lpstr>
      <vt:lpstr>الشريحة 31</vt:lpstr>
      <vt:lpstr>الشريحة 32</vt:lpstr>
      <vt:lpstr>الشريحة 33</vt:lpstr>
      <vt:lpstr>الشريحة 34</vt:lpstr>
      <vt:lpstr>الشريحة 35</vt:lpstr>
      <vt:lpstr>الشريحة 36</vt:lpstr>
      <vt:lpstr>الشريحة 37</vt:lpstr>
      <vt:lpstr>الشريحة 38</vt:lpstr>
      <vt:lpstr>الشريحة 39</vt:lpstr>
      <vt:lpstr>الشريحة 40</vt:lpstr>
      <vt:lpstr>الشريحة 41</vt:lpstr>
      <vt:lpstr>الشريحة 42</vt:lpstr>
      <vt:lpstr>الشريحة 43</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user</cp:lastModifiedBy>
  <cp:revision>130</cp:revision>
  <dcterms:created xsi:type="dcterms:W3CDTF">2009-10-14T19:14:34Z</dcterms:created>
  <dcterms:modified xsi:type="dcterms:W3CDTF">2012-09-26T21:17:03Z</dcterms:modified>
</cp:coreProperties>
</file>