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300" r:id="rId2"/>
    <p:sldId id="257" r:id="rId3"/>
    <p:sldId id="301" r:id="rId4"/>
    <p:sldId id="314" r:id="rId5"/>
    <p:sldId id="302" r:id="rId6"/>
    <p:sldId id="303" r:id="rId7"/>
    <p:sldId id="304" r:id="rId8"/>
    <p:sldId id="305" r:id="rId9"/>
    <p:sldId id="306" r:id="rId10"/>
    <p:sldId id="307" r:id="rId11"/>
    <p:sldId id="308" r:id="rId12"/>
    <p:sldId id="309" r:id="rId13"/>
    <p:sldId id="310" r:id="rId14"/>
    <p:sldId id="311" r:id="rId15"/>
    <p:sldId id="312" r:id="rId16"/>
    <p:sldId id="313" r:id="rId17"/>
    <p:sldId id="315" r:id="rId18"/>
    <p:sldId id="316" r:id="rId19"/>
    <p:sldId id="317" r:id="rId20"/>
    <p:sldId id="318" r:id="rId21"/>
    <p:sldId id="319" r:id="rId22"/>
    <p:sldId id="320" r:id="rId23"/>
    <p:sldId id="321" r:id="rId24"/>
    <p:sldId id="322" r:id="rId25"/>
    <p:sldId id="323" r:id="rId26"/>
    <p:sldId id="266" r:id="rId2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81" autoAdjust="0"/>
    <p:restoredTop sz="94664" autoAdjust="0"/>
  </p:normalViewPr>
  <p:slideViewPr>
    <p:cSldViewPr>
      <p:cViewPr>
        <p:scale>
          <a:sx n="98" d="100"/>
          <a:sy n="98" d="100"/>
        </p:scale>
        <p:origin x="-318" y="1074"/>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10/4/2012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22860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قسم الدراسات الإسلامية</a:t>
            </a:r>
            <a:r>
              <a:rPr lang="en-US" sz="2400" b="1" dirty="0" smtClean="0">
                <a:solidFill>
                  <a:schemeClr val="tx2">
                    <a:lumMod val="75000"/>
                  </a:schemeClr>
                </a:solidFill>
                <a:latin typeface="Calibri" pitchFamily="34" charset="0"/>
              </a:rPr>
              <a:t> - </a:t>
            </a:r>
            <a:r>
              <a:rPr lang="ar-SA" sz="2400" b="1" dirty="0" smtClean="0">
                <a:solidFill>
                  <a:schemeClr val="tx2">
                    <a:lumMod val="75000"/>
                  </a:schemeClr>
                </a:solidFill>
                <a:latin typeface="Calibri" pitchFamily="34" charset="0"/>
              </a:rPr>
              <a:t>كلية الآداب</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2209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en-US" sz="3700" b="1" dirty="0" smtClean="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أصول البحث العلمي</a:t>
            </a:r>
            <a:endParaRPr lang="ar-SA" sz="3700" b="1" dirty="0" smtClean="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د . عبد الله محمد أمين العمري  </a:t>
            </a:r>
            <a:endParaRPr lang="ar-SA" sz="3700" b="1" dirty="0">
              <a:solidFill>
                <a:schemeClr val="accent1">
                  <a:lumMod val="50000"/>
                </a:schemeClr>
              </a:solidFill>
              <a:latin typeface="AYM Wadiy S_U normal."/>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rtl="1" eaLnBrk="1" hangingPunct="1"/>
            <a:r>
              <a:rPr lang="ar-SA" sz="3200" b="1" spc="-150" dirty="0" smtClean="0">
                <a:solidFill>
                  <a:srgbClr val="FF0000"/>
                </a:solidFill>
                <a:latin typeface="ae_AlMateen" pitchFamily="2" charset="-78"/>
                <a:cs typeface="ae_AlMateen" pitchFamily="2" charset="-78"/>
              </a:rPr>
              <a:t>المحاضرة السادسة</a:t>
            </a:r>
            <a:r>
              <a:rPr lang="ar-SA" sz="3200" spc="-150" dirty="0" smtClean="0">
                <a:solidFill>
                  <a:srgbClr val="FF0000"/>
                </a:solidFill>
                <a:latin typeface="ae_AlMateen" pitchFamily="2" charset="-78"/>
                <a:cs typeface="ae_AlMateen" pitchFamily="2" charset="-78"/>
              </a:rPr>
              <a:t/>
            </a:r>
            <a:br>
              <a:rPr lang="ar-SA" sz="3200" spc="-150" dirty="0" smtClean="0">
                <a:solidFill>
                  <a:srgbClr val="FF0000"/>
                </a:solidFill>
                <a:latin typeface="ae_AlMateen" pitchFamily="2" charset="-78"/>
                <a:cs typeface="ae_AlMateen" pitchFamily="2" charset="-78"/>
              </a:rPr>
            </a:br>
            <a:r>
              <a:rPr lang="ar-SA" sz="2800" b="1" dirty="0" smtClean="0">
                <a:solidFill>
                  <a:srgbClr val="FF0000"/>
                </a:solidFill>
              </a:rPr>
              <a:t>نظام توثيق </a:t>
            </a:r>
            <a:r>
              <a:rPr lang="ar-SA" sz="2800" b="1" dirty="0" smtClean="0">
                <a:solidFill>
                  <a:srgbClr val="FF0000"/>
                </a:solidFill>
              </a:rPr>
              <a:t>النصوص  من كتب الحديث </a:t>
            </a:r>
            <a:endParaRPr lang="en-US" sz="2800" spc="-150" dirty="0" smtClean="0">
              <a:solidFill>
                <a:srgbClr val="FF0000"/>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نظام توثيق النصوص من كتب الحديث واللغة والتأليف العام:</a:t>
            </a:r>
            <a:endParaRPr lang="en-US" dirty="0" smtClean="0">
              <a:solidFill>
                <a:srgbClr val="FF0000"/>
              </a:solidFill>
            </a:endParaRPr>
          </a:p>
          <a:p>
            <a:pPr rtl="1"/>
            <a:r>
              <a:rPr lang="ar-SA" b="1" dirty="0" smtClean="0"/>
              <a:t>النصوص التي يراد توثيقها قد تكون نصوصاً من الحديث النبوي أو نصوصاً من اللغة أو نصوصاً من التأليف العام</a:t>
            </a:r>
            <a:endParaRPr lang="en-US" dirty="0" smtClean="0"/>
          </a:p>
          <a:p>
            <a:pPr rtl="1"/>
            <a:r>
              <a:rPr lang="ar-SA" b="1" dirty="0" smtClean="0">
                <a:solidFill>
                  <a:srgbClr val="FF0000"/>
                </a:solidFill>
              </a:rPr>
              <a:t>توثيق النصوص من الحديث النبوي :</a:t>
            </a:r>
            <a:endParaRPr lang="en-US" dirty="0" smtClean="0">
              <a:solidFill>
                <a:srgbClr val="FF0000"/>
              </a:solidFill>
            </a:endParaRPr>
          </a:p>
          <a:p>
            <a:pPr rtl="1"/>
            <a:r>
              <a:rPr lang="ar-SA" b="1" dirty="0" smtClean="0"/>
              <a:t>توثيق النص من الحديث النبوي هو المقصود </a:t>
            </a:r>
            <a:r>
              <a:rPr lang="ar-SA" b="1" dirty="0" smtClean="0"/>
              <a:t>بتخريج الحديث </a:t>
            </a:r>
            <a:r>
              <a:rPr lang="ar-SA" b="1" dirty="0" smtClean="0"/>
              <a:t>النبوي عند المحدثين وهو في أحد اصطلاحاته عندهم استخراج الحديث من مصادره ودراسة طرقه وشواهده والحكم عليه أو هو الدلالة على موضع الحديث في مصادره الأصيلة التي أخرجته بسنده ثم بيان مرتبته عند الحاجة.</a:t>
            </a:r>
            <a:endParaRPr lang="en-US" dirty="0" smtClean="0"/>
          </a:p>
          <a:p>
            <a:pPr rtl="1"/>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en-US" b="1" dirty="0" smtClean="0"/>
              <a:t> </a:t>
            </a:r>
            <a:r>
              <a:rPr lang="ar-SA" b="1" dirty="0" smtClean="0"/>
              <a:t>والمراد باستخراج الحديث </a:t>
            </a:r>
            <a:r>
              <a:rPr lang="ar-SA" b="1" dirty="0" smtClean="0"/>
              <a:t>الدلالة </a:t>
            </a:r>
            <a:r>
              <a:rPr lang="ar-SA" b="1" dirty="0" smtClean="0"/>
              <a:t>عليه في مواضعه بذكر المؤلفات التي يوجد فيها ذلك الحديث مسنداً أي مروي بالسند كقولنا مثلاً: أخرجه البخاري في صحيحه ، أو أحمد في مسنده والمراد بمصادر الحديث الأصيلة كتب السنة التي جمعها مؤلفوها عن طريق تلقيها عن شيوخهم بأسانيد إلى النبي صلى الله عليه وسلم كالكتب الستة وهي: صحيح البخاري ، صحيح مسلم ، سنن أبي داود ، سنن النسائي ، سنن الترمذي، سنن ابن ماجة،و كموطأ مالك ، ومسند أحمد ومستدرك الحاكم ، ومصنف عبد الرزاق.</a:t>
            </a:r>
            <a:endParaRPr lang="en-US" dirty="0" smtClean="0"/>
          </a:p>
          <a:p>
            <a:pPr rtl="1"/>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والمراد بدراسة متابعاته دراسة طرق الحديث وأسانيده المتعددة التي تلتقي في صحابي واحد مثال: عن ابن عمر قال رسول الله صلى الله عليه وسلم الرؤيا الصالحة جزء من سبعين جزءاً من النبوة . فقد روي هذا الحديث بأسانيد متعددة تنتهي إلى ابن عمر فهي متابعات والمراد بالشواهد الأحاديث المروية عن صحابي أو صحابة آخرين مؤيدة للحديث في المعنى أو موافقة له في اللفظ مثال : عن أبي هريرة قال: سمعت النبي صلى الله عليه وسلم </a:t>
            </a:r>
            <a:r>
              <a:rPr lang="ar-SA" b="1" dirty="0" smtClean="0"/>
              <a:t>يقول :من </a:t>
            </a:r>
            <a:r>
              <a:rPr lang="ar-SA" b="1" dirty="0" smtClean="0"/>
              <a:t>رآني في المنام فسيراني في اليقظة ولا يتمثل الشيطان بي .</a:t>
            </a:r>
            <a:endParaRPr lang="en-US" dirty="0" smtClean="0"/>
          </a:p>
          <a:p>
            <a:pPr rtl="1"/>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فللحديث شاهد عن صحابي آخر بنفس المعنى عن جابر بن عبد الله قال: قال رسول الله صلى الله عليه وسلم : من رآني في النوم فقد رآني فإنه لا </a:t>
            </a:r>
            <a:r>
              <a:rPr lang="ar-SA" b="1" dirty="0" smtClean="0"/>
              <a:t>بنبعي للشيطان  </a:t>
            </a:r>
            <a:r>
              <a:rPr lang="ar-SA" b="1" dirty="0" smtClean="0"/>
              <a:t>أن يتشبه بي </a:t>
            </a:r>
            <a:r>
              <a:rPr lang="ar-SA" b="1" dirty="0" smtClean="0"/>
              <a:t>.</a:t>
            </a:r>
          </a:p>
          <a:p>
            <a:pPr rtl="1"/>
            <a:r>
              <a:rPr lang="ar-SA" b="1" dirty="0" smtClean="0"/>
              <a:t>والمراد </a:t>
            </a:r>
            <a:r>
              <a:rPr lang="ar-SA" b="1" dirty="0" smtClean="0"/>
              <a:t>بالحكم عليه </a:t>
            </a:r>
            <a:r>
              <a:rPr lang="ar-SA" b="1" dirty="0" smtClean="0"/>
              <a:t>:إعطاء </a:t>
            </a:r>
            <a:r>
              <a:rPr lang="ar-SA" b="1" dirty="0" smtClean="0"/>
              <a:t>الحديث الوصف </a:t>
            </a:r>
            <a:r>
              <a:rPr lang="ar-SA" b="1" dirty="0" smtClean="0"/>
              <a:t>المناسب </a:t>
            </a:r>
            <a:r>
              <a:rPr lang="ar-SA" b="1" dirty="0" smtClean="0"/>
              <a:t>من حيث القبول أو الرد أي بيان رتبة الحديث من حيث الصحة والضعف .</a:t>
            </a:r>
            <a:endParaRPr lang="en-US" dirty="0" smtClean="0"/>
          </a:p>
          <a:p>
            <a:pPr rtl="1"/>
            <a:endParaRPr lang="en-US" dirty="0" smtClean="0"/>
          </a:p>
          <a:p>
            <a:pPr rtl="1"/>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ومن هنا يتبين أن أهمية التخريج تتلخص في الخطوات التالية:</a:t>
            </a:r>
            <a:endParaRPr lang="en-US" dirty="0" smtClean="0"/>
          </a:p>
          <a:p>
            <a:pPr lvl="0" rtl="1"/>
            <a:r>
              <a:rPr lang="ar-SA" b="1" dirty="0" smtClean="0"/>
              <a:t>1- استخراج </a:t>
            </a:r>
            <a:r>
              <a:rPr lang="ar-SA" b="1" dirty="0" smtClean="0"/>
              <a:t>الحديث من مظانه ومصادره الأصيلة.</a:t>
            </a:r>
            <a:endParaRPr lang="en-US" dirty="0" smtClean="0"/>
          </a:p>
          <a:p>
            <a:pPr lvl="0" rtl="1"/>
            <a:r>
              <a:rPr lang="ar-SA" b="1" dirty="0" smtClean="0"/>
              <a:t>2- دراسة </a:t>
            </a:r>
            <a:r>
              <a:rPr lang="ar-SA" b="1" dirty="0" smtClean="0"/>
              <a:t>طرقه وشواهده بمقارنتها والكشف عن أحوال الرواة.</a:t>
            </a:r>
            <a:endParaRPr lang="en-US" dirty="0" smtClean="0"/>
          </a:p>
          <a:p>
            <a:pPr lvl="0" rtl="1"/>
            <a:r>
              <a:rPr lang="ar-SA" b="1" dirty="0" smtClean="0"/>
              <a:t>3- الحكم </a:t>
            </a:r>
            <a:r>
              <a:rPr lang="ar-SA" b="1" dirty="0" smtClean="0"/>
              <a:t>عليه من حيث القبول والرد.</a:t>
            </a:r>
            <a:endParaRPr lang="en-US" dirty="0" smtClean="0"/>
          </a:p>
          <a:p>
            <a:pPr rtl="1"/>
            <a:r>
              <a:rPr lang="ar-SA" b="1" dirty="0" smtClean="0"/>
              <a:t> </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أهمية التخريج وفائدته:</a:t>
            </a:r>
            <a:endParaRPr lang="en-US" dirty="0" smtClean="0">
              <a:solidFill>
                <a:srgbClr val="FF0000"/>
              </a:solidFill>
            </a:endParaRPr>
          </a:p>
          <a:p>
            <a:pPr rtl="1"/>
            <a:r>
              <a:rPr lang="ar-SA" b="1" dirty="0" smtClean="0"/>
              <a:t>لا شك أن معرفة فن التخريج من </a:t>
            </a:r>
            <a:r>
              <a:rPr lang="ar-SA" b="1" dirty="0" smtClean="0"/>
              <a:t>أهم </a:t>
            </a:r>
            <a:r>
              <a:rPr lang="ar-SA" b="1" dirty="0" smtClean="0"/>
              <a:t>ما يجب على كل مشتغل بالعلوم الشرعية أن يعرفه ويتعلم قواعده وطرقه ليعرف كيف يتوصل إلى الحديث في مواضعه الأصيلة. فالحاجة إليه ماسة من حيث أن لا يسوغ لطالب العلم أن يستشهد بأي حديث أو يرويه إلا بعد معرفة من رواه من العلماء المصنفين في كتابه مسنداً. ولهذا فإن فن التخريج يحتاجه كل باحث أو مشتغل بالعلوم الشرعية وما يتعلق </a:t>
            </a:r>
            <a:r>
              <a:rPr lang="ar-SA" b="1" dirty="0" err="1" smtClean="0"/>
              <a:t>بها</a:t>
            </a:r>
            <a:r>
              <a:rPr lang="ar-SA" b="1" dirty="0" smtClean="0"/>
              <a:t> لأن الأحكام الشرعية ستبنى على هذه الأحاديث فلا بد من معرفة رتبتها من حيث الصحة والضعف .</a:t>
            </a:r>
            <a:endParaRPr lang="en-US" dirty="0" smtClean="0"/>
          </a:p>
          <a:p>
            <a:pPr rtl="1"/>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وفي استخراج الحديث من مظانه عدة طرق:</a:t>
            </a:r>
            <a:endParaRPr lang="en-US" dirty="0" smtClean="0"/>
          </a:p>
          <a:p>
            <a:pPr rtl="1"/>
            <a:r>
              <a:rPr lang="ar-SA" b="1" dirty="0" smtClean="0">
                <a:solidFill>
                  <a:srgbClr val="FF0000"/>
                </a:solidFill>
              </a:rPr>
              <a:t>الطريقة الأولى: </a:t>
            </a:r>
            <a:r>
              <a:rPr lang="ar-SA" b="1" dirty="0" smtClean="0"/>
              <a:t>التخريج عن طريق معرفة راوي الحديث من الصحابة وهذه </a:t>
            </a:r>
            <a:r>
              <a:rPr lang="ar-SA" b="1" dirty="0" smtClean="0"/>
              <a:t>الطريقة </a:t>
            </a:r>
            <a:r>
              <a:rPr lang="ar-SA" b="1" dirty="0" smtClean="0"/>
              <a:t>يلجا إليها عندما يكون اسم الصحابي مذكوراً في الحديث الذي يراد تخريجه أما إذا لم يكن اسم الصحابي مذكوراً في الحديث ولم نتمكن من معرفته فلا يمكن اللجوء إلى هذه الطريقة.</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ومن الكتب التي صنفت على هذه الطريقة : </a:t>
            </a:r>
            <a:endParaRPr lang="en-US" dirty="0" smtClean="0"/>
          </a:p>
          <a:p>
            <a:pPr lvl="0" rtl="1"/>
            <a:r>
              <a:rPr lang="ar-SA" b="1" dirty="0" smtClean="0">
                <a:solidFill>
                  <a:srgbClr val="FF0000"/>
                </a:solidFill>
              </a:rPr>
              <a:t>المسانيد: </a:t>
            </a:r>
            <a:r>
              <a:rPr lang="ar-SA" b="1" dirty="0" smtClean="0"/>
              <a:t>وهي الكتب الحديثية التي صنفها مؤلفوها على مسانيد أسماء الصحابة أي جمعوا أحاديث كل صحابي على حدة ومن هذه المسانيد : مسند أحمد بن حنبل ، مسند أبي داود الطيالسي  ، مسند أبي يعلى الموصلي.</a:t>
            </a:r>
            <a:endParaRPr lang="en-US" dirty="0" smtClean="0"/>
          </a:p>
          <a:p>
            <a:pPr lvl="0" rtl="1"/>
            <a:endParaRPr lang="en-US" dirty="0" smtClean="0"/>
          </a:p>
          <a:p>
            <a:pPr rtl="1"/>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المعاجم :</a:t>
            </a:r>
            <a:r>
              <a:rPr lang="ar-SA" b="1" dirty="0" smtClean="0"/>
              <a:t> وهي جمع معجم والمعجم في اصطلاح المحدثين الكتاب الذي ترتب فيه الأحاديث على مسانيد الصحابة أو الشيوخ أو البلدان أو غير ذلك والغالب أن يكون ترتيب الأسماء فيه على حروف المعجم ومن أشهر هذه المعاجم : معاجم الطبراني الثلاثة المعجم الكبير والمعجم الأوسط والمعجم الصغير .</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الطريق الثانية: </a:t>
            </a:r>
            <a:r>
              <a:rPr lang="ar-SA" b="1" dirty="0" smtClean="0"/>
              <a:t>التخريج عن طريق معرفة أول لفظ من متن الحديث ويلجا إلى هذه </a:t>
            </a:r>
            <a:r>
              <a:rPr lang="ar-SA" b="1" dirty="0" smtClean="0"/>
              <a:t>الطريقة </a:t>
            </a:r>
            <a:r>
              <a:rPr lang="ar-SA" b="1" dirty="0" smtClean="0"/>
              <a:t>عندما نتأكد من معرفة أول كلمة من متن الحديث لأن عدم التأكد من معرفة الكلمة في الحديث يسبب لنا ضياعاً للجهد دون فائدة.ويساعدنا </a:t>
            </a:r>
            <a:r>
              <a:rPr lang="ar-SA" b="1" dirty="0" smtClean="0"/>
              <a:t>عند </a:t>
            </a:r>
            <a:r>
              <a:rPr lang="ar-SA" b="1" dirty="0" smtClean="0"/>
              <a:t>اللجوء إلى هذه الطريقة المصنفات التالية :</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أ- الكتب </a:t>
            </a:r>
            <a:r>
              <a:rPr lang="ar-SA" b="1" dirty="0" smtClean="0"/>
              <a:t>المصنفة في الأحاديث المشتهرة على </a:t>
            </a:r>
            <a:r>
              <a:rPr lang="ar-SA" b="1" dirty="0" smtClean="0"/>
              <a:t>الألسنة والمراد بالأحاديث المشتهرة على ألسنة الناس </a:t>
            </a:r>
            <a:r>
              <a:rPr lang="ar-SA" b="1" dirty="0" smtClean="0"/>
              <a:t>أي ما يدور على ألسنتهم </a:t>
            </a:r>
            <a:r>
              <a:rPr lang="ar-SA" b="1" dirty="0" err="1" smtClean="0"/>
              <a:t>ويتناقلونه</a:t>
            </a:r>
            <a:r>
              <a:rPr lang="ar-SA" b="1" dirty="0" smtClean="0"/>
              <a:t> بيتهم من الأقوال منسوبة إلى النبي صلى الله عليه وسلم وقد يكون بعض هذه الأحاديث صيحاً أو حسناً أو ضعيفاً أو موضوعاً وبما أن انتشار مثل هذه الأحاديث الموضوعة يفسد على المسلمين دينهم لاعتقادهم أنها مروية عن النبي صلى الله عليه وسلم.</a:t>
            </a:r>
            <a:endParaRPr lang="en-US" dirty="0" smtClean="0"/>
          </a:p>
          <a:p>
            <a:pPr rtl="1"/>
            <a:r>
              <a:rPr lang="en-US" b="1" dirty="0" smtClean="0"/>
              <a:t> </a:t>
            </a:r>
            <a:endParaRPr lang="en-US" dirty="0" smtClean="0"/>
          </a:p>
          <a:p>
            <a:pPr rtl="1"/>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قام كثير من علماء الحديث بتصنيف كتب جمعوا فيها الأحاديث المشتهرة على الألسنة </a:t>
            </a:r>
            <a:r>
              <a:rPr lang="ar-SA" b="1" dirty="0" smtClean="0"/>
              <a:t>وبينوا </a:t>
            </a:r>
            <a:r>
              <a:rPr lang="ar-SA" b="1" dirty="0" err="1" smtClean="0"/>
              <a:t>صحيحها</a:t>
            </a:r>
            <a:r>
              <a:rPr lang="ar-SA" b="1" dirty="0" smtClean="0"/>
              <a:t> من سقيهما ومن أشهر هذه الكتب المقاصد الحسنة في بيان كثير من الأحاديث المشتهرة على الألسنة </a:t>
            </a:r>
            <a:r>
              <a:rPr lang="ar-SA" b="1" dirty="0" err="1" smtClean="0"/>
              <a:t>للسخاوي</a:t>
            </a:r>
            <a:r>
              <a:rPr lang="ar-SA" b="1" dirty="0" smtClean="0"/>
              <a:t> </a:t>
            </a:r>
            <a:r>
              <a:rPr lang="ar-SA" b="1" dirty="0" smtClean="0"/>
              <a:t>، </a:t>
            </a:r>
            <a:r>
              <a:rPr lang="ar-SA" b="1" dirty="0" smtClean="0"/>
              <a:t>ومنها كتاب تمييز الطيب من الخبيث </a:t>
            </a:r>
            <a:r>
              <a:rPr lang="ar-SA" b="1" dirty="0" smtClean="0"/>
              <a:t>فيما </a:t>
            </a:r>
            <a:r>
              <a:rPr lang="ar-SA" b="1" dirty="0" smtClean="0"/>
              <a:t>يدور على ألسنة الناس من الحديث </a:t>
            </a:r>
            <a:r>
              <a:rPr lang="ar-SA" b="1" dirty="0" err="1" smtClean="0"/>
              <a:t>للشيباني</a:t>
            </a:r>
            <a:r>
              <a:rPr lang="ar-SA" b="1" dirty="0" smtClean="0"/>
              <a:t> </a:t>
            </a:r>
            <a:r>
              <a:rPr lang="ar-SA" b="1" dirty="0" smtClean="0"/>
              <a:t>،منها وكشف </a:t>
            </a:r>
            <a:r>
              <a:rPr lang="ar-SA" b="1" dirty="0" smtClean="0"/>
              <a:t>الخفاء ومزيل الإلباس </a:t>
            </a:r>
            <a:r>
              <a:rPr lang="ar-SA" b="1" dirty="0" err="1" smtClean="0"/>
              <a:t>عنما</a:t>
            </a:r>
            <a:r>
              <a:rPr lang="ar-SA" b="1" dirty="0" smtClean="0"/>
              <a:t> </a:t>
            </a:r>
            <a:r>
              <a:rPr lang="ar-SA" b="1" dirty="0" smtClean="0"/>
              <a:t>أشتهر من الأحاديث على ألسنة الناس .</a:t>
            </a:r>
            <a:endParaRPr lang="en-US" dirty="0" smtClean="0"/>
          </a:p>
          <a:p>
            <a:pPr rtl="1"/>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ب- </a:t>
            </a:r>
            <a:r>
              <a:rPr lang="ar-SA" sz="2800" b="1" dirty="0" smtClean="0"/>
              <a:t>الكتب </a:t>
            </a:r>
            <a:r>
              <a:rPr lang="ar-SA" sz="2800" b="1" dirty="0" smtClean="0"/>
              <a:t>التي رتبت الأحاديث على </a:t>
            </a:r>
            <a:r>
              <a:rPr lang="ar-SA" sz="2800" b="1" dirty="0" smtClean="0"/>
              <a:t>حروف </a:t>
            </a:r>
            <a:r>
              <a:rPr lang="ar-SA" sz="2800" b="1" dirty="0" smtClean="0"/>
              <a:t>المعجم </a:t>
            </a:r>
            <a:r>
              <a:rPr lang="ar-SA" sz="2800" b="1" dirty="0" smtClean="0"/>
              <a:t>ومنها كتاب </a:t>
            </a:r>
            <a:r>
              <a:rPr lang="ar-SA" sz="2800" b="1" dirty="0" smtClean="0"/>
              <a:t>الجامع الصغير من حديث البشير النذير للسيوطي جمع فيه ما يزيد على عشرة آلاف حديث ورتبها على حروف المعجم مراعياً أول الحديث فما بعده ليسهل على المراجع الكشف عن الحديث بأسرع وقت </a:t>
            </a:r>
            <a:endParaRPr lang="en-US" sz="2800" dirty="0" smtClean="0"/>
          </a:p>
          <a:p>
            <a:pPr rtl="1"/>
            <a:r>
              <a:rPr lang="ar-SA" b="1" dirty="0" smtClean="0"/>
              <a:t>ج- المفاتيح والفهارس التي صنفها العلماء لكتب مخصوصة حيث رتبوا أحاديث تلك الكتب على حروف المعجم وذلك تسهيلاً على المراجعين في تلك الكتب مثل : مفتاح الترتيب لأحاديث تاريخ الخطيب لأحمد </a:t>
            </a:r>
            <a:r>
              <a:rPr lang="ar-SA" b="1" dirty="0" err="1" smtClean="0"/>
              <a:t>الغماري</a:t>
            </a:r>
            <a:r>
              <a:rPr lang="ar-SA" b="1" dirty="0" smtClean="0"/>
              <a:t> فهرس لترتيب أحاديث صحيح مسلم لمحمد فؤاد عبد الباقي.</a:t>
            </a:r>
            <a:endParaRPr lang="en-US" dirty="0" smtClean="0"/>
          </a:p>
          <a:p>
            <a:pPr rtl="1"/>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الطريقة الثالثة : </a:t>
            </a:r>
            <a:r>
              <a:rPr lang="ar-SA" b="1" dirty="0" smtClean="0"/>
              <a:t>التخريج عن طريق معرفة كلمة يقل دورانها على الألسنة من أي جزء من متن الحديث وإعادتها إلى مصدرها الثلاثي ثم إخراجها من الكتب المصنفة على هذه الطريقة مثل : كتاب المعجم المفهرس لألفاظ  الحديث النبوي الشريف والذي فهرس لألفاظ الحديث النبوي الموجودة في تسعة مصادر من أشهر مصادر السنة وهي الكتب الستة وموطأ مالك ومسند أحمد وسنن الدرامي .</a:t>
            </a:r>
            <a:endParaRPr lang="en-US" dirty="0" smtClean="0"/>
          </a:p>
          <a:p>
            <a:pPr rtl="1"/>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الطريقة الرابعة : </a:t>
            </a:r>
            <a:r>
              <a:rPr lang="ar-SA" b="1" dirty="0" smtClean="0"/>
              <a:t>التخريج عن طريق معرفة موضوع الحديث ويلجا إلى هذه الطريقة من رزق الذوق العلمي الذي يمكنه من تحديد موضوع الحديث أو موضوع من موضوعاته إن كان الحديث يتعلق بأكثر من موضوع أو من عنده الإطلاع الواسع وكثرة الممارسة لمصنفات الحديث ولا يقوى على تحديث موضوع الحديث كل شخص لا سيما في بعض الأحاديث التي لا يبدو موضوعها لكل من سمعها ومع ذلك لا بد أن </a:t>
            </a:r>
            <a:r>
              <a:rPr lang="ar-SA" b="1" dirty="0" smtClean="0"/>
              <a:t>يسلكها </a:t>
            </a:r>
            <a:r>
              <a:rPr lang="ar-SA" b="1" dirty="0" smtClean="0"/>
              <a:t>الباحث عند الحاجة إليها وعدم وجود طريقة أخرى </a:t>
            </a:r>
            <a:r>
              <a:rPr lang="ar-SA" b="1" dirty="0" smtClean="0"/>
              <a:t>أسهل منها </a:t>
            </a:r>
            <a:r>
              <a:rPr lang="ar-SA" b="1" dirty="0" smtClean="0"/>
              <a:t>.</a:t>
            </a:r>
            <a:endParaRPr lang="en-US" dirty="0" smtClean="0"/>
          </a:p>
          <a:p>
            <a:pPr rtl="1"/>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ويستعان في تخريج الحديث بناءً على هذه الطريقة المصنفات الحديثية المرتبة على الأبواب والموضوعات ومنها :</a:t>
            </a:r>
            <a:endParaRPr lang="en-US" dirty="0" smtClean="0"/>
          </a:p>
          <a:p>
            <a:pPr lvl="0" rtl="1"/>
            <a:r>
              <a:rPr lang="ar-SA" b="1" dirty="0" smtClean="0"/>
              <a:t>1- المصنفات </a:t>
            </a:r>
            <a:r>
              <a:rPr lang="ar-SA" b="1" dirty="0" smtClean="0"/>
              <a:t>التي شملت أبوابها وموضوعاتها جميع أبواب الدين ومنها الجوامع ، والجوامع جمع جامع والجامع في اصطلاح </a:t>
            </a:r>
            <a:r>
              <a:rPr lang="ar-SA" b="1" dirty="0" smtClean="0"/>
              <a:t>المحدثين: </a:t>
            </a:r>
            <a:r>
              <a:rPr lang="ar-SA" b="1" dirty="0" smtClean="0"/>
              <a:t>كل كتاب حديثي يوجد فيه من الحديث جميع الأنواع المحتاج إليها من العقائد والأحكام والرقاق وآداب الأكل والشرب والسفر وما يتعلق بالتفسير والتاريخ والفتن والمناقب ومن أشهرها </a:t>
            </a:r>
            <a:r>
              <a:rPr lang="ar-SA" b="1" dirty="0" smtClean="0"/>
              <a:t>:الجامع </a:t>
            </a:r>
            <a:r>
              <a:rPr lang="ar-SA" b="1" dirty="0" smtClean="0"/>
              <a:t>الصحيح </a:t>
            </a:r>
            <a:r>
              <a:rPr lang="ar-SA" b="1" dirty="0" smtClean="0"/>
              <a:t>للبخاري: </a:t>
            </a:r>
            <a:r>
              <a:rPr lang="ar-SA" b="1" dirty="0" smtClean="0"/>
              <a:t>والجامع الصحيح للإمام </a:t>
            </a:r>
            <a:r>
              <a:rPr lang="ar-SA" b="1" dirty="0" smtClean="0"/>
              <a:t>مسلم</a:t>
            </a:r>
            <a:r>
              <a:rPr lang="ar-SA" b="1" dirty="0" smtClean="0"/>
              <a:t>.</a:t>
            </a:r>
            <a:endParaRPr lang="en-US" dirty="0" smtClean="0"/>
          </a:p>
          <a:p>
            <a:pPr rtl="1"/>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2- المصنفات </a:t>
            </a:r>
            <a:r>
              <a:rPr lang="ar-SA" b="1" dirty="0" smtClean="0"/>
              <a:t>التي شملت أبوابها وموضوعاتها أكثر أبواب الدين ومنها كتب السنن والسنن في اصطلاح </a:t>
            </a:r>
            <a:r>
              <a:rPr lang="ar-SA" b="1" dirty="0" smtClean="0"/>
              <a:t>المحدثين: </a:t>
            </a:r>
            <a:r>
              <a:rPr lang="ar-SA" b="1" dirty="0" smtClean="0"/>
              <a:t>هي الكتب المرتبة على الأبواب الفقهية وتشتمل على الأحاديث المرفوعة فقط </a:t>
            </a:r>
            <a:r>
              <a:rPr lang="ar-SA" b="1" dirty="0" smtClean="0"/>
              <a:t>-أي </a:t>
            </a:r>
            <a:r>
              <a:rPr lang="ar-SA" b="1" dirty="0" smtClean="0"/>
              <a:t>المنسوبة إلى النبي صلى الله عليه وسلم </a:t>
            </a:r>
            <a:r>
              <a:rPr lang="ar-SA" b="1" dirty="0" smtClean="0"/>
              <a:t>-وليس </a:t>
            </a:r>
            <a:r>
              <a:rPr lang="ar-SA" b="1" dirty="0" smtClean="0"/>
              <a:t>فيها شيء من الموقوف </a:t>
            </a:r>
            <a:r>
              <a:rPr lang="ar-SA" b="1" dirty="0" smtClean="0"/>
              <a:t>-أي </a:t>
            </a:r>
            <a:r>
              <a:rPr lang="ar-SA" b="1" dirty="0" smtClean="0"/>
              <a:t>المنسوب إلى </a:t>
            </a:r>
            <a:r>
              <a:rPr lang="ar-SA" b="1" dirty="0" smtClean="0"/>
              <a:t>الصحابي- </a:t>
            </a:r>
            <a:r>
              <a:rPr lang="ar-SA" b="1" dirty="0" smtClean="0"/>
              <a:t>أو المقطوع </a:t>
            </a:r>
            <a:r>
              <a:rPr lang="ar-SA" b="1" dirty="0" smtClean="0"/>
              <a:t>-أي </a:t>
            </a:r>
            <a:r>
              <a:rPr lang="ar-SA" b="1" dirty="0" smtClean="0"/>
              <a:t>المنسوب إلى التابعي </a:t>
            </a:r>
            <a:r>
              <a:rPr lang="ar-SA" b="1" dirty="0" smtClean="0"/>
              <a:t>-لأن </a:t>
            </a:r>
            <a:r>
              <a:rPr lang="ar-SA" b="1" dirty="0" smtClean="0"/>
              <a:t>الموقوف والمقطوع لا يسمى سنة في اصطلاحهم ويسمى حديثاً ومن </a:t>
            </a:r>
            <a:r>
              <a:rPr lang="ar-SA" b="1" dirty="0" smtClean="0"/>
              <a:t>أمثلتها: </a:t>
            </a:r>
            <a:r>
              <a:rPr lang="ar-SA" b="1" dirty="0" smtClean="0"/>
              <a:t>سنن أبي </a:t>
            </a:r>
            <a:r>
              <a:rPr lang="ar-SA" b="1" dirty="0" smtClean="0"/>
              <a:t>داود، </a:t>
            </a:r>
            <a:r>
              <a:rPr lang="ar-SA" b="1" dirty="0" smtClean="0"/>
              <a:t>وسنن </a:t>
            </a:r>
            <a:r>
              <a:rPr lang="ar-SA" b="1" dirty="0" smtClean="0"/>
              <a:t>النسائي، </a:t>
            </a:r>
            <a:r>
              <a:rPr lang="ar-SA" b="1" dirty="0" smtClean="0"/>
              <a:t>وسنن ابن </a:t>
            </a:r>
            <a:r>
              <a:rPr lang="ar-SA" b="1" dirty="0" smtClean="0"/>
              <a:t>ماجة، </a:t>
            </a:r>
            <a:r>
              <a:rPr lang="ar-SA" b="1" dirty="0" smtClean="0"/>
              <a:t>وسنن </a:t>
            </a:r>
            <a:r>
              <a:rPr lang="ar-SA" b="1" dirty="0" err="1" smtClean="0"/>
              <a:t>البيهقي</a:t>
            </a:r>
            <a:r>
              <a:rPr lang="ar-SA" b="1" dirty="0" smtClean="0"/>
              <a:t>  . </a:t>
            </a:r>
            <a:endParaRPr lang="en-US" dirty="0" smtClean="0"/>
          </a:p>
          <a:p>
            <a:pPr rtl="1"/>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ومنها المصنفات والمصنف في اصطلاح </a:t>
            </a:r>
            <a:r>
              <a:rPr lang="ar-SA" b="1" dirty="0" smtClean="0"/>
              <a:t>المحدثين: </a:t>
            </a:r>
            <a:r>
              <a:rPr lang="ar-SA" b="1" dirty="0" smtClean="0"/>
              <a:t>هو الكتاب المرتب على الأبواب والمشتمل على الأحاديث المرفوعة والموقوفة </a:t>
            </a:r>
            <a:r>
              <a:rPr lang="ar-SA" b="1" dirty="0" smtClean="0"/>
              <a:t>والمقطوعة. </a:t>
            </a:r>
            <a:r>
              <a:rPr lang="ar-SA" b="1" dirty="0" smtClean="0"/>
              <a:t>أي </a:t>
            </a:r>
            <a:r>
              <a:rPr lang="ar-SA" b="1" dirty="0" smtClean="0"/>
              <a:t>فيه </a:t>
            </a:r>
            <a:r>
              <a:rPr lang="ar-SA" b="1" dirty="0" smtClean="0"/>
              <a:t>الأحاديث النبوية </a:t>
            </a:r>
            <a:r>
              <a:rPr lang="ar-SA" b="1" dirty="0" smtClean="0"/>
              <a:t>،وأقوال </a:t>
            </a:r>
            <a:r>
              <a:rPr lang="ar-SA" b="1" dirty="0" smtClean="0"/>
              <a:t>الصحابة </a:t>
            </a:r>
            <a:r>
              <a:rPr lang="ar-SA" b="1" dirty="0" smtClean="0"/>
              <a:t>،وفتاوى </a:t>
            </a:r>
            <a:r>
              <a:rPr lang="ar-SA" b="1" dirty="0" smtClean="0"/>
              <a:t>التابعين </a:t>
            </a:r>
            <a:r>
              <a:rPr lang="ar-SA" b="1" dirty="0" smtClean="0"/>
              <a:t>،وفتاوى </a:t>
            </a:r>
            <a:r>
              <a:rPr lang="ar-SA" b="1" dirty="0" smtClean="0"/>
              <a:t>أتباع </a:t>
            </a:r>
            <a:r>
              <a:rPr lang="ar-SA" b="1" dirty="0" smtClean="0"/>
              <a:t>التابعين، </a:t>
            </a:r>
            <a:r>
              <a:rPr lang="ar-SA" b="1" dirty="0" smtClean="0"/>
              <a:t>ومن هذه </a:t>
            </a:r>
            <a:r>
              <a:rPr lang="ar-SA" b="1" dirty="0" smtClean="0"/>
              <a:t>المصنفات: </a:t>
            </a:r>
            <a:r>
              <a:rPr lang="ar-SA" b="1" dirty="0" smtClean="0"/>
              <a:t>مصنف ابن أبي شيبة ، ومصنف عبد الرزاق </a:t>
            </a:r>
            <a:r>
              <a:rPr lang="ar-SA" b="1" dirty="0" err="1" smtClean="0"/>
              <a:t>الصنعاني</a:t>
            </a:r>
            <a:r>
              <a:rPr lang="ar-SA" b="1" dirty="0" smtClean="0"/>
              <a:t> .</a:t>
            </a:r>
            <a:endParaRPr lang="en-US" dirty="0" smtClean="0"/>
          </a:p>
          <a:p>
            <a:pPr rtl="1"/>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3- المصنفات </a:t>
            </a:r>
            <a:r>
              <a:rPr lang="ar-SA" b="1" dirty="0" smtClean="0"/>
              <a:t>المختصة بباب من أبواب الدين أو جانب من جوانبه ومنها كتب الأجزاء والجزء </a:t>
            </a:r>
            <a:r>
              <a:rPr lang="ar-SA" b="1" dirty="0" err="1" smtClean="0"/>
              <a:t>الحديثي</a:t>
            </a:r>
            <a:r>
              <a:rPr lang="ar-SA" b="1" dirty="0" smtClean="0"/>
              <a:t> في اصطلاح المحدثين </a:t>
            </a:r>
            <a:r>
              <a:rPr lang="ar-SA" b="1" dirty="0" smtClean="0"/>
              <a:t>يعني: </a:t>
            </a:r>
            <a:r>
              <a:rPr lang="ar-SA" b="1" dirty="0" smtClean="0"/>
              <a:t>كتاباً صغيراً يشتمل على أحد </a:t>
            </a:r>
            <a:r>
              <a:rPr lang="ar-SA" b="1" dirty="0" smtClean="0"/>
              <a:t>أمرين: </a:t>
            </a:r>
            <a:r>
              <a:rPr lang="ar-SA" b="1" dirty="0" smtClean="0"/>
              <a:t>إما جمع الأحاديث المروية عن واحد من الصحابة </a:t>
            </a:r>
            <a:r>
              <a:rPr lang="ar-SA" b="1" dirty="0" err="1" smtClean="0"/>
              <a:t>كمرويات</a:t>
            </a:r>
            <a:r>
              <a:rPr lang="ar-SA" b="1" dirty="0" smtClean="0"/>
              <a:t> أبي </a:t>
            </a:r>
            <a:r>
              <a:rPr lang="ar-SA" b="1" dirty="0" smtClean="0"/>
              <a:t>هريرة، وإما </a:t>
            </a:r>
            <a:r>
              <a:rPr lang="ar-SA" b="1" dirty="0" smtClean="0"/>
              <a:t>جمع الأحاديث المتعلقة بموضوع واحد كجمع الأحاديث المتعلقة بإكرام الجار أو إكرام </a:t>
            </a:r>
            <a:r>
              <a:rPr lang="ar-SA" b="1" dirty="0" smtClean="0"/>
              <a:t>الضيف، </a:t>
            </a:r>
            <a:r>
              <a:rPr lang="ar-SA" b="1" dirty="0" smtClean="0"/>
              <a:t>ومنها كتب الترغيب والترهيب والفضائل والآداب والأخلاق .</a:t>
            </a:r>
            <a:endParaRPr lang="en-US" dirty="0" smtClean="0"/>
          </a:p>
          <a:p>
            <a:pPr rtl="1"/>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وبعد القيام باستخراج الحديث من مصادره ينبغي القيام بترتيب هذه المصادر ترتيباً علمياً ولترتيب المصادر طريقتان: </a:t>
            </a:r>
            <a:endParaRPr lang="en-US" dirty="0" smtClean="0"/>
          </a:p>
          <a:p>
            <a:pPr rtl="1"/>
            <a:r>
              <a:rPr lang="ar-SA" b="1" dirty="0" smtClean="0"/>
              <a:t>الأولى: ترتيب هذه المصادر حسب التقدم الزمني.</a:t>
            </a:r>
            <a:endParaRPr lang="en-US" dirty="0" smtClean="0"/>
          </a:p>
          <a:p>
            <a:pPr rtl="1"/>
            <a:r>
              <a:rPr lang="ar-SA" b="1" dirty="0" smtClean="0"/>
              <a:t>الثانية: التقديم حسب الصحة والمكانة العلمية فنقدم مثلا صحيح البخاري على بقية الكتب المصنفة في الحديث.</a:t>
            </a:r>
            <a:endParaRPr lang="en-US" dirty="0" smtClean="0"/>
          </a:p>
          <a:p>
            <a:pPr rtl="1"/>
            <a:r>
              <a:rPr lang="ar-SA" b="1" dirty="0" smtClean="0"/>
              <a:t> وعند القيام </a:t>
            </a:r>
            <a:r>
              <a:rPr lang="ar-SA" b="1" dirty="0" err="1" smtClean="0"/>
              <a:t>بعزو</a:t>
            </a:r>
            <a:r>
              <a:rPr lang="ar-SA" b="1" dirty="0" smtClean="0"/>
              <a:t> الحديث إلى مصدره يستحسن ذكر الكتاب والباب والجزء والصفحة والرقم إن وجد فتقول مثلاً: صحيح البخاري، كتاب الصلاة، باب صلاة الضحى </a:t>
            </a:r>
            <a:r>
              <a:rPr lang="ar-SA" b="1" dirty="0" smtClean="0"/>
              <a:t>253/3 </a:t>
            </a:r>
            <a:r>
              <a:rPr lang="ar-SA" b="1" dirty="0" smtClean="0"/>
              <a:t>(1152) .</a:t>
            </a:r>
            <a:endParaRPr lang="en-US" dirty="0" smtClean="0"/>
          </a:p>
          <a:p>
            <a:pPr rtl="1"/>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أما الخطوة الثانية من عملية تخريج الحديث فهي دراسة طرقه وشواهده بمقارنتها والكشف عن أحوال الرواة من أجل أن نتوصل </a:t>
            </a:r>
            <a:r>
              <a:rPr lang="ar-SA" b="1" dirty="0" smtClean="0"/>
              <a:t>إلى </a:t>
            </a:r>
            <a:r>
              <a:rPr lang="ar-SA" b="1" dirty="0" smtClean="0"/>
              <a:t>الحكم على الحديث وهذه </a:t>
            </a:r>
            <a:r>
              <a:rPr lang="ar-SA" b="1" dirty="0" smtClean="0"/>
              <a:t>خطوة </a:t>
            </a:r>
            <a:r>
              <a:rPr lang="ar-SA" b="1" dirty="0" smtClean="0"/>
              <a:t>صعبة في هذا الفن لا يستطيع القيام </a:t>
            </a:r>
            <a:r>
              <a:rPr lang="ar-SA" b="1" dirty="0" err="1" smtClean="0"/>
              <a:t>بها</a:t>
            </a:r>
            <a:r>
              <a:rPr lang="ar-SA" b="1" dirty="0" smtClean="0"/>
              <a:t> إلا من تمرس فيه </a:t>
            </a:r>
            <a:r>
              <a:rPr lang="ar-SA" b="1" dirty="0" smtClean="0"/>
              <a:t>،ولهذا </a:t>
            </a:r>
            <a:r>
              <a:rPr lang="ar-SA" b="1" dirty="0" smtClean="0"/>
              <a:t>لا ينبغي التسرع في الحكم على الحديث عن طريق الدراسة الشخصية للمرء ما لم يكن مؤهلاً بالعلم والخبرة </a:t>
            </a:r>
            <a:r>
              <a:rPr lang="ar-SA" b="1" dirty="0" smtClean="0"/>
              <a:t>،ولذا </a:t>
            </a:r>
            <a:r>
              <a:rPr lang="ar-SA" b="1" dirty="0" smtClean="0"/>
              <a:t>فإن </a:t>
            </a:r>
            <a:r>
              <a:rPr lang="ar-SA" b="1" dirty="0" err="1" smtClean="0"/>
              <a:t>الأحوط</a:t>
            </a:r>
            <a:r>
              <a:rPr lang="ar-SA" b="1" dirty="0" smtClean="0"/>
              <a:t> في الحكم على الحديث نقل كلام الأئمة الأعلام في هذا الفن للتوصل إلى مرتبة الحديث من حيث الصحة أو الضعف.</a:t>
            </a:r>
            <a:endParaRPr lang="en-US" dirty="0" smtClean="0"/>
          </a:p>
          <a:p>
            <a:pPr rtl="1"/>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توثيق النص من كتب اللغة </a:t>
            </a:r>
            <a:endParaRPr lang="en-US" dirty="0" smtClean="0">
              <a:solidFill>
                <a:srgbClr val="FF0000"/>
              </a:solidFill>
            </a:endParaRPr>
          </a:p>
          <a:p>
            <a:pPr rtl="1"/>
            <a:r>
              <a:rPr lang="ar-SA" b="1" dirty="0" smtClean="0"/>
              <a:t>أما توثيق النص من كتب اللغة فيحتاج من الباحث إلى معرفة تامة بما يريد من اللفظة اللغوية التي يريد البحث فيها ومعرفة تامة بما يناسب من معانيها للمعنى </a:t>
            </a:r>
            <a:r>
              <a:rPr lang="ar-SA" b="1" dirty="0" smtClean="0"/>
              <a:t>الاصطلاحي، </a:t>
            </a:r>
            <a:r>
              <a:rPr lang="ar-SA" b="1" dirty="0" smtClean="0"/>
              <a:t>كما يحتاج من الباحث </a:t>
            </a:r>
            <a:r>
              <a:rPr lang="ar-SA" b="1" dirty="0" smtClean="0"/>
              <a:t> </a:t>
            </a:r>
            <a:r>
              <a:rPr lang="ar-SA" b="1" dirty="0" smtClean="0"/>
              <a:t>المعرفة بالطرائق المختلفة لكتب اللغة في عرض موادها اللغوية فطريقة مقاييس اللغة </a:t>
            </a:r>
            <a:r>
              <a:rPr lang="ar-SA" b="1" dirty="0" smtClean="0"/>
              <a:t>لابن </a:t>
            </a:r>
            <a:r>
              <a:rPr lang="ar-SA" b="1" dirty="0" smtClean="0"/>
              <a:t>فارس تختلف عن طريقة لسان العرب </a:t>
            </a:r>
            <a:r>
              <a:rPr lang="ar-SA" b="1" dirty="0" smtClean="0"/>
              <a:t>لابن </a:t>
            </a:r>
            <a:r>
              <a:rPr lang="ar-SA" b="1" dirty="0" smtClean="0"/>
              <a:t>منظور </a:t>
            </a:r>
            <a:endParaRPr lang="en-US" dirty="0" smtClean="0"/>
          </a:p>
          <a:p>
            <a:pPr rtl="1"/>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كما يحتاج إلى النظر في كتب اللغة سواء التي ألفت عموماً أم التي ألفت لبيان معان لغوية في فن من الفنون كالمفردات في غريب القرآن </a:t>
            </a:r>
            <a:r>
              <a:rPr lang="ar-SA" b="1" smtClean="0"/>
              <a:t>للراغب </a:t>
            </a:r>
            <a:r>
              <a:rPr lang="ar-SA" b="1" smtClean="0"/>
              <a:t>الأصفهاني، </a:t>
            </a:r>
            <a:r>
              <a:rPr lang="ar-SA" b="1" dirty="0" smtClean="0"/>
              <a:t>والنهاية في غريب الحديث </a:t>
            </a:r>
            <a:r>
              <a:rPr lang="ar-SA" b="1" smtClean="0"/>
              <a:t>لابن </a:t>
            </a:r>
            <a:r>
              <a:rPr lang="ar-SA" b="1" smtClean="0"/>
              <a:t>الأثير، </a:t>
            </a:r>
            <a:r>
              <a:rPr lang="ar-SA" b="1" dirty="0" smtClean="0"/>
              <a:t>وتهذيب الأسماء واللغات للنووي .</a:t>
            </a:r>
            <a:endParaRPr lang="en-US" dirty="0" smtClean="0"/>
          </a:p>
          <a:p>
            <a:pPr rtl="1"/>
            <a:r>
              <a:rPr lang="ar-SA" sz="2800" b="1" dirty="0" smtClean="0">
                <a:solidFill>
                  <a:srgbClr val="FF0000"/>
                </a:solidFill>
              </a:rPr>
              <a:t>توثيق النص من كتب التأليف العام :</a:t>
            </a:r>
            <a:endParaRPr lang="en-US" sz="2800" dirty="0" smtClean="0">
              <a:solidFill>
                <a:srgbClr val="FF0000"/>
              </a:solidFill>
            </a:endParaRPr>
          </a:p>
          <a:p>
            <a:pPr rtl="1"/>
            <a:r>
              <a:rPr lang="ar-SA" b="1" dirty="0" smtClean="0"/>
              <a:t> وأما توثيق النص من كتب التأليف العام فيتبع فيه ما ذكرنا من جعل النص بين علامتي تنصيص ، والدقة في نقله ووضع نقط لا تقل عن ثلاث في مكان ما يحذف من ثنايا النص ، والإشارة في الحاشية إلى المصدر والجزء والصفحة.</a:t>
            </a:r>
            <a:endParaRPr lang="en-US" dirty="0" smtClean="0"/>
          </a:p>
          <a:p>
            <a:pPr rtl="1"/>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1625</TotalTime>
  <Words>1592</Words>
  <Application>Microsoft Office PowerPoint</Application>
  <PresentationFormat>A4 Paper (210x297 mm)‎</PresentationFormat>
  <Paragraphs>52</Paragraphs>
  <Slides>26</Slides>
  <Notes>0</Notes>
  <HiddenSlides>0</HiddenSlides>
  <MMClips>0</MMClips>
  <ScaleCrop>false</ScaleCrop>
  <HeadingPairs>
    <vt:vector size="4" baseType="variant">
      <vt:variant>
        <vt:lpstr>سمة</vt:lpstr>
      </vt:variant>
      <vt:variant>
        <vt:i4>1</vt:i4>
      </vt:variant>
      <vt:variant>
        <vt:lpstr>عناوين الشرائح</vt:lpstr>
      </vt:variant>
      <vt:variant>
        <vt:i4>26</vt:i4>
      </vt:variant>
    </vt:vector>
  </HeadingPairs>
  <TitlesOfParts>
    <vt:vector size="27" baseType="lpstr">
      <vt:lpstr>Office Theme</vt:lpstr>
      <vt:lpstr>الشريحة 1</vt:lpstr>
      <vt:lpstr>المحاضرة السادسة نظام توثيق النصوص  من كتب الحديث </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lpstr>الشريحة 26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120</cp:revision>
  <dcterms:created xsi:type="dcterms:W3CDTF">2009-10-14T19:14:34Z</dcterms:created>
  <dcterms:modified xsi:type="dcterms:W3CDTF">2012-10-04T00:03:01Z</dcterms:modified>
</cp:coreProperties>
</file>