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300" r:id="rId2"/>
    <p:sldId id="257" r:id="rId3"/>
    <p:sldId id="301" r:id="rId4"/>
    <p:sldId id="314" r:id="rId5"/>
    <p:sldId id="302" r:id="rId6"/>
    <p:sldId id="303" r:id="rId7"/>
    <p:sldId id="304" r:id="rId8"/>
    <p:sldId id="305" r:id="rId9"/>
    <p:sldId id="306" r:id="rId10"/>
    <p:sldId id="307" r:id="rId11"/>
    <p:sldId id="308" r:id="rId12"/>
    <p:sldId id="309" r:id="rId13"/>
    <p:sldId id="310" r:id="rId14"/>
    <p:sldId id="311" r:id="rId15"/>
    <p:sldId id="312" r:id="rId16"/>
    <p:sldId id="313" r:id="rId17"/>
    <p:sldId id="315" r:id="rId18"/>
    <p:sldId id="316" r:id="rId19"/>
    <p:sldId id="317" r:id="rId20"/>
    <p:sldId id="318" r:id="rId21"/>
    <p:sldId id="319" r:id="rId22"/>
    <p:sldId id="320" r:id="rId23"/>
    <p:sldId id="321" r:id="rId24"/>
    <p:sldId id="322" r:id="rId25"/>
    <p:sldId id="323" r:id="rId26"/>
    <p:sldId id="324" r:id="rId27"/>
    <p:sldId id="325" r:id="rId28"/>
    <p:sldId id="326" r:id="rId29"/>
    <p:sldId id="327" r:id="rId30"/>
    <p:sldId id="328" r:id="rId31"/>
    <p:sldId id="329" r:id="rId32"/>
    <p:sldId id="330" r:id="rId33"/>
    <p:sldId id="331" r:id="rId34"/>
    <p:sldId id="332" r:id="rId35"/>
    <p:sldId id="333" r:id="rId36"/>
    <p:sldId id="334" r:id="rId37"/>
    <p:sldId id="335" r:id="rId38"/>
    <p:sldId id="336" r:id="rId39"/>
    <p:sldId id="337" r:id="rId40"/>
    <p:sldId id="338" r:id="rId41"/>
    <p:sldId id="339" r:id="rId42"/>
    <p:sldId id="340" r:id="rId43"/>
    <p:sldId id="266" r:id="rId4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81" autoAdjust="0"/>
    <p:restoredTop sz="94664" autoAdjust="0"/>
  </p:normalViewPr>
  <p:slideViewPr>
    <p:cSldViewPr>
      <p:cViewPr>
        <p:scale>
          <a:sx n="100" d="100"/>
          <a:sy n="100" d="100"/>
        </p:scale>
        <p:origin x="-252" y="57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228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قسم الدراسات الإسلامية</a:t>
            </a:r>
            <a:r>
              <a:rPr lang="en-US" sz="2400" b="1" dirty="0" smtClean="0">
                <a:solidFill>
                  <a:schemeClr val="tx2">
                    <a:lumMod val="75000"/>
                  </a:schemeClr>
                </a:solidFill>
                <a:latin typeface="Calibri" pitchFamily="34" charset="0"/>
              </a:rPr>
              <a:t> - </a:t>
            </a:r>
            <a:r>
              <a:rPr lang="ar-SA" sz="2400" b="1" dirty="0" smtClean="0">
                <a:solidFill>
                  <a:schemeClr val="tx2">
                    <a:lumMod val="75000"/>
                  </a:schemeClr>
                </a:solidFill>
                <a:latin typeface="Calibri" pitchFamily="34" charset="0"/>
              </a:rPr>
              <a:t>كلية الآداب</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2209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أصول البحث العلمي</a:t>
            </a:r>
          </a:p>
          <a:p>
            <a:pPr algn="ctr"/>
            <a:r>
              <a:rPr lang="ar-SA" sz="3700" b="1" dirty="0" smtClean="0">
                <a:solidFill>
                  <a:schemeClr val="accent1">
                    <a:lumMod val="50000"/>
                  </a:schemeClr>
                </a:solidFill>
                <a:latin typeface="AYM Wadiy S_U normal."/>
                <a:cs typeface="Times New Roman" pitchFamily="18" charset="0"/>
              </a:rPr>
              <a:t>د . عبد الله محمد أمين العمري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SA" spc="-150" dirty="0" smtClean="0">
                <a:solidFill>
                  <a:srgbClr val="FF0000"/>
                </a:solidFill>
                <a:latin typeface="ae_AlMateen" pitchFamily="2" charset="-78"/>
                <a:cs typeface="ae_AlMateen" pitchFamily="2" charset="-78"/>
              </a:rPr>
              <a:t>المحاضرة السابعة</a:t>
            </a:r>
            <a:br>
              <a:rPr lang="ar-SA" spc="-150" dirty="0" smtClean="0">
                <a:solidFill>
                  <a:srgbClr val="FF0000"/>
                </a:solidFill>
                <a:latin typeface="ae_AlMateen" pitchFamily="2" charset="-78"/>
                <a:cs typeface="ae_AlMateen" pitchFamily="2" charset="-78"/>
              </a:rPr>
            </a:br>
            <a:r>
              <a:rPr lang="ar-SA" spc="-150" dirty="0" smtClean="0">
                <a:solidFill>
                  <a:srgbClr val="FF0000"/>
                </a:solidFill>
                <a:latin typeface="ae_AlMateen" pitchFamily="2" charset="-78"/>
                <a:cs typeface="ae_AlMateen" pitchFamily="2" charset="-78"/>
              </a:rPr>
              <a:t>علامات الترقيم</a:t>
            </a:r>
            <a:endParaRPr lang="en-US" spc="-150" dirty="0" smtClean="0">
              <a:solidFill>
                <a:srgbClr val="FF00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علامات الترقيم</a:t>
            </a:r>
            <a:endParaRPr lang="en-US" dirty="0" smtClean="0">
              <a:solidFill>
                <a:srgbClr val="FF0000"/>
              </a:solidFill>
            </a:endParaRPr>
          </a:p>
          <a:p>
            <a:pPr rtl="1"/>
            <a:r>
              <a:rPr lang="ar-SA" b="1" dirty="0" smtClean="0"/>
              <a:t>معنى علامات الترقيم في اللغة والمراد </a:t>
            </a:r>
            <a:r>
              <a:rPr lang="ar-SA" b="1" dirty="0" err="1" smtClean="0"/>
              <a:t>بها</a:t>
            </a:r>
            <a:r>
              <a:rPr lang="ar-SA" b="1" dirty="0" smtClean="0"/>
              <a:t> هنا :</a:t>
            </a:r>
            <a:endParaRPr lang="en-US" dirty="0" smtClean="0"/>
          </a:p>
          <a:p>
            <a:pPr rtl="1"/>
            <a:r>
              <a:rPr lang="ar-SA" b="1" dirty="0" smtClean="0"/>
              <a:t>العلامات : جمع علامة ، والعلامة هي الإمارة على الشيء ، والرمز المخصوص الذي يدل عليه.</a:t>
            </a:r>
            <a:endParaRPr lang="en-US" dirty="0" smtClean="0"/>
          </a:p>
          <a:p>
            <a:pPr rtl="1"/>
            <a:r>
              <a:rPr lang="ar-SA" b="1" dirty="0" smtClean="0"/>
              <a:t>وأما الترقيم، فهو مصدر" رقم" وهو يقوم على ثلاثة حروف أصول ، هي الراء والقاف والميم، وهي كما يقول ابن فارس: " أصل واحد يدل على خط وكتابة وما أشبه ذلك، فالرقم: الخط ، والرقم: الكتاب... </a:t>
            </a:r>
            <a:endParaRPr lang="en-US" dirty="0" smtClean="0"/>
          </a:p>
          <a:p>
            <a:pPr rtl="1"/>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وكل ثوب وشيء فهو رقم ... قال الخليل بن أحمد: الرقم </a:t>
            </a:r>
            <a:r>
              <a:rPr lang="ar-SA" b="1" dirty="0" err="1" smtClean="0"/>
              <a:t>تعجيم</a:t>
            </a:r>
            <a:r>
              <a:rPr lang="ar-SA" b="1" dirty="0" smtClean="0"/>
              <a:t> الكتاب . يقال: كتاب مرقوم: إذا بينت حروفه بعلاماتها من </a:t>
            </a:r>
            <a:r>
              <a:rPr lang="ar-SA" b="1" dirty="0" err="1" smtClean="0"/>
              <a:t>النتقيط</a:t>
            </a:r>
            <a:r>
              <a:rPr lang="ar-SA" b="1" dirty="0" smtClean="0"/>
              <a:t>، ورقمتا الفرس والحمار : الأثران بباطن </a:t>
            </a:r>
            <a:r>
              <a:rPr lang="ar-SA" b="1" dirty="0" err="1" smtClean="0"/>
              <a:t>أعضادهما</a:t>
            </a:r>
            <a:r>
              <a:rPr lang="ar-SA" b="1" dirty="0" smtClean="0"/>
              <a:t>.</a:t>
            </a:r>
            <a:endParaRPr lang="en-US" dirty="0" smtClean="0"/>
          </a:p>
          <a:p>
            <a:pPr rtl="1"/>
            <a:r>
              <a:rPr lang="ar-SA" b="1" dirty="0" smtClean="0"/>
              <a:t>ويتفق الباحثون في المعنى المراد بعلامات الترقيم هنا:</a:t>
            </a:r>
            <a:endParaRPr lang="en-US" dirty="0" smtClean="0"/>
          </a:p>
          <a:p>
            <a:pPr rtl="1"/>
            <a:r>
              <a:rPr lang="ar-SA" b="1" dirty="0" smtClean="0"/>
              <a:t>فالأستاذ أحمد زكي باشا يقول في المراد بالترقيم: " هو وضع رموز مخصوصة في أثنا الكتابة ؛ لتعيين مواقع الفصل والوقف والابتداء وأنواع النبرات الصوتية والأغراض الكلامية، في أثناء القراءة".</a:t>
            </a:r>
            <a:endParaRPr lang="en-US" dirty="0" smtClean="0"/>
          </a:p>
          <a:p>
            <a:pPr rtl="1"/>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والدكتور رمضان عبد التواب يقول فيه: " الترقيم وضع علامات بين أجزاء الكلام المكتوب ؛ لتمييز بعضه من بعض أو لتنويع الصوت </a:t>
            </a:r>
            <a:r>
              <a:rPr lang="ar-SA" b="1" dirty="0" err="1" smtClean="0"/>
              <a:t>به</a:t>
            </a:r>
            <a:r>
              <a:rPr lang="ar-SA" b="1" dirty="0" smtClean="0"/>
              <a:t> عند قراءته .</a:t>
            </a:r>
            <a:endParaRPr lang="en-US" dirty="0" smtClean="0"/>
          </a:p>
          <a:p>
            <a:pPr rtl="1"/>
            <a:r>
              <a:rPr lang="ar-SA" b="1" dirty="0" smtClean="0"/>
              <a:t>والأستاذ عبد السلام هارون يقول في علامات الترقيم:" هي العلامات المطبعية الحديثة التي تفصل بين الجمل والعبارات، أو تدل على معنى الاستفهام أو التعجب وما يحمل عليها" .</a:t>
            </a:r>
            <a:endParaRPr lang="en-US" dirty="0" smtClean="0"/>
          </a:p>
          <a:p>
            <a:pPr rtl="1"/>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أهمية علامات الترقيم وضرورة العناية </a:t>
            </a:r>
            <a:r>
              <a:rPr lang="ar-SA" b="1" dirty="0" err="1" smtClean="0">
                <a:solidFill>
                  <a:srgbClr val="FF0000"/>
                </a:solidFill>
              </a:rPr>
              <a:t>بها</a:t>
            </a:r>
            <a:r>
              <a:rPr lang="ar-SA" b="1" dirty="0" smtClean="0">
                <a:solidFill>
                  <a:srgbClr val="FF0000"/>
                </a:solidFill>
              </a:rPr>
              <a:t> ، وملاحظتها في الرسائل:</a:t>
            </a:r>
            <a:endParaRPr lang="en-US" dirty="0" smtClean="0">
              <a:solidFill>
                <a:srgbClr val="FF0000"/>
              </a:solidFill>
            </a:endParaRPr>
          </a:p>
          <a:p>
            <a:pPr rtl="1"/>
            <a:r>
              <a:rPr lang="ar-SA" b="1" dirty="0" smtClean="0"/>
              <a:t>تبرز أهمية علامات الترقيم فيما يأتي:</a:t>
            </a:r>
            <a:endParaRPr lang="en-US" dirty="0" smtClean="0"/>
          </a:p>
          <a:p>
            <a:pPr lvl="0" rtl="1"/>
            <a:r>
              <a:rPr lang="ar-SA" b="1" dirty="0" smtClean="0"/>
              <a:t>1- أن علامات الترقيم يتوقف عليها الفهم أحياناً.</a:t>
            </a:r>
            <a:endParaRPr lang="en-US" dirty="0" smtClean="0"/>
          </a:p>
          <a:p>
            <a:pPr lvl="0" rtl="1"/>
            <a:r>
              <a:rPr lang="ar-SA" b="1" dirty="0" smtClean="0"/>
              <a:t>2- أنها تعين - دائماً- مواقع الفصل والوصل.</a:t>
            </a:r>
            <a:endParaRPr lang="en-US" dirty="0" smtClean="0"/>
          </a:p>
          <a:p>
            <a:pPr lvl="0" rtl="1"/>
            <a:r>
              <a:rPr lang="ar-SA" b="1" dirty="0" smtClean="0"/>
              <a:t>3- أنها تنبه على المواضع التي ينبغي فيها تغيير النبرات الصوتية، مما يساعد على الفهم والإدراك.</a:t>
            </a:r>
            <a:endParaRPr lang="en-US" dirty="0" smtClean="0"/>
          </a:p>
          <a:p>
            <a:pPr rtl="1"/>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4- أنها تسهل الفهم والإدراك عند سماع الكلام ملفوظاً أو عند قراءته مكتوباً.</a:t>
            </a:r>
            <a:endParaRPr lang="en-US" dirty="0" smtClean="0"/>
          </a:p>
          <a:p>
            <a:pPr lvl="0" rtl="1"/>
            <a:r>
              <a:rPr lang="ar-SA" b="1" dirty="0" smtClean="0"/>
              <a:t>5- أنها تمثل جانباً مهماً من جوانب الشكل المطلوبة في البحوث العلمية.</a:t>
            </a:r>
            <a:endParaRPr lang="en-US" dirty="0" smtClean="0"/>
          </a:p>
          <a:p>
            <a:pPr rtl="1"/>
            <a:r>
              <a:rPr lang="ar-SA" b="1" dirty="0" smtClean="0"/>
              <a:t>هذا " وإن كثيراً من التعقيد وغموض المعاني في كتب التراث الإسلامي يعود إلى فقدان أمثال هذه العلامات، حيث تتصل الجمل والعبارات بعضها ببعض ،وتتداخل تداخلاً تاماً بحيث لا يدرك الفواصل بينهما ومقاطع الوقف فيها إلا ذو ممارسة ودربة طويلة".</a:t>
            </a:r>
            <a:endParaRPr lang="en-US" dirty="0" smtClean="0"/>
          </a:p>
          <a:p>
            <a:pPr rtl="1"/>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علامات الترقيم:</a:t>
            </a:r>
            <a:endParaRPr lang="en-US" dirty="0" smtClean="0">
              <a:solidFill>
                <a:srgbClr val="FF0000"/>
              </a:solidFill>
            </a:endParaRPr>
          </a:p>
          <a:p>
            <a:pPr rtl="1"/>
            <a:r>
              <a:rPr lang="ar-SA" b="1" dirty="0" smtClean="0"/>
              <a:t> </a:t>
            </a:r>
            <a:r>
              <a:rPr lang="ar-SA" b="1" dirty="0" smtClean="0">
                <a:solidFill>
                  <a:srgbClr val="FF0000"/>
                </a:solidFill>
              </a:rPr>
              <a:t>الأولى:</a:t>
            </a:r>
            <a:r>
              <a:rPr lang="ar-SA" b="1" dirty="0" smtClean="0"/>
              <a:t> النقطة ( .) وتوضع فيما يأتي:</a:t>
            </a:r>
            <a:endParaRPr lang="en-US" dirty="0" smtClean="0"/>
          </a:p>
          <a:p>
            <a:pPr lvl="0" rtl="1"/>
            <a:r>
              <a:rPr lang="ar-SA" b="1" dirty="0" smtClean="0"/>
              <a:t>1- في نهاية الجملة التامة المعنى المستقلة عما بعدها في المعنى والإعراب المستوفية كل مكملاتها اللفظية.</a:t>
            </a:r>
            <a:endParaRPr lang="en-US" dirty="0" smtClean="0"/>
          </a:p>
          <a:p>
            <a:pPr rtl="1"/>
            <a:r>
              <a:rPr lang="ar-SA" b="1" dirty="0" smtClean="0"/>
              <a:t>مثال ذلك: قال أعرابي لأبيه : إن كبير حقك علي ، لا يبطل صغير حقي عليك. والذي تمت </a:t>
            </a:r>
            <a:r>
              <a:rPr lang="ar-SA" b="1" dirty="0" err="1" smtClean="0"/>
              <a:t>به</a:t>
            </a:r>
            <a:r>
              <a:rPr lang="ar-SA" b="1" dirty="0" smtClean="0"/>
              <a:t> إلي ، أمت بمثله إليك . ولست أزعم أنا سواء ، ولكن لا يحل </a:t>
            </a:r>
            <a:r>
              <a:rPr lang="ar-SA" b="1" dirty="0" err="1" smtClean="0"/>
              <a:t>لك</a:t>
            </a:r>
            <a:r>
              <a:rPr lang="ar-SA" b="1" dirty="0" smtClean="0"/>
              <a:t> الاعتداء .</a:t>
            </a:r>
            <a:endParaRPr lang="en-US" dirty="0" smtClean="0"/>
          </a:p>
          <a:p>
            <a:pPr lvl="0" rtl="1"/>
            <a:r>
              <a:rPr lang="ar-SA" b="1" dirty="0" smtClean="0"/>
              <a:t>2- عند انتهاء الكلام وانقضائه ، مثل : الأيام دول ، ومن توانى عن نفسه ضاع ، ومن قاهر الحق قهر .</a:t>
            </a:r>
            <a:endParaRPr lang="en-US" dirty="0" smtClean="0"/>
          </a:p>
          <a:p>
            <a:pPr rtl="1"/>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3- بعد المختصرات ، إلا في حالة الالتباس بينها وبين الصفر في الرقم فيجب على الباحث أن يتجنبها في هذه الحالة رفعاً للالتباس </a:t>
            </a:r>
            <a:endParaRPr lang="en-US" dirty="0" smtClean="0"/>
          </a:p>
          <a:p>
            <a:pPr rtl="1"/>
            <a:r>
              <a:rPr lang="ar-SA" b="1" dirty="0" smtClean="0"/>
              <a:t>فمثال وجودها بعد المختصرات دون أن تحدث لبساً ( هـ .) </a:t>
            </a:r>
            <a:r>
              <a:rPr lang="ar-SA" b="1" dirty="0" err="1" smtClean="0"/>
              <a:t>و</a:t>
            </a:r>
            <a:r>
              <a:rPr lang="ar-SA" b="1" dirty="0" smtClean="0"/>
              <a:t>  (م . ) اختصار للكلمتين (( هجرية )) </a:t>
            </a:r>
            <a:r>
              <a:rPr lang="ar-SA" b="1" dirty="0" err="1" smtClean="0"/>
              <a:t>و</a:t>
            </a:r>
            <a:r>
              <a:rPr lang="ar-SA" b="1" dirty="0" smtClean="0"/>
              <a:t> (( ميلادية)).</a:t>
            </a:r>
            <a:endParaRPr lang="en-US" dirty="0" smtClean="0"/>
          </a:p>
          <a:p>
            <a:pPr rtl="1"/>
            <a:r>
              <a:rPr lang="ar-SA" b="1" dirty="0" smtClean="0"/>
              <a:t>ومثال وجودها بعد المختصرات محدثة التباساً بينها وبين الصفر في الرقم ( </a:t>
            </a:r>
            <a:r>
              <a:rPr lang="ar-SA" b="1" dirty="0" err="1" smtClean="0"/>
              <a:t>ج</a:t>
            </a:r>
            <a:r>
              <a:rPr lang="ar-SA" b="1" dirty="0" smtClean="0"/>
              <a:t>.) </a:t>
            </a:r>
            <a:r>
              <a:rPr lang="ar-SA" b="1" dirty="0" err="1" smtClean="0"/>
              <a:t>و</a:t>
            </a:r>
            <a:r>
              <a:rPr lang="ar-SA" b="1" dirty="0" smtClean="0"/>
              <a:t> (ص.) اختصار لكلمة (( جزء )) </a:t>
            </a:r>
            <a:r>
              <a:rPr lang="ar-SA" b="1" dirty="0" err="1" smtClean="0"/>
              <a:t>و</a:t>
            </a:r>
            <a:r>
              <a:rPr lang="ar-SA" b="1" dirty="0" smtClean="0"/>
              <a:t> (( صفحة)) فوجود النقطة بعد (ج) </a:t>
            </a:r>
            <a:r>
              <a:rPr lang="ar-SA" b="1" dirty="0" err="1" smtClean="0"/>
              <a:t>و</a:t>
            </a:r>
            <a:r>
              <a:rPr lang="ar-SA" b="1" dirty="0" smtClean="0"/>
              <a:t>(ص) بينها وبين الصفر الذي يكون رقماً يضاف إلى الرقم الذي يليه، ومن أجل ذلك وجب على الباحث أن يتجنب وضع النقطة في هذه الحالة منعاً للالتباس .</a:t>
            </a:r>
            <a:endParaRPr lang="en-US" dirty="0" smtClean="0"/>
          </a:p>
          <a:p>
            <a:pPr rtl="1"/>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4- بين اسم المؤلف وعنوان الكتاب ومعلومات النشر في قائمة المصادر</a:t>
            </a:r>
            <a:endParaRPr lang="en-US" dirty="0" smtClean="0"/>
          </a:p>
          <a:p>
            <a:pPr rtl="1"/>
            <a:r>
              <a:rPr lang="ar-SA" b="1" dirty="0" smtClean="0">
                <a:solidFill>
                  <a:srgbClr val="FF0000"/>
                </a:solidFill>
              </a:rPr>
              <a:t>الثانية :</a:t>
            </a:r>
            <a:r>
              <a:rPr lang="ar-SA" b="1" dirty="0" smtClean="0"/>
              <a:t> </a:t>
            </a:r>
            <a:r>
              <a:rPr lang="ar-SA" b="1" dirty="0" err="1" smtClean="0"/>
              <a:t>الشولة</a:t>
            </a:r>
            <a:r>
              <a:rPr lang="ar-SA" b="1" dirty="0" smtClean="0"/>
              <a:t> ( </a:t>
            </a:r>
            <a:r>
              <a:rPr lang="ar-SA" b="1" dirty="0" err="1" smtClean="0"/>
              <a:t>الفصلة</a:t>
            </a:r>
            <a:r>
              <a:rPr lang="ar-SA" b="1" dirty="0" smtClean="0"/>
              <a:t> ، الفاصلة) وعلامتها هكذا ( ، ) :</a:t>
            </a:r>
            <a:endParaRPr lang="en-US" dirty="0" smtClean="0"/>
          </a:p>
          <a:p>
            <a:pPr rtl="1"/>
            <a:r>
              <a:rPr lang="ar-SA" b="1" dirty="0" smtClean="0"/>
              <a:t>ومعناها في اللغة شوكة العقرب ، قال الأستاذ أحمد زكي باشا (( اخترنا هذا الاسم للتشابه الحاصل بينهما في الصورة ، كما اختاره  علماء الفلك من العرب ، للدلالة على ذنب البرج المعروف ببرج العقرب ، من باب التشبيه أيضاً)). وتوضع فيما يأتي:</a:t>
            </a:r>
            <a:endParaRPr lang="en-US" dirty="0" smtClean="0"/>
          </a:p>
          <a:p>
            <a:pPr rtl="1"/>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1- بين المفردات </a:t>
            </a:r>
            <a:r>
              <a:rPr lang="ar-SA" b="1" dirty="0" err="1" smtClean="0"/>
              <a:t>المعطوفة</a:t>
            </a:r>
            <a:r>
              <a:rPr lang="ar-SA" b="1" dirty="0" smtClean="0"/>
              <a:t>، إذا قصرت عبارتها ، وأفادت تقسيماً أو تنويعاً. مثال ذلك : الكلام ثلاثة أقسام : اسم ، وفعل ، وحرف</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3- بين المفردات </a:t>
            </a:r>
            <a:r>
              <a:rPr lang="ar-SA" b="1" dirty="0" err="1" smtClean="0"/>
              <a:t>المعطوفة</a:t>
            </a:r>
            <a:r>
              <a:rPr lang="ar-SA" b="1" dirty="0" smtClean="0"/>
              <a:t> ، إذا تعلق </a:t>
            </a:r>
            <a:r>
              <a:rPr lang="ar-SA" b="1" dirty="0" err="1" smtClean="0"/>
              <a:t>بها</a:t>
            </a:r>
            <a:r>
              <a:rPr lang="ar-SA" b="1" dirty="0" smtClean="0"/>
              <a:t> ما يطيل عبارتها فيجعله شبيهة بالجملة في طوله. مثال ذلك : ما خاب تاجر صادق ، ولا تلميذ عامل بنصائح والديه ومعلميه ، ولا صانع مجيد لصناعته غير مخلف لمواعيده.ومثال ذلك أيضاً : لا يستحق الاحترام كل رجل لا يقرن القول بالعمل ، وكل صانع لا يتوخى الإتقان ، وكل شريف يسلك سبل التهم.</a:t>
            </a:r>
            <a:endParaRPr lang="en-US" dirty="0" smtClean="0"/>
          </a:p>
          <a:p>
            <a:pPr rtl="1"/>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3- بين الجمل </a:t>
            </a:r>
            <a:r>
              <a:rPr lang="ar-SA" b="1" dirty="0" err="1" smtClean="0"/>
              <a:t>المعطوفة</a:t>
            </a:r>
            <a:r>
              <a:rPr lang="ar-SA" b="1" dirty="0" smtClean="0"/>
              <a:t> القصيرة ، ولو كان كل منها لغرض المستقبل . مثال ذلك : المعروف قروض ، والأيام دول ، ومن توانى عن نفسه ضاع ، ومن قهر الحق قهر . ومثال ذلك أيضاً : الشمس طالعة ، والنسيم عليل ، والطيور مغردة ، والأزهار ضاحكة .</a:t>
            </a:r>
            <a:endParaRPr lang="en-US" dirty="0" smtClean="0"/>
          </a:p>
          <a:p>
            <a:pPr rtl="1"/>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4- بين جمل الشرط والجزاء ، أو بين القسم وجوابه ( فيما إذا طالت جملة الشرط أو جملة القصر) ، أو نحو ذلك .مثال ذلك : إن قدرت أن تزيد ذا الحق على حقه وتطول على من لا حق له ، فافعل. </a:t>
            </a:r>
            <a:endParaRPr lang="en-US" dirty="0" smtClean="0"/>
          </a:p>
          <a:p>
            <a:pPr rtl="1"/>
            <a:r>
              <a:rPr lang="ar-SA" b="1" dirty="0" smtClean="0"/>
              <a:t>ومثاله أيضاً: لئن أنكر المرء من غيره ما لا ينكر من نفسه ، لهو أحمق .</a:t>
            </a:r>
            <a:endParaRPr lang="en-US" dirty="0" smtClean="0"/>
          </a:p>
          <a:p>
            <a:pPr rtl="1"/>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5- قبل ألفاظ البدل ، حينما يراد لفت النظر إليها ، أو تنبيه الذهن عليها. مثال ذلك : في هذا العام المبارك ، عام 1412هـ ، انتقلت كليات جامعة الإمام محمد بن سعود الإسلامية إلى المدينة الجامعية. ومثاله أيضاً : هذه اللغة ، لغة العلم والحضارة ، تكون حياتها مقدمة لنشأة جديدة لأهلها.</a:t>
            </a:r>
            <a:endParaRPr lang="en-US" dirty="0" smtClean="0"/>
          </a:p>
          <a:p>
            <a:pPr rtl="1"/>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6- بين جملتين مرتبطتين في المعنى والأعراب ، كأن كانت الثانية خبراً أو صفة ، أو حالاً ، أو ظرفاً، وكان في الأولى بعض الطول. مثال ذلك : خير الكلام ما قل ودل ، ولم يطل فيمل.ومثاله أيضاَ : كادت السيارة أمس تدوس طفلاً ، يظهر أنه أصم . ومثاله أيضاً : شاهدت أساتذة جامعة الإمام محمد بن سعود الإسلامية ، وهم يلقون محاضراتهم ، صباح هذا اليوم.</a:t>
            </a:r>
            <a:endParaRPr lang="en-US" dirty="0" smtClean="0"/>
          </a:p>
          <a:p>
            <a:pPr rtl="1"/>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7- لحصر الجمل المعترضة.مثال ذلك قول امرئ </a:t>
            </a:r>
            <a:r>
              <a:rPr lang="ar-SA" b="1" dirty="0" err="1" smtClean="0"/>
              <a:t>القيس</a:t>
            </a:r>
            <a:r>
              <a:rPr lang="ar-SA" b="1" dirty="0" smtClean="0"/>
              <a:t> : ولو أن ما أسعى لأدنا معيشة </a:t>
            </a:r>
            <a:r>
              <a:rPr lang="he-IL" b="1" dirty="0" smtClean="0"/>
              <a:t>ֶ </a:t>
            </a:r>
            <a:r>
              <a:rPr lang="ar-SA" b="1" dirty="0" smtClean="0"/>
              <a:t>كفاني ، ولم أطلب ،قليل من المال </a:t>
            </a:r>
            <a:endParaRPr lang="en-US" dirty="0" smtClean="0"/>
          </a:p>
          <a:p>
            <a:pPr rtl="1"/>
            <a:r>
              <a:rPr lang="ar-SA" b="1" dirty="0" smtClean="0"/>
              <a:t>ومثله أيضاً قول المتنبي :</a:t>
            </a:r>
            <a:endParaRPr lang="en-US" dirty="0" smtClean="0"/>
          </a:p>
          <a:p>
            <a:pPr algn="ctr" rtl="1"/>
            <a:r>
              <a:rPr lang="ar-SA" b="1" dirty="0" smtClean="0"/>
              <a:t>ومهما يكن عند امرئ من خليقة </a:t>
            </a:r>
            <a:r>
              <a:rPr lang="he-IL" b="1" dirty="0" smtClean="0"/>
              <a:t>ֶ </a:t>
            </a:r>
            <a:r>
              <a:rPr lang="ar-SA" b="1" dirty="0" smtClean="0"/>
              <a:t>،وإن خالها  تخفى على الناس ،تعلم</a:t>
            </a:r>
            <a:endParaRPr lang="en-US" dirty="0" smtClean="0"/>
          </a:p>
          <a:p>
            <a:pPr lvl="0" rtl="1"/>
            <a:r>
              <a:rPr lang="ar-SA" b="1" dirty="0" smtClean="0"/>
              <a:t>8- بعد لفظ المنادى في الجملة .</a:t>
            </a:r>
            <a:endParaRPr lang="en-US" dirty="0" smtClean="0"/>
          </a:p>
          <a:p>
            <a:pPr rtl="1"/>
            <a:r>
              <a:rPr lang="ar-SA" b="1" dirty="0" smtClean="0"/>
              <a:t>مثل:يا علي ،أحضر الكراسة .</a:t>
            </a:r>
            <a:endParaRPr lang="en-US" dirty="0" smtClean="0"/>
          </a:p>
          <a:p>
            <a:pPr rtl="1"/>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9- بين الكلمات عديدة ،صفات كانت ، أم أسماء ، أم أفعالاً، أم حروفاً في الجملة.</a:t>
            </a:r>
            <a:endParaRPr lang="en-US" dirty="0" smtClean="0"/>
          </a:p>
          <a:p>
            <a:pPr lvl="0" rtl="1"/>
            <a:r>
              <a:rPr lang="ar-SA" b="1" dirty="0" smtClean="0"/>
              <a:t>10- بين الكلمات المترادفة في الجملة .</a:t>
            </a:r>
            <a:endParaRPr lang="en-US" dirty="0" smtClean="0"/>
          </a:p>
          <a:p>
            <a:pPr lvl="0" rtl="1"/>
            <a:r>
              <a:rPr lang="ar-SA" b="1" dirty="0" smtClean="0"/>
              <a:t>11- بعد نعم ، أو لا ، جواباً لسؤال تتبعه الجملة .</a:t>
            </a:r>
            <a:endParaRPr lang="en-US" dirty="0" smtClean="0"/>
          </a:p>
          <a:p>
            <a:pPr lvl="0" rtl="1"/>
            <a:r>
              <a:rPr lang="ar-SA" b="1" dirty="0" smtClean="0"/>
              <a:t>12- بعد أرقام السنة حين </a:t>
            </a:r>
            <a:r>
              <a:rPr lang="ar-SA" b="1" dirty="0" err="1" smtClean="0"/>
              <a:t>يبتدأ</a:t>
            </a:r>
            <a:r>
              <a:rPr lang="ar-SA" b="1" dirty="0" smtClean="0"/>
              <a:t> </a:t>
            </a:r>
            <a:r>
              <a:rPr lang="ar-SA" b="1" dirty="0" err="1" smtClean="0"/>
              <a:t>بها</a:t>
            </a:r>
            <a:r>
              <a:rPr lang="ar-SA" b="1" dirty="0" smtClean="0"/>
              <a:t> في الجملة، أو بعد الشهر ،أو اليوم.</a:t>
            </a:r>
            <a:endParaRPr lang="en-US" dirty="0" smtClean="0"/>
          </a:p>
          <a:p>
            <a:pPr lvl="0" rtl="1"/>
            <a:r>
              <a:rPr lang="ar-SA" b="1" dirty="0" smtClean="0"/>
              <a:t>13- بعد مخاطبة المرسل إليه في الرسائل الشخصية ، وبعد عبارة الختام التي تجيء قبل توقيع المرسل .</a:t>
            </a:r>
            <a:endParaRPr lang="en-US" dirty="0" smtClean="0"/>
          </a:p>
          <a:p>
            <a:pPr rtl="1"/>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14- بين اسم المؤلف وعنوان الكتاب ، ومعلومات النشر ، أثناء تدوين المصادر في الهوامش .</a:t>
            </a:r>
            <a:endParaRPr lang="en-US" dirty="0" smtClean="0"/>
          </a:p>
          <a:p>
            <a:pPr lvl="0" rtl="1"/>
            <a:r>
              <a:rPr lang="ar-SA" b="1" dirty="0" smtClean="0"/>
              <a:t>15- بعد جميع المختصرات في تدوين المصادر في الهوامش . </a:t>
            </a:r>
            <a:endParaRPr lang="en-US" dirty="0" smtClean="0"/>
          </a:p>
          <a:p>
            <a:pPr lvl="0" rtl="1"/>
            <a:r>
              <a:rPr lang="ar-SA" b="1" dirty="0" smtClean="0"/>
              <a:t>16- بين شهرة المؤلف واسمه في الفهرسة ، وبين معلومات النشر بعد البلدة .</a:t>
            </a:r>
            <a:endParaRPr lang="en-US" dirty="0" smtClean="0"/>
          </a:p>
          <a:p>
            <a:pPr rtl="1"/>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الثالثة :</a:t>
            </a:r>
            <a:r>
              <a:rPr lang="ar-SA" b="1" dirty="0" err="1" smtClean="0">
                <a:solidFill>
                  <a:srgbClr val="FF0000"/>
                </a:solidFill>
              </a:rPr>
              <a:t>الشولة</a:t>
            </a:r>
            <a:r>
              <a:rPr lang="ar-SA" b="1" dirty="0" smtClean="0">
                <a:solidFill>
                  <a:srgbClr val="FF0000"/>
                </a:solidFill>
              </a:rPr>
              <a:t> المنقوطة (الفاصلة المنقوطة ) ( ؛ ) : </a:t>
            </a:r>
            <a:endParaRPr lang="en-US" dirty="0" smtClean="0">
              <a:solidFill>
                <a:srgbClr val="FF0000"/>
              </a:solidFill>
            </a:endParaRPr>
          </a:p>
          <a:p>
            <a:pPr rtl="1"/>
            <a:r>
              <a:rPr lang="ar-SA" b="1" dirty="0" smtClean="0"/>
              <a:t>ومواقعها بين كل عبارتين فأكثر يكون بينها ارتباط في المعنى لا في الإعراب ، وكذلك في أحوال التقسيم والتفصيل التي يطول فيها الكلام ، قليلاً أو كثيراً .</a:t>
            </a:r>
            <a:endParaRPr lang="en-US" dirty="0" smtClean="0"/>
          </a:p>
          <a:p>
            <a:pPr rtl="1"/>
            <a:r>
              <a:rPr lang="ar-SA" b="1" dirty="0" smtClean="0"/>
              <a:t>وأهم هذه المواقع ما يأتي :</a:t>
            </a:r>
            <a:endParaRPr lang="en-US" dirty="0" smtClean="0"/>
          </a:p>
          <a:p>
            <a:pPr lvl="0" rtl="1"/>
            <a:r>
              <a:rPr lang="ar-SA" b="1" dirty="0" smtClean="0"/>
              <a:t>1- بين الجمل </a:t>
            </a:r>
            <a:r>
              <a:rPr lang="ar-SA" b="1" dirty="0" err="1" smtClean="0"/>
              <a:t>المعطوف</a:t>
            </a:r>
            <a:r>
              <a:rPr lang="ar-SA" b="1" dirty="0" smtClean="0"/>
              <a:t> بعضها على بعض ، إذا كان بينها مشاركة في غرض واحد. مثال ذلك: إذا رأيتم الخير فخذوا </a:t>
            </a:r>
            <a:r>
              <a:rPr lang="ar-SA" b="1" dirty="0" err="1" smtClean="0"/>
              <a:t>به</a:t>
            </a:r>
            <a:r>
              <a:rPr lang="ar-SA" b="1" dirty="0" smtClean="0"/>
              <a:t> ؛ وإن رأيتم الشر فدعوه .</a:t>
            </a:r>
            <a:endParaRPr lang="en-US" dirty="0" smtClean="0"/>
          </a:p>
          <a:p>
            <a:pPr rtl="1"/>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2- قبل المفردات </a:t>
            </a:r>
            <a:r>
              <a:rPr lang="ar-SA" b="1" dirty="0" err="1" smtClean="0"/>
              <a:t>المعطوفة</a:t>
            </a:r>
            <a:r>
              <a:rPr lang="ar-SA" b="1" dirty="0" smtClean="0"/>
              <a:t> التي بينها مقارنة أو مشابهة أو تقسيم أو ترتيب أو تفصيل  أو تعديل أو ما أشبه ذلك.مثال ذلك قول ابن المقفع : وجدنا الناس قبلنا كانوا أعظم أجساماً؛ وأوفر مع أجسامهم أحلاماً ؛ وأشد قوة ؛ وأحسن بقوتهم للأمور إتقاناً ؛ وأطول أعماراً ؛ وأفضل بأعمارهم للأشياء اختباراً .ومثاله أيضاً: اغتنم خمساً قبل خمس : شبابك  قبل هرمك ؛ وصحتك قبل سقمك ؛وفراغك قبل شغلك ؛ وغناك قبل فقرك ؛ وحياتك قبل موتك.</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3- بعد جملة، ما بعدها سبب فيها . مثال ذلك :محمد من خيرة الطلاب في فرقته ؛ لأنه حسن الصلة بأساتذته وزملائه ، ولا يتخلف عن المدرسة قط ، ويستذكر دائما ًدروسه بعناية وجد .</a:t>
            </a:r>
            <a:endParaRPr lang="en-US" dirty="0" smtClean="0"/>
          </a:p>
          <a:p>
            <a:pPr lvl="0" rtl="1"/>
            <a:r>
              <a:rPr lang="ar-SA" b="1" dirty="0" smtClean="0"/>
              <a:t>4- في تدوين المصادر في الهامش حين يعتمد المؤلف للفكرة الواحدة أكثر من مصدر واحد ، توضع عندئذ الفاصلة المنقوطة بين المصادر تحت رقم واحد . </a:t>
            </a:r>
            <a:endParaRPr lang="en-US" dirty="0" smtClean="0"/>
          </a:p>
          <a:p>
            <a:pPr rtl="1"/>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الرابعة : النقطتان ( : ) :</a:t>
            </a:r>
            <a:endParaRPr lang="en-US" dirty="0" smtClean="0">
              <a:solidFill>
                <a:srgbClr val="FF0000"/>
              </a:solidFill>
            </a:endParaRPr>
          </a:p>
          <a:p>
            <a:pPr rtl="1"/>
            <a:r>
              <a:rPr lang="ar-SA" b="1" dirty="0" smtClean="0"/>
              <a:t>توضع النقطتان في المواضع الآتية :</a:t>
            </a:r>
            <a:endParaRPr lang="en-US" dirty="0" smtClean="0"/>
          </a:p>
          <a:p>
            <a:pPr lvl="0" rtl="1"/>
            <a:r>
              <a:rPr lang="ar-SA" b="1" dirty="0" smtClean="0"/>
              <a:t>1- الكلام المقول ، وسواء كان القول بلفظ (( قال )) أو كان من مادتها ،أو ما شابه القول . ومثالة قول الشاعر :</a:t>
            </a:r>
            <a:endParaRPr lang="en-US" dirty="0" smtClean="0"/>
          </a:p>
          <a:p>
            <a:pPr rtl="1"/>
            <a:r>
              <a:rPr lang="ar-SA" b="1" dirty="0" smtClean="0"/>
              <a:t>ولقد أمر على اللئيم يسبني     فمضيت </a:t>
            </a:r>
            <a:r>
              <a:rPr lang="ar-SA" b="1" dirty="0" err="1" smtClean="0"/>
              <a:t>ثمت</a:t>
            </a:r>
            <a:r>
              <a:rPr lang="ar-SA" b="1" dirty="0" smtClean="0"/>
              <a:t>  قلت: لا يعنيني </a:t>
            </a:r>
            <a:endParaRPr lang="en-US" dirty="0" smtClean="0"/>
          </a:p>
          <a:p>
            <a:pPr rtl="1"/>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2- بين الشيء وأقسامه وأنواعه . ومثاله : أصابع اليدين خمس : الإبهام ...ومثاله أيضاً :  أركان الإسلام خمسة : شهادة أن لا إله إلا الله وأن محمداً رسول الله .... ومثاله أيضا : الكلمة ثلاثة أقسام : اسم ، فعل، وحرف .</a:t>
            </a:r>
            <a:endParaRPr lang="en-US" dirty="0" smtClean="0"/>
          </a:p>
          <a:p>
            <a:pPr lvl="0" rtl="1"/>
            <a:r>
              <a:rPr lang="ar-SA" b="1" dirty="0" smtClean="0"/>
              <a:t>3- قبل الكلام المجمل بعد تفصيل ومثالة : العقل ، والصحة ، والعلم ، والمال، والبنون : تلك هي النعم التي لا يحصى شكرها .</a:t>
            </a:r>
            <a:endParaRPr lang="en-US" dirty="0" smtClean="0"/>
          </a:p>
          <a:p>
            <a:pPr lvl="0" rtl="1"/>
            <a:r>
              <a:rPr lang="ar-SA" b="1" dirty="0" smtClean="0"/>
              <a:t>4- قبل الكلام المفصل بعد إجمال. ومثالة : اثنان لا يشبعان : طالب علم ، وطالب مال .</a:t>
            </a:r>
            <a:endParaRPr lang="en-US" dirty="0" smtClean="0"/>
          </a:p>
          <a:p>
            <a:pPr rtl="1"/>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5- قبل الأمثلة التي توضح قاعدة . مثل : علامات الترقيم كثيرة مثل : النقطة ، والفاصلة ... </a:t>
            </a:r>
            <a:r>
              <a:rPr lang="ar-SA" b="1" dirty="0" err="1" smtClean="0"/>
              <a:t>إلخ</a:t>
            </a:r>
            <a:r>
              <a:rPr lang="ar-SA" b="1" dirty="0" smtClean="0"/>
              <a:t>.</a:t>
            </a:r>
            <a:endParaRPr lang="en-US" dirty="0" smtClean="0"/>
          </a:p>
          <a:p>
            <a:pPr lvl="0" rtl="1"/>
            <a:r>
              <a:rPr lang="ar-SA" b="1" dirty="0" smtClean="0"/>
              <a:t>6- بعد البلدة في تدوين المصادر في الفهرسة ، وفي الهوامش . </a:t>
            </a:r>
            <a:endParaRPr lang="en-US" dirty="0" smtClean="0"/>
          </a:p>
          <a:p>
            <a:pPr lvl="0" rtl="1"/>
            <a:r>
              <a:rPr lang="ar-SA" b="1" dirty="0" smtClean="0"/>
              <a:t>7- بعد مخاطبة المرسل إليه في الرسائل الرسمية .</a:t>
            </a:r>
            <a:endParaRPr lang="en-US" dirty="0" smtClean="0"/>
          </a:p>
          <a:p>
            <a:pPr rtl="1"/>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الخامسة : علامة الاستفهام ( ؟ ) :</a:t>
            </a:r>
            <a:endParaRPr lang="en-US" dirty="0" smtClean="0">
              <a:solidFill>
                <a:srgbClr val="FF0000"/>
              </a:solidFill>
            </a:endParaRPr>
          </a:p>
          <a:p>
            <a:pPr rtl="1"/>
            <a:r>
              <a:rPr lang="ar-SA" b="1" dirty="0" smtClean="0"/>
              <a:t>للدلالة على الجمل الاستفهامية ، وتوضع عقب جملة الاستفهام سواء كانت أداته ظاهرة أم مقدرة . ومثاله : هل ذهبت إلى السوق ؟</a:t>
            </a:r>
            <a:endParaRPr lang="en-US" dirty="0" smtClean="0"/>
          </a:p>
          <a:p>
            <a:pPr rtl="1"/>
            <a:r>
              <a:rPr lang="ar-SA" b="1" dirty="0" smtClean="0"/>
              <a:t>صديقي هو الذي يرميني بهذه المسبة ؟</a:t>
            </a:r>
            <a:endParaRPr lang="en-US" dirty="0" smtClean="0"/>
          </a:p>
          <a:p>
            <a:r>
              <a:rPr lang="ar-SA" b="1" dirty="0" smtClean="0"/>
              <a:t>كما توضع علامة الاستفهام بين القوسين ؛ للدلالة على شك في رقم أو كلمة ، أو خبر . </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السادسة : علامة الانفعال ( ! ) :</a:t>
            </a:r>
            <a:endParaRPr lang="en-US" dirty="0" smtClean="0">
              <a:solidFill>
                <a:srgbClr val="FF0000"/>
              </a:solidFill>
            </a:endParaRPr>
          </a:p>
          <a:p>
            <a:pPr rtl="1"/>
            <a:r>
              <a:rPr lang="ar-SA" b="1" dirty="0" smtClean="0"/>
              <a:t>وتوضع فيما يأتي : </a:t>
            </a:r>
            <a:endParaRPr lang="en-US" dirty="0" smtClean="0"/>
          </a:p>
          <a:p>
            <a:r>
              <a:rPr lang="ar-SA" b="1" dirty="0" smtClean="0"/>
              <a:t>1- في آخر كل كلمة تدل قائلها وتهيج شعوره ووجدانه </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 مثل الأحوال التي يكون فيها التعجب ، والاستغراب ، والاستنكار ( ولو كان استفهامياً ) ، والفرح ، والحزن ، والإغراء ، والتحذير ، والتأسف ، والدعاء ، والاستغاثة ، والسخط ، والرضا . وتساعد القارئ على التعبير بنغم خاص . ومن أمثلة ذلك : (( إن هذا لشيء عجاب ! ))  حذار حذار من بطشي وفتكي !</a:t>
            </a:r>
            <a:endParaRPr lang="en-US" dirty="0" smtClean="0"/>
          </a:p>
          <a:p>
            <a:pPr rtl="1"/>
            <a:r>
              <a:rPr lang="ar-SA" b="1" dirty="0" smtClean="0"/>
              <a:t>هيهات أن يأتي الزمان بمثله !  ما أجمل السماء !  إليك عني!</a:t>
            </a:r>
            <a:endParaRPr lang="en-US" dirty="0" smtClean="0"/>
          </a:p>
          <a:p>
            <a:pPr rtl="1"/>
            <a:r>
              <a:rPr lang="ar-SA" b="1" dirty="0" smtClean="0"/>
              <a:t>عليكم بتقوى الله !  </a:t>
            </a:r>
            <a:r>
              <a:rPr lang="ar-SA" b="1" dirty="0" err="1" smtClean="0"/>
              <a:t>والهفاه</a:t>
            </a:r>
            <a:r>
              <a:rPr lang="ar-SA" b="1" dirty="0" smtClean="0"/>
              <a:t> !  يا أبتاه !</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2- في آخر الجملة المبدوءة </a:t>
            </a:r>
            <a:r>
              <a:rPr lang="ar-SA" b="1" dirty="0" err="1" smtClean="0"/>
              <a:t>بـ</a:t>
            </a:r>
            <a:r>
              <a:rPr lang="ar-SA" b="1" dirty="0" smtClean="0"/>
              <a:t> (( ما )) التعجبية إطلاقاً ، استحسانا ًكان أم استقباحاً . مثال : ما أطيب قلب علي ! </a:t>
            </a:r>
          </a:p>
          <a:p>
            <a:pPr rtl="1"/>
            <a:r>
              <a:rPr lang="ar-SA" b="1" smtClean="0"/>
              <a:t>3- </a:t>
            </a:r>
            <a:r>
              <a:rPr lang="ar-SA" b="1" dirty="0" smtClean="0"/>
              <a:t>في أخر الجملة المبدوءة </a:t>
            </a:r>
            <a:r>
              <a:rPr lang="ar-SA" b="1" dirty="0" err="1" smtClean="0"/>
              <a:t>بـ</a:t>
            </a:r>
            <a:r>
              <a:rPr lang="ar-SA" b="1" dirty="0" smtClean="0"/>
              <a:t> (( نعم )) </a:t>
            </a:r>
            <a:r>
              <a:rPr lang="ar-SA" b="1" dirty="0" err="1" smtClean="0"/>
              <a:t>و</a:t>
            </a:r>
            <a:r>
              <a:rPr lang="ar-SA" b="1" dirty="0" smtClean="0"/>
              <a:t>(( </a:t>
            </a:r>
            <a:r>
              <a:rPr lang="ar-SA" b="1" dirty="0" err="1" smtClean="0"/>
              <a:t>بئس</a:t>
            </a:r>
            <a:r>
              <a:rPr lang="ar-SA" b="1" dirty="0" smtClean="0"/>
              <a:t> )) </a:t>
            </a:r>
            <a:r>
              <a:rPr lang="ar-SA" b="1" dirty="0" err="1" smtClean="0"/>
              <a:t>و</a:t>
            </a:r>
            <a:r>
              <a:rPr lang="ar-SA" b="1" dirty="0" smtClean="0"/>
              <a:t> (( حبذا )) ونحوها .</a:t>
            </a:r>
            <a:endParaRPr lang="en-US" dirty="0" smtClean="0"/>
          </a:p>
          <a:p>
            <a:pPr rtl="1"/>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السابعة : الشرطة ( - ):</a:t>
            </a:r>
            <a:endParaRPr lang="en-US" dirty="0" smtClean="0">
              <a:solidFill>
                <a:srgbClr val="FF0000"/>
              </a:solidFill>
            </a:endParaRPr>
          </a:p>
          <a:p>
            <a:pPr rtl="1"/>
            <a:r>
              <a:rPr lang="ar-SA" b="1" dirty="0" smtClean="0"/>
              <a:t>وتوضع فيما يأتي :</a:t>
            </a:r>
            <a:endParaRPr lang="en-US" dirty="0" smtClean="0"/>
          </a:p>
          <a:p>
            <a:pPr rtl="1"/>
            <a:r>
              <a:rPr lang="ar-SA" b="1" dirty="0" smtClean="0"/>
              <a:t>1- في أول السطر ؛ لفصل كلام المتخاطبين في حال المحاورة بينهما إذا حصل الاستغناء عن الإشارة إلى اسمي المتخاطبين ، </a:t>
            </a:r>
            <a:endParaRPr lang="en-US" dirty="0" smtClean="0"/>
          </a:p>
          <a:p>
            <a:pPr rtl="1"/>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ولو بطريق الدلالة بمثل : قال ، أجاب ، رد عليه ، وهكذا.</a:t>
            </a:r>
          </a:p>
          <a:p>
            <a:pPr rtl="1"/>
            <a:r>
              <a:rPr lang="ar-SA" b="1" dirty="0" smtClean="0"/>
              <a:t>مثال ذلك : قال معاوية لعمرو بن العاص : ما بلغ من عقلك؟</a:t>
            </a:r>
            <a:endParaRPr lang="en-US" dirty="0" smtClean="0"/>
          </a:p>
          <a:p>
            <a:pPr lvl="0" rtl="1"/>
            <a:r>
              <a:rPr lang="ar-SA" b="1" dirty="0" smtClean="0"/>
              <a:t>- ما دخلت في شيء قط إلا خرجت منه.</a:t>
            </a:r>
            <a:endParaRPr lang="en-US" dirty="0" smtClean="0"/>
          </a:p>
          <a:p>
            <a:pPr lvl="0" rtl="1"/>
            <a:r>
              <a:rPr lang="ar-SA" b="1" dirty="0" smtClean="0"/>
              <a:t>- أما أنا فما دخلت في شيء قط وأردت الخروج منه.</a:t>
            </a:r>
            <a:endParaRPr lang="en-US" dirty="0" smtClean="0"/>
          </a:p>
          <a:p>
            <a:pPr rtl="1"/>
            <a:r>
              <a:rPr lang="ar-SA" b="1" dirty="0" smtClean="0"/>
              <a:t>ومثاله أيضاً : - دخل </a:t>
            </a:r>
            <a:r>
              <a:rPr lang="ar-SA" b="1" dirty="0" err="1" smtClean="0"/>
              <a:t>معن</a:t>
            </a:r>
            <a:r>
              <a:rPr lang="ar-SA" b="1" dirty="0" smtClean="0"/>
              <a:t> بن زائدة على أبي جعفر ، أمير المؤمنين فقارب في خطاه ، فقال له أبو جعفر :</a:t>
            </a:r>
            <a:endParaRPr lang="en-US" dirty="0" smtClean="0"/>
          </a:p>
          <a:p>
            <a:pPr lvl="0" rtl="1"/>
            <a:r>
              <a:rPr lang="ar-SA" b="1" dirty="0" smtClean="0"/>
              <a:t>- كبرت سنك ، يا </a:t>
            </a:r>
            <a:r>
              <a:rPr lang="ar-SA" b="1" dirty="0" err="1" smtClean="0"/>
              <a:t>معن</a:t>
            </a:r>
            <a:r>
              <a:rPr lang="ar-SA" b="1" dirty="0" smtClean="0"/>
              <a:t>!</a:t>
            </a:r>
            <a:endParaRPr lang="en-US" dirty="0" smtClean="0"/>
          </a:p>
          <a:p>
            <a:pPr lvl="0" rtl="1"/>
            <a:r>
              <a:rPr lang="ar-SA" b="1" dirty="0" smtClean="0"/>
              <a:t>- في طاعتك ، يا أمير المؤمنين.</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 وإنك لجلدٌ ؟</a:t>
            </a:r>
            <a:endParaRPr lang="en-US" dirty="0" smtClean="0"/>
          </a:p>
          <a:p>
            <a:pPr lvl="0" rtl="1"/>
            <a:r>
              <a:rPr lang="ar-SA" b="1" dirty="0" smtClean="0"/>
              <a:t>- على أعدائك.  – وإن فيك لبقية   - هي </a:t>
            </a:r>
            <a:r>
              <a:rPr lang="ar-SA" b="1" dirty="0" err="1" smtClean="0"/>
              <a:t>لك</a:t>
            </a:r>
            <a:r>
              <a:rPr lang="ar-SA" b="1" dirty="0" smtClean="0"/>
              <a:t> .</a:t>
            </a:r>
            <a:endParaRPr lang="en-US" dirty="0" smtClean="0"/>
          </a:p>
          <a:p>
            <a:pPr rtl="1"/>
            <a:r>
              <a:rPr lang="ar-SA" b="1" dirty="0" smtClean="0"/>
              <a:t>ومثاله أيضاً : طلب بعض الملوك كاتباً لخدمته . فقال للملك : أصحبك على ثلاث خلال. ما هي ؟  - لا تهتك لي سراً ، ولا تشتم لي عرضاً ، ولا تقبل في قول قائل. – هذه </a:t>
            </a:r>
            <a:r>
              <a:rPr lang="ar-SA" b="1" dirty="0" err="1" smtClean="0"/>
              <a:t>لك</a:t>
            </a:r>
            <a:r>
              <a:rPr lang="ar-SA" b="1" dirty="0" smtClean="0"/>
              <a:t> عندي ، فما لي عندك؟ - لا أفشي </a:t>
            </a:r>
            <a:r>
              <a:rPr lang="ar-SA" b="1" dirty="0" err="1" smtClean="0"/>
              <a:t>لك</a:t>
            </a:r>
            <a:r>
              <a:rPr lang="ar-SA" b="1" dirty="0" smtClean="0"/>
              <a:t> سراً، ولا أؤخر عنك نصيحة، ولا أوثر عليك أحداً.  – نعم الصاحب المستصحب أنت !</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2- بين العدد والمعدود إذا وقعا عنواناً في أول السطر.مثال ذلك : ونورد </a:t>
            </a:r>
            <a:r>
              <a:rPr lang="ar-SA" b="1" dirty="0" err="1" smtClean="0"/>
              <a:t>لك</a:t>
            </a:r>
            <a:r>
              <a:rPr lang="ar-SA" b="1" dirty="0" smtClean="0"/>
              <a:t> ثلاثة أدلة:</a:t>
            </a:r>
            <a:endParaRPr lang="en-US" dirty="0" smtClean="0"/>
          </a:p>
          <a:p>
            <a:pPr rtl="1"/>
            <a:r>
              <a:rPr lang="ar-SA" b="1" dirty="0" smtClean="0"/>
              <a:t>أولاً - ...................... أو 1- </a:t>
            </a:r>
            <a:endParaRPr lang="en-US" dirty="0" smtClean="0"/>
          </a:p>
          <a:p>
            <a:pPr rtl="1"/>
            <a:r>
              <a:rPr lang="ar-SA" b="1" dirty="0" smtClean="0"/>
              <a:t>ثانياً - ......................أو 2- </a:t>
            </a:r>
            <a:endParaRPr lang="en-US" dirty="0" smtClean="0"/>
          </a:p>
          <a:p>
            <a:pPr rtl="1"/>
            <a:r>
              <a:rPr lang="ar-SA" b="1" dirty="0" smtClean="0"/>
              <a:t>ثالثاً - ...................... أو 3- </a:t>
            </a:r>
            <a:endParaRPr lang="en-US" dirty="0" smtClean="0"/>
          </a:p>
          <a:p>
            <a:r>
              <a:rPr lang="ar-SA" b="1" dirty="0" smtClean="0"/>
              <a:t>3- بين كلمات في كل جملة للدلالة على بطء النطق </a:t>
            </a:r>
            <a:r>
              <a:rPr lang="ar-SA" b="1" dirty="0" err="1" smtClean="0"/>
              <a:t>بها</a:t>
            </a:r>
            <a:r>
              <a:rPr lang="ar-SA" b="1" dirty="0" smtClean="0"/>
              <a:t> ؛ إذ تساعد القارئ على التعبير بنغم خاص</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4- في أواخر الجمل غير التامة،دلالة على التردد في إنهائها لسبب ما.</a:t>
            </a:r>
            <a:endParaRPr lang="en-US" dirty="0" smtClean="0"/>
          </a:p>
          <a:p>
            <a:pPr lvl="0" rtl="1"/>
            <a:r>
              <a:rPr lang="ar-SA" b="1" dirty="0" smtClean="0"/>
              <a:t>5- بعد الأرقام أو الحروف أو الكلمات دلالة على نقص فيها.</a:t>
            </a:r>
            <a:endParaRPr lang="en-US" dirty="0" smtClean="0"/>
          </a:p>
          <a:p>
            <a:pPr lvl="0" rtl="1"/>
            <a:r>
              <a:rPr lang="ar-SA" b="1" dirty="0" smtClean="0"/>
              <a:t>6- بين الرقمين المتسلسلين ، مثل 32 – 38 .</a:t>
            </a:r>
            <a:endParaRPr lang="en-US" dirty="0" smtClean="0"/>
          </a:p>
          <a:p>
            <a:pPr rtl="1"/>
            <a:r>
              <a:rPr lang="ar-SA" b="1" dirty="0" smtClean="0">
                <a:solidFill>
                  <a:srgbClr val="FF0000"/>
                </a:solidFill>
              </a:rPr>
              <a:t>الثامنة : الشرطتان ( - ... - ):</a:t>
            </a:r>
            <a:endParaRPr lang="en-US" dirty="0" smtClean="0">
              <a:solidFill>
                <a:srgbClr val="FF0000"/>
              </a:solidFill>
            </a:endParaRPr>
          </a:p>
          <a:p>
            <a:pPr rtl="1"/>
            <a:r>
              <a:rPr lang="ar-SA" b="1" dirty="0" smtClean="0"/>
              <a:t>توضع الشرطتان لتفصلا جملة أو كلمة معترضة ، فيتصل ما قبلها بما بعدها ، فتوضع الشرطة الأولى قبل أول الجملة أو الكلمة المعترضة ، </a:t>
            </a:r>
            <a:endParaRPr lang="en-US" dirty="0" smtClean="0"/>
          </a:p>
          <a:p>
            <a:pPr rtl="1"/>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وتوضع الشرطة الثانية </a:t>
            </a:r>
            <a:r>
              <a:rPr lang="ar-SA" b="1" dirty="0" smtClean="0"/>
              <a:t>بعد </a:t>
            </a:r>
            <a:r>
              <a:rPr lang="ar-SA" b="1" dirty="0" smtClean="0"/>
              <a:t>آخر الجملة أو الكلمة المعترضة. مثال ذلك : قال الشيخ للفتى – وكان قد استشاره - : اصبر إن الله مع الصابرين .</a:t>
            </a:r>
            <a:endParaRPr lang="en-US" b="1" dirty="0" smtClean="0"/>
          </a:p>
          <a:p>
            <a:pPr rtl="1"/>
            <a:r>
              <a:rPr lang="ar-SA" b="1" dirty="0" smtClean="0">
                <a:solidFill>
                  <a:srgbClr val="FF0000"/>
                </a:solidFill>
              </a:rPr>
              <a:t>التاسعة: </a:t>
            </a:r>
            <a:r>
              <a:rPr lang="ar-SA" b="1" dirty="0" err="1" smtClean="0">
                <a:solidFill>
                  <a:srgbClr val="FF0000"/>
                </a:solidFill>
              </a:rPr>
              <a:t>الشولتان</a:t>
            </a:r>
            <a:r>
              <a:rPr lang="ar-SA" b="1" dirty="0" smtClean="0">
                <a:solidFill>
                  <a:srgbClr val="FF0000"/>
                </a:solidFill>
              </a:rPr>
              <a:t> المزدوجتان "         "  أو التضبيب:</a:t>
            </a:r>
            <a:endParaRPr lang="en-US" dirty="0" smtClean="0">
              <a:solidFill>
                <a:srgbClr val="FF0000"/>
              </a:solidFill>
            </a:endParaRPr>
          </a:p>
          <a:p>
            <a:pPr rtl="1"/>
            <a:r>
              <a:rPr lang="ar-SA" b="1" dirty="0" smtClean="0"/>
              <a:t>والتضبيب من اصطلاحات علماء الحديث ، ومعناه عندهم وضع الحديث الشريف بين علامتين تشبهان الضبة ؛ لكي يتميز عما عداه من الكلام.</a:t>
            </a:r>
            <a:endParaRPr lang="en-US" dirty="0" smtClean="0"/>
          </a:p>
          <a:p>
            <a:pPr rtl="1"/>
            <a:r>
              <a:rPr lang="ar-SA" b="1" dirty="0" err="1" smtClean="0"/>
              <a:t>والضبتان</a:t>
            </a:r>
            <a:r>
              <a:rPr lang="ar-SA" b="1" dirty="0" smtClean="0"/>
              <a:t> يوضح بينهما ما يأتي:</a:t>
            </a:r>
            <a:endParaRPr lang="en-US" dirty="0" smtClean="0"/>
          </a:p>
          <a:p>
            <a:pPr rtl="1"/>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1- الجمل والعبارات المنقولة بالحرف من كلام الغير ، والموضوعة في ثنايا كلام الناقل ؛ ليتميز كلام الغير عن كلام الناقل. ومثال ذلك : جاء في الجزء الأول من صبح الأعشى في صناعة الإنشاء ما نصه:قال صاحب نهاية الأرب: ((... دخل في الكتابة من لا يعرفها </a:t>
            </a:r>
            <a:r>
              <a:rPr lang="ar-SA" b="1" dirty="0" err="1" smtClean="0"/>
              <a:t>ألبتة</a:t>
            </a:r>
            <a:r>
              <a:rPr lang="ar-SA" b="1" dirty="0" smtClean="0"/>
              <a:t> ، وزادوا عن الإحصاء  ... وصار الآن حد الكاتب عند هؤلاء </a:t>
            </a:r>
            <a:r>
              <a:rPr lang="ar-SA" b="1" dirty="0" err="1" smtClean="0"/>
              <a:t>الجهال</a:t>
            </a:r>
            <a:r>
              <a:rPr lang="ar-SA" b="1" dirty="0" smtClean="0"/>
              <a:t> أن يكتب على المجود مدة ،</a:t>
            </a:r>
            <a:endParaRPr lang="en-US" b="1" dirty="0" smtClean="0"/>
          </a:p>
          <a:p>
            <a:pPr rtl="1"/>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ويتقن بزعمه أسطراً ، فإذا رأى من نفسه أن خطه قد جاد أدنى جودة ، ألح بزته ، وركب </a:t>
            </a:r>
            <a:r>
              <a:rPr lang="ar-SA" b="1" dirty="0" err="1" smtClean="0"/>
              <a:t>برذونه</a:t>
            </a:r>
            <a:r>
              <a:rPr lang="ar-SA" b="1" dirty="0" smtClean="0"/>
              <a:t> أو بغلته ، وسعى في الدخول إلى ديوان الإنشاء والانضمام إلى أهله))</a:t>
            </a:r>
            <a:endParaRPr lang="en-US" dirty="0" smtClean="0"/>
          </a:p>
          <a:p>
            <a:pPr lvl="0" rtl="1"/>
            <a:r>
              <a:rPr lang="ar-SA" b="1" dirty="0" smtClean="0"/>
              <a:t>2- عناوين الكتب لتوضيحها وإظهارها .</a:t>
            </a:r>
          </a:p>
          <a:p>
            <a:pPr lvl="0" rtl="1"/>
            <a:r>
              <a:rPr lang="ar-SA" b="1" dirty="0" smtClean="0"/>
              <a:t>3- عناوين القصائد والمقالات.</a:t>
            </a:r>
            <a:endParaRPr lang="en-US" dirty="0" smtClean="0"/>
          </a:p>
          <a:p>
            <a:pPr rtl="1"/>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العاشرة :والقوسان </a:t>
            </a:r>
            <a:r>
              <a:rPr lang="ar-SA" b="1" dirty="0" smtClean="0">
                <a:solidFill>
                  <a:srgbClr val="FF0000"/>
                </a:solidFill>
              </a:rPr>
              <a:t>أو الهلالان </a:t>
            </a:r>
            <a:r>
              <a:rPr lang="ar-SA" b="1" dirty="0" smtClean="0"/>
              <a:t>يوضح بينهما ما يأتي:</a:t>
            </a:r>
            <a:endParaRPr lang="en-US" dirty="0" smtClean="0"/>
          </a:p>
          <a:p>
            <a:pPr lvl="0" rtl="1"/>
            <a:r>
              <a:rPr lang="ar-SA" b="1" dirty="0" smtClean="0"/>
              <a:t>1- كل كلمة أو عبارة تفسيرية . مثال ذلك </a:t>
            </a:r>
            <a:r>
              <a:rPr lang="ar-SA" b="1" dirty="0" err="1" smtClean="0"/>
              <a:t>الجحفة</a:t>
            </a:r>
            <a:r>
              <a:rPr lang="ar-SA" b="1" dirty="0" smtClean="0"/>
              <a:t>: ( بضم الجيم وسكون الحاء المهملة ) موضع على ثلاث مراحل من مكة المكرمة.</a:t>
            </a:r>
            <a:endParaRPr lang="en-US" dirty="0" smtClean="0"/>
          </a:p>
          <a:p>
            <a:pPr lvl="0" rtl="1"/>
            <a:r>
              <a:rPr lang="ar-SA" b="1" dirty="0" smtClean="0"/>
              <a:t>2-الدعاء القصير.مثال ذلك: كان عمر( رضي الله عنه) مثال الخليفة المسلم العادل.</a:t>
            </a:r>
            <a:endParaRPr lang="en-US" dirty="0" smtClean="0"/>
          </a:p>
          <a:p>
            <a:pPr lvl="0" rtl="1"/>
            <a:r>
              <a:rPr lang="ar-SA" b="1" dirty="0" smtClean="0"/>
              <a:t>2- كل عبارة يراد لفت النظر إليها. مثال ذلك : إن اللغة العربية ( هي من أوسع اللغات انتشاراً وأغزرهن مادة) قد اتسع صدرها لجميع العلوم والمعارف في أيام العناية </a:t>
            </a:r>
            <a:r>
              <a:rPr lang="ar-SA" b="1" dirty="0" err="1" smtClean="0"/>
              <a:t>بها</a:t>
            </a:r>
            <a:r>
              <a:rPr lang="ar-SA" b="1" dirty="0" smtClean="0"/>
              <a:t> وبعلمائها.</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4- الأرقام ، سواء وقعت في المتن أم في الهامش ، دلالة على المصدر المعتمد.</a:t>
            </a:r>
            <a:endParaRPr lang="en-US" dirty="0" smtClean="0"/>
          </a:p>
          <a:p>
            <a:pPr lvl="0" rtl="1"/>
            <a:r>
              <a:rPr lang="ar-SA" b="1" dirty="0" smtClean="0"/>
              <a:t>5- الأرقام الواردة في الجمل في المتن.</a:t>
            </a:r>
            <a:endParaRPr lang="en-US" dirty="0" smtClean="0"/>
          </a:p>
          <a:p>
            <a:pPr lvl="0" rtl="1"/>
            <a:r>
              <a:rPr lang="ar-SA" b="1" dirty="0" smtClean="0"/>
              <a:t>6- إشارة الاستفهام بعد خبر أو كلمة أو سنة ، دلالة على الشك فيه.</a:t>
            </a:r>
            <a:endParaRPr lang="en-US" dirty="0" smtClean="0"/>
          </a:p>
          <a:p>
            <a:pPr lvl="0" rtl="1"/>
            <a:r>
              <a:rPr lang="ar-SA" b="1" dirty="0" smtClean="0"/>
              <a:t>7- الأسماء الأجنبية الواردة في سياق النص على أن تكون بأحرفها الأجنبية.</a:t>
            </a:r>
            <a:endParaRPr lang="en-US" dirty="0" smtClean="0"/>
          </a:p>
          <a:p>
            <a:pPr lvl="0" rtl="1"/>
            <a:r>
              <a:rPr lang="ar-SA" b="1" dirty="0" smtClean="0"/>
              <a:t>8- معلومات النشر المدونة بالهامش.</a:t>
            </a:r>
            <a:endParaRPr lang="en-US" dirty="0" smtClean="0"/>
          </a:p>
          <a:p>
            <a:pPr rtl="1"/>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الحادية </a:t>
            </a:r>
            <a:r>
              <a:rPr lang="ar-SA" b="1" dirty="0" smtClean="0">
                <a:solidFill>
                  <a:srgbClr val="FF0000"/>
                </a:solidFill>
              </a:rPr>
              <a:t>عشرة  </a:t>
            </a:r>
            <a:r>
              <a:rPr lang="ar-SA" b="1" dirty="0" smtClean="0">
                <a:solidFill>
                  <a:srgbClr val="FF0000"/>
                </a:solidFill>
              </a:rPr>
              <a:t>: القوسان </a:t>
            </a:r>
            <a:r>
              <a:rPr lang="ar-SA" b="1" dirty="0" err="1" smtClean="0">
                <a:solidFill>
                  <a:srgbClr val="FF0000"/>
                </a:solidFill>
              </a:rPr>
              <a:t>المركنان</a:t>
            </a:r>
            <a:r>
              <a:rPr lang="ar-SA" b="1" dirty="0" smtClean="0">
                <a:solidFill>
                  <a:srgbClr val="FF0000"/>
                </a:solidFill>
              </a:rPr>
              <a:t>    </a:t>
            </a:r>
            <a:r>
              <a:rPr lang="en-US" b="1" dirty="0" smtClean="0">
                <a:solidFill>
                  <a:srgbClr val="FF0000"/>
                </a:solidFill>
              </a:rPr>
              <a:t>     [      ]</a:t>
            </a:r>
            <a:endParaRPr lang="en-US" dirty="0" smtClean="0">
              <a:solidFill>
                <a:srgbClr val="FF0000"/>
              </a:solidFill>
            </a:endParaRPr>
          </a:p>
          <a:p>
            <a:pPr rtl="1"/>
            <a:r>
              <a:rPr lang="ar-SA" b="1" dirty="0" smtClean="0"/>
              <a:t>يوضح بينهما ما يأتي :</a:t>
            </a:r>
            <a:endParaRPr lang="en-US" dirty="0" smtClean="0"/>
          </a:p>
          <a:p>
            <a:pPr lvl="0" rtl="1"/>
            <a:r>
              <a:rPr lang="ar-SA" b="1" dirty="0" smtClean="0"/>
              <a:t> 1- كل زيادة يدخلها الشخص في الاقتباس الحرفي. كما يوضع بينهما كل تقويم في الاقتباس الحرفي . وهناك من يفضل الإشارة إلى التقويم والتصحيح في الهامش.</a:t>
            </a:r>
            <a:endParaRPr lang="en-US" dirty="0" smtClean="0"/>
          </a:p>
          <a:p>
            <a:pPr lvl="0" rtl="1"/>
            <a:r>
              <a:rPr lang="ar-SA" b="1" dirty="0" smtClean="0"/>
              <a:t>2- أي من معلومات النشر غير الموجودة في صفحة العنوان.</a:t>
            </a:r>
            <a:endParaRPr lang="en-US" dirty="0" smtClean="0"/>
          </a:p>
          <a:p>
            <a:pPr rtl="1"/>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الثانية عشرة: النقطة </a:t>
            </a:r>
            <a:r>
              <a:rPr lang="ar-SA" b="1" dirty="0" smtClean="0">
                <a:solidFill>
                  <a:srgbClr val="FF0000"/>
                </a:solidFill>
              </a:rPr>
              <a:t>الأفقية  :</a:t>
            </a:r>
            <a:endParaRPr lang="en-US" dirty="0" smtClean="0">
              <a:solidFill>
                <a:srgbClr val="FF0000"/>
              </a:solidFill>
            </a:endParaRPr>
          </a:p>
          <a:p>
            <a:pPr rtl="1"/>
            <a:r>
              <a:rPr lang="ar-SA" b="1" dirty="0" smtClean="0"/>
              <a:t>للحذف والإضمار ، وأقلها ثلاث مثل ...</a:t>
            </a:r>
            <a:endParaRPr lang="en-US" dirty="0" smtClean="0"/>
          </a:p>
          <a:p>
            <a:pPr rtl="1"/>
            <a:r>
              <a:rPr lang="ar-SA" b="1" dirty="0" smtClean="0"/>
              <a:t>وتوضع هذه النقط الثلاث للدلالة على أن في موضعها كلاماً محذوفاً أو مضمراً لأي سبب من الأسباب. وجملة مواضعها ما يأتي:</a:t>
            </a:r>
            <a:endParaRPr lang="en-US" dirty="0" smtClean="0"/>
          </a:p>
          <a:p>
            <a:r>
              <a:rPr lang="ar-SA" b="1" dirty="0" smtClean="0"/>
              <a:t>1- مكان المحذوف من كلام اقتبسه الكاتب ، كما لو استشهد الكاتب بعبارة وأراد أن يحذف منها بعض الألفاظ لا حاجة له </a:t>
            </a:r>
            <a:r>
              <a:rPr lang="ar-SA" b="1" dirty="0" err="1" smtClean="0"/>
              <a:t>بها</a:t>
            </a:r>
            <a:r>
              <a:rPr lang="ar-SA" b="1" dirty="0" smtClean="0"/>
              <a:t> ، أو كان الناقل لكلام غيره لم يعثر على جزء منه في وسط الجملة</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ففي هاتين الحالتين وأشباههما توضع محل الجزء الناقص هذه النقط للدلالة على موضع النقص ، وذلك أفضل كثيراً من ترك البياض ؛ لأنه لا يؤمن إغفاله عند النقل مرة ثانية أو عند الطبع ، وفي ذلك إخلال بالأمانة.</a:t>
            </a:r>
            <a:endParaRPr lang="en-US" dirty="0" smtClean="0"/>
          </a:p>
          <a:p>
            <a:pPr lvl="0" rtl="1"/>
            <a:r>
              <a:rPr lang="ar-SA" b="1" dirty="0" smtClean="0"/>
              <a:t>2- بعد الجملة التي تحمل معاني أخرى ؛ لحث القارئ على التفكير</a:t>
            </a:r>
            <a:endParaRPr lang="en-US" dirty="0" smtClean="0"/>
          </a:p>
          <a:p>
            <a:pPr lvl="0" rtl="1"/>
            <a:r>
              <a:rPr lang="ar-SA" b="1" dirty="0" smtClean="0"/>
              <a:t>3- بعد جملة أو جمل للاختصار وعدم التكرار .</a:t>
            </a:r>
            <a:endParaRPr lang="en-US" dirty="0" smtClean="0"/>
          </a:p>
          <a:p>
            <a:pPr lvl="0" rtl="1"/>
            <a:r>
              <a:rPr lang="ar-SA" b="1" dirty="0" smtClean="0"/>
              <a:t>4- بدل عبارة (( إلى آخره ) في سياق الحديث عن شيء ما. </a:t>
            </a:r>
            <a:endParaRPr lang="en-US" dirty="0" smtClean="0"/>
          </a:p>
          <a:p>
            <a:pPr rtl="1"/>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1675</TotalTime>
  <Words>2572</Words>
  <Application>Microsoft Office PowerPoint</Application>
  <PresentationFormat>A4 Paper (210x297 mm)‎</PresentationFormat>
  <Paragraphs>138</Paragraphs>
  <Slides>43</Slides>
  <Notes>0</Notes>
  <HiddenSlides>0</HiddenSlides>
  <MMClips>0</MMClips>
  <ScaleCrop>false</ScaleCrop>
  <HeadingPairs>
    <vt:vector size="4" baseType="variant">
      <vt:variant>
        <vt:lpstr>سمة</vt:lpstr>
      </vt:variant>
      <vt:variant>
        <vt:i4>1</vt:i4>
      </vt:variant>
      <vt:variant>
        <vt:lpstr>عناوين الشرائح</vt:lpstr>
      </vt:variant>
      <vt:variant>
        <vt:i4>43</vt:i4>
      </vt:variant>
    </vt:vector>
  </HeadingPairs>
  <TitlesOfParts>
    <vt:vector size="44" baseType="lpstr">
      <vt:lpstr>Office Theme</vt:lpstr>
      <vt:lpstr>الشريحة 1</vt:lpstr>
      <vt:lpstr>المحاضرة السابعة علامات الترقيم</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lpstr>الشريحة 40</vt:lpstr>
      <vt:lpstr>الشريحة 41</vt:lpstr>
      <vt:lpstr>الشريحة 42</vt:lpstr>
      <vt:lpstr>الشريحة 43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140</cp:revision>
  <dcterms:created xsi:type="dcterms:W3CDTF">2009-10-14T19:14:34Z</dcterms:created>
  <dcterms:modified xsi:type="dcterms:W3CDTF">2012-10-04T01:19:39Z</dcterms:modified>
</cp:coreProperties>
</file>