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slides/slide4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4"/>
  </p:notesMasterIdLst>
  <p:sldIdLst>
    <p:sldId id="300" r:id="rId2"/>
    <p:sldId id="257" r:id="rId3"/>
    <p:sldId id="301" r:id="rId4"/>
    <p:sldId id="314" r:id="rId5"/>
    <p:sldId id="302" r:id="rId6"/>
    <p:sldId id="303" r:id="rId7"/>
    <p:sldId id="304" r:id="rId8"/>
    <p:sldId id="305" r:id="rId9"/>
    <p:sldId id="306" r:id="rId10"/>
    <p:sldId id="307" r:id="rId11"/>
    <p:sldId id="308" r:id="rId12"/>
    <p:sldId id="309" r:id="rId13"/>
    <p:sldId id="310" r:id="rId14"/>
    <p:sldId id="311" r:id="rId15"/>
    <p:sldId id="312" r:id="rId16"/>
    <p:sldId id="313" r:id="rId17"/>
    <p:sldId id="315" r:id="rId18"/>
    <p:sldId id="316" r:id="rId19"/>
    <p:sldId id="317" r:id="rId20"/>
    <p:sldId id="318" r:id="rId21"/>
    <p:sldId id="319" r:id="rId22"/>
    <p:sldId id="320" r:id="rId23"/>
    <p:sldId id="321" r:id="rId24"/>
    <p:sldId id="322" r:id="rId25"/>
    <p:sldId id="323" r:id="rId26"/>
    <p:sldId id="324" r:id="rId27"/>
    <p:sldId id="325" r:id="rId28"/>
    <p:sldId id="326" r:id="rId29"/>
    <p:sldId id="327" r:id="rId30"/>
    <p:sldId id="328" r:id="rId31"/>
    <p:sldId id="329" r:id="rId32"/>
    <p:sldId id="330" r:id="rId33"/>
    <p:sldId id="331" r:id="rId34"/>
    <p:sldId id="332" r:id="rId35"/>
    <p:sldId id="333" r:id="rId36"/>
    <p:sldId id="334" r:id="rId37"/>
    <p:sldId id="335" r:id="rId38"/>
    <p:sldId id="336" r:id="rId39"/>
    <p:sldId id="337" r:id="rId40"/>
    <p:sldId id="338" r:id="rId41"/>
    <p:sldId id="339" r:id="rId42"/>
    <p:sldId id="266" r:id="rId43"/>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clrMru>
    <a:srgbClr val="009900"/>
    <a:srgbClr val="709256"/>
    <a:srgbClr val="AD9968"/>
    <a:srgbClr val="3B84AF"/>
    <a:srgbClr val="FF3300"/>
    <a:srgbClr val="000000"/>
    <a:srgbClr val="FF0066"/>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481" autoAdjust="0"/>
    <p:restoredTop sz="94664" autoAdjust="0"/>
  </p:normalViewPr>
  <p:slideViewPr>
    <p:cSldViewPr>
      <p:cViewPr>
        <p:scale>
          <a:sx n="100" d="100"/>
          <a:sy n="100" d="100"/>
        </p:scale>
        <p:origin x="-252" y="498"/>
      </p:cViewPr>
      <p:guideLst>
        <p:guide orient="horz" pos="2160"/>
        <p:guide pos="312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10/4/2012</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extLst>
      <p:ext uri="{BB962C8B-B14F-4D97-AF65-F5344CB8AC3E}">
        <p14:creationId xmlns="" xmlns:p14="http://schemas.microsoft.com/office/powerpoint/2010/main" val="205643335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9" name="Slide Number Placeholder 3"/>
          <p:cNvSpPr>
            <a:spLocks noGrp="1"/>
          </p:cNvSpPr>
          <p:nvPr userDrawn="1">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a:t>
            </a:fld>
            <a:endParaRPr lang="en-US" dirty="0" smtClean="0">
              <a:cs typeface="Arial" pitchFamily="34" charset="0"/>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a:t>
            </a:r>
            <a:r>
              <a:rPr lang="ar-EG" sz="1600" b="1" baseline="0" dirty="0" smtClean="0">
                <a:solidFill>
                  <a:schemeClr val="bg1"/>
                </a:solidFill>
                <a:latin typeface="+mn-lt"/>
                <a:cs typeface="+mn-cs"/>
              </a:rPr>
              <a:t>ل</a:t>
            </a:r>
            <a:r>
              <a:rPr lang="ar-SA" sz="1600" b="1" baseline="0" dirty="0" smtClean="0">
                <a:solidFill>
                  <a:schemeClr val="bg1"/>
                </a:solidFill>
                <a:latin typeface="+mn-lt"/>
                <a:cs typeface="+mn-cs"/>
              </a:rPr>
              <a:t>كتروني والتعل</a:t>
            </a:r>
            <a:r>
              <a:rPr lang="ar-EG" sz="1600" b="1" baseline="0" dirty="0" smtClean="0">
                <a:solidFill>
                  <a:schemeClr val="bg1"/>
                </a:solidFill>
                <a:latin typeface="+mn-lt"/>
                <a:cs typeface="+mn-cs"/>
              </a:rPr>
              <a:t>ي</a:t>
            </a:r>
            <a:r>
              <a:rPr lang="ar-SA" sz="1600" b="1" baseline="0" dirty="0" smtClean="0">
                <a:solidFill>
                  <a:schemeClr val="bg1"/>
                </a:solidFill>
                <a:latin typeface="+mn-lt"/>
                <a:cs typeface="+mn-cs"/>
              </a:rPr>
              <a:t>م عن بعد</a:t>
            </a:r>
            <a:endParaRPr lang="en-US" sz="1600" b="1" dirty="0">
              <a:solidFill>
                <a:schemeClr val="bg1"/>
              </a:solidFill>
              <a:latin typeface="+mn-lt"/>
              <a:cs typeface="+mn-cs"/>
            </a:endParaRPr>
          </a:p>
        </p:txBody>
      </p:sp>
      <p:sp>
        <p:nvSpPr>
          <p:cNvPr id="21" name="Slide Number Placeholder 3"/>
          <p:cNvSpPr txBox="1">
            <a:spLocks/>
          </p:cNvSpPr>
          <p:nvPr userDrawn="1"/>
        </p:nvSpPr>
        <p:spPr bwMode="auto">
          <a:xfrm>
            <a:off x="4876800" y="6356350"/>
            <a:ext cx="482600" cy="365125"/>
          </a:xfrm>
          <a:prstGeom prst="rect">
            <a:avLst/>
          </a:prstGeom>
          <a:noFill/>
          <a:ln>
            <a:miter lim="800000"/>
            <a:headEnd/>
            <a:tailEnd/>
          </a:ln>
        </p:spPr>
        <p:txBody>
          <a:bodyPr/>
          <a:lstStyle/>
          <a:p>
            <a:pPr marL="0" marR="0" lvl="0" indent="0" algn="r" defTabSz="914400" rtl="1" eaLnBrk="1" fontAlgn="base" latinLnBrk="0" hangingPunct="1">
              <a:lnSpc>
                <a:spcPct val="100000"/>
              </a:lnSpc>
              <a:spcBef>
                <a:spcPct val="0"/>
              </a:spcBef>
              <a:spcAft>
                <a:spcPct val="0"/>
              </a:spcAft>
              <a:buClrTx/>
              <a:buSzTx/>
              <a:buFontTx/>
              <a:buNone/>
              <a:tabLst/>
              <a:defRPr/>
            </a:pPr>
            <a:fld id="{E1D16D93-8795-4AD6-9A1F-54CC01E741BE}" type="slidenum">
              <a:rPr kumimoji="0" lang="ar-SA" sz="1800" b="0" i="0" u="none" strike="noStrike" kern="1200" cap="none" spc="0" normalizeH="0" baseline="0" noProof="0" smtClean="0">
                <a:ln>
                  <a:noFill/>
                </a:ln>
                <a:solidFill>
                  <a:schemeClr val="bg1"/>
                </a:solidFill>
                <a:effectLst/>
                <a:uLnTx/>
                <a:uFillTx/>
                <a:latin typeface="Arial" pitchFamily="34" charset="0"/>
                <a:ea typeface="+mn-ea"/>
                <a:cs typeface="Arial" pitchFamily="34" charset="0"/>
              </a:rPr>
              <a:pPr marL="0" marR="0" lvl="0" indent="0" algn="r" defTabSz="914400" rtl="1" eaLnBrk="1" fontAlgn="base" latinLnBrk="0" hangingPunct="1">
                <a:lnSpc>
                  <a:spcPct val="100000"/>
                </a:lnSpc>
                <a:spcBef>
                  <a:spcPct val="0"/>
                </a:spcBef>
                <a:spcAft>
                  <a:spcPct val="0"/>
                </a:spcAft>
                <a:buClrTx/>
                <a:buSzTx/>
                <a:buFontTx/>
                <a:buNone/>
                <a:tabLst/>
                <a:defRPr/>
              </a:pPr>
              <a:t>‹#›</a:t>
            </a:fld>
            <a:endParaRPr kumimoji="0" lang="en-US" sz="1800" b="0" i="0" u="none" strike="noStrike" kern="1200" cap="none" spc="0" normalizeH="0" baseline="0" noProof="0" dirty="0" smtClean="0">
              <a:ln>
                <a:noFill/>
              </a:ln>
              <a:solidFill>
                <a:schemeClr val="bg1"/>
              </a:solidFill>
              <a:effectLst/>
              <a:uLnTx/>
              <a:uFillTx/>
              <a:latin typeface="Arial" pitchFamily="34" charset="0"/>
              <a:ea typeface="+mn-ea"/>
              <a:cs typeface="Arial" pitchFamily="34" charset="0"/>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sldNum="0"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dirty="0"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5" name="Rectangle 4"/>
          <p:cNvSpPr/>
          <p:nvPr/>
        </p:nvSpPr>
        <p:spPr>
          <a:xfrm>
            <a:off x="0" y="22860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قسم الدراسات الإسلامية</a:t>
            </a:r>
            <a:r>
              <a:rPr lang="en-US" sz="2400" b="1" dirty="0" smtClean="0">
                <a:solidFill>
                  <a:schemeClr val="tx2">
                    <a:lumMod val="75000"/>
                  </a:schemeClr>
                </a:solidFill>
                <a:latin typeface="Calibri" pitchFamily="34" charset="0"/>
              </a:rPr>
              <a:t> - </a:t>
            </a:r>
            <a:r>
              <a:rPr lang="ar-SA" sz="2400" b="1" dirty="0" smtClean="0">
                <a:solidFill>
                  <a:schemeClr val="tx2">
                    <a:lumMod val="75000"/>
                  </a:schemeClr>
                </a:solidFill>
                <a:latin typeface="Calibri" pitchFamily="34" charset="0"/>
              </a:rPr>
              <a:t>كلية الآداب</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2"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2209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130" name="Title 1"/>
          <p:cNvSpPr txBox="1">
            <a:spLocks/>
          </p:cNvSpPr>
          <p:nvPr/>
        </p:nvSpPr>
        <p:spPr bwMode="auto">
          <a:xfrm>
            <a:off x="457200" y="2819400"/>
            <a:ext cx="5099050" cy="1981200"/>
          </a:xfrm>
          <a:prstGeom prst="rect">
            <a:avLst/>
          </a:prstGeom>
          <a:noFill/>
          <a:ln w="9525">
            <a:noFill/>
            <a:miter lim="800000"/>
            <a:headEnd/>
            <a:tailEnd/>
          </a:ln>
        </p:spPr>
        <p:txBody>
          <a:bodyPr anchor="ctr"/>
          <a:lstStyle/>
          <a:p>
            <a:pPr algn="ctr"/>
            <a:r>
              <a:rPr lang="ar-EG" sz="3700" b="1" dirty="0">
                <a:solidFill>
                  <a:schemeClr val="accent1">
                    <a:lumMod val="50000"/>
                  </a:schemeClr>
                </a:solidFill>
                <a:latin typeface="AYM Wadiy S_U normal."/>
                <a:cs typeface="Times New Roman" pitchFamily="18" charset="0"/>
              </a:rPr>
              <a:t>اسم </a:t>
            </a:r>
            <a:r>
              <a:rPr lang="ar-EG" sz="3700" b="1" dirty="0" smtClean="0">
                <a:solidFill>
                  <a:schemeClr val="accent1">
                    <a:lumMod val="50000"/>
                  </a:schemeClr>
                </a:solidFill>
                <a:latin typeface="AYM Wadiy S_U normal."/>
                <a:cs typeface="Times New Roman" pitchFamily="18" charset="0"/>
              </a:rPr>
              <a:t>المقرر</a:t>
            </a:r>
            <a:endParaRPr lang="en-US" sz="3700" b="1" dirty="0" smtClean="0">
              <a:solidFill>
                <a:schemeClr val="accent1">
                  <a:lumMod val="50000"/>
                </a:schemeClr>
              </a:solidFill>
              <a:latin typeface="AYM Wadiy S_U normal."/>
              <a:cs typeface="Times New Roman" pitchFamily="18" charset="0"/>
            </a:endParaRPr>
          </a:p>
          <a:p>
            <a:pPr algn="ctr"/>
            <a:r>
              <a:rPr lang="ar-SA" sz="3700" b="1" dirty="0" smtClean="0">
                <a:solidFill>
                  <a:schemeClr val="accent1">
                    <a:lumMod val="50000"/>
                  </a:schemeClr>
                </a:solidFill>
                <a:latin typeface="AYM Wadiy S_U normal."/>
                <a:cs typeface="Times New Roman" pitchFamily="18" charset="0"/>
              </a:rPr>
              <a:t>أصول البحث العلمي</a:t>
            </a:r>
          </a:p>
          <a:p>
            <a:pPr algn="ctr"/>
            <a:r>
              <a:rPr lang="ar-SA" sz="3700" b="1" dirty="0" smtClean="0">
                <a:solidFill>
                  <a:schemeClr val="accent1">
                    <a:lumMod val="50000"/>
                  </a:schemeClr>
                </a:solidFill>
                <a:latin typeface="AYM Wadiy S_U normal."/>
                <a:cs typeface="Times New Roman" pitchFamily="18" charset="0"/>
              </a:rPr>
              <a:t>د </a:t>
            </a:r>
            <a:r>
              <a:rPr lang="ar-SA" sz="3700" b="1" dirty="0" smtClean="0">
                <a:solidFill>
                  <a:schemeClr val="accent1">
                    <a:lumMod val="50000"/>
                  </a:schemeClr>
                </a:solidFill>
                <a:latin typeface="AYM Wadiy S_U normal."/>
                <a:cs typeface="Times New Roman" pitchFamily="18" charset="0"/>
              </a:rPr>
              <a:t>. عبد الله محمد أمين العمري  </a:t>
            </a:r>
            <a:endParaRPr lang="ar-SA" sz="3700" b="1" dirty="0">
              <a:solidFill>
                <a:schemeClr val="accent1">
                  <a:lumMod val="50000"/>
                </a:schemeClr>
              </a:solidFill>
              <a:latin typeface="AYM Wadiy S_U normal."/>
              <a:cs typeface="Times New Roman" pitchFamily="18"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dirty="0">
              <a:solidFill>
                <a:schemeClr val="bg1"/>
              </a:solidFill>
              <a:latin typeface="Calibri" pitchFamily="34" charset="0"/>
            </a:endParaRPr>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pPr rtl="1" eaLnBrk="1" hangingPunct="1"/>
            <a:r>
              <a:rPr lang="ar-SA" spc="-150" dirty="0" smtClean="0">
                <a:solidFill>
                  <a:srgbClr val="FF0000"/>
                </a:solidFill>
                <a:latin typeface="ae_AlMateen" pitchFamily="2" charset="-78"/>
                <a:cs typeface="ae_AlMateen" pitchFamily="2" charset="-78"/>
              </a:rPr>
              <a:t>المحاضرة </a:t>
            </a:r>
            <a:r>
              <a:rPr lang="ar-SA" spc="-150" dirty="0" smtClean="0">
                <a:solidFill>
                  <a:srgbClr val="FF0000"/>
                </a:solidFill>
                <a:latin typeface="ae_AlMateen" pitchFamily="2" charset="-78"/>
                <a:cs typeface="ae_AlMateen" pitchFamily="2" charset="-78"/>
              </a:rPr>
              <a:t>الثامنة</a:t>
            </a:r>
            <a:br>
              <a:rPr lang="ar-SA" spc="-150" dirty="0" smtClean="0">
                <a:solidFill>
                  <a:srgbClr val="FF0000"/>
                </a:solidFill>
                <a:latin typeface="ae_AlMateen" pitchFamily="2" charset="-78"/>
                <a:cs typeface="ae_AlMateen" pitchFamily="2" charset="-78"/>
              </a:rPr>
            </a:br>
            <a:r>
              <a:rPr lang="ar-SA" spc="-150" dirty="0" smtClean="0">
                <a:solidFill>
                  <a:srgbClr val="FF0000"/>
                </a:solidFill>
                <a:latin typeface="ae_AlMateen" pitchFamily="2" charset="-78"/>
                <a:cs typeface="ae_AlMateen" pitchFamily="2" charset="-78"/>
              </a:rPr>
              <a:t>مقدمة البحث وخاتمته</a:t>
            </a:r>
            <a:endParaRPr lang="en-US" spc="-150" dirty="0" smtClean="0">
              <a:solidFill>
                <a:srgbClr val="FF0000"/>
              </a:solidFill>
              <a:latin typeface="ae_AlMateen" pitchFamily="2" charset="-78"/>
              <a:cs typeface="ae_AlMateen" pitchFamily="2" charset="-78"/>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b="1" dirty="0" smtClean="0">
                <a:solidFill>
                  <a:srgbClr val="FF0000"/>
                </a:solidFill>
              </a:rPr>
              <a:t>مقدمة البحث:</a:t>
            </a:r>
            <a:endParaRPr lang="en-US" dirty="0" smtClean="0">
              <a:solidFill>
                <a:srgbClr val="FF0000"/>
              </a:solidFill>
            </a:endParaRPr>
          </a:p>
          <a:p>
            <a:pPr rtl="1"/>
            <a:r>
              <a:rPr lang="ar-SA" b="1" dirty="0" smtClean="0"/>
              <a:t>معنى</a:t>
            </a:r>
            <a:r>
              <a:rPr lang="ar-SA" b="1" dirty="0" smtClean="0"/>
              <a:t> </a:t>
            </a:r>
            <a:r>
              <a:rPr lang="ar-SA" b="1" dirty="0" smtClean="0"/>
              <a:t>المقدمة في اللغة ، والمراد </a:t>
            </a:r>
            <a:r>
              <a:rPr lang="ar-SA" b="1" dirty="0" err="1" smtClean="0"/>
              <a:t>بها</a:t>
            </a:r>
            <a:r>
              <a:rPr lang="ar-SA" b="1" dirty="0" smtClean="0"/>
              <a:t> هنا:</a:t>
            </a:r>
            <a:endParaRPr lang="en-US" dirty="0" smtClean="0"/>
          </a:p>
          <a:p>
            <a:pPr rtl="1"/>
            <a:r>
              <a:rPr lang="ar-SA" b="1" dirty="0" smtClean="0"/>
              <a:t>المقدمة تقوم على ثلاث حروف أصول ، القاف والدال والميم، وهي كما يقوا ابن فارس: (( أصل صحيح يدل على سبق ثم يتفرع منه ما يقاربه ، يقولون : القدم : خلاف الحدوث : ويقال : شيء قديم إذا كان زمانه سالفاً ... وقادمة الرحل : خلاف آخرته ومقدمة </a:t>
            </a:r>
            <a:r>
              <a:rPr lang="ar-SA" b="1" dirty="0" smtClean="0"/>
              <a:t>الجيش: </a:t>
            </a:r>
            <a:r>
              <a:rPr lang="ar-SA" b="1" dirty="0" smtClean="0"/>
              <a:t>أوله.</a:t>
            </a:r>
            <a:endParaRPr lang="en-US" dirty="0" smtClean="0"/>
          </a:p>
          <a:p>
            <a:pPr rtl="1"/>
            <a:r>
              <a:rPr lang="ar-SA" b="1" dirty="0" smtClean="0"/>
              <a:t> </a:t>
            </a:r>
            <a:endParaRPr lang="en-US" dirty="0" smtClean="0"/>
          </a:p>
          <a:p>
            <a:pPr rtl="1"/>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b="1" dirty="0" smtClean="0">
                <a:solidFill>
                  <a:srgbClr val="FF0000"/>
                </a:solidFill>
              </a:rPr>
              <a:t>والمقدمة نوعان : </a:t>
            </a:r>
            <a:r>
              <a:rPr lang="ar-SA" b="1" dirty="0" smtClean="0">
                <a:solidFill>
                  <a:srgbClr val="FF0000"/>
                </a:solidFill>
              </a:rPr>
              <a:t>مقدمة </a:t>
            </a:r>
            <a:r>
              <a:rPr lang="ar-SA" b="1" dirty="0" smtClean="0">
                <a:solidFill>
                  <a:srgbClr val="FF0000"/>
                </a:solidFill>
              </a:rPr>
              <a:t>فن ومقدمة كتاب.</a:t>
            </a:r>
            <a:endParaRPr lang="en-US" dirty="0" smtClean="0">
              <a:solidFill>
                <a:srgbClr val="FF0000"/>
              </a:solidFill>
            </a:endParaRPr>
          </a:p>
          <a:p>
            <a:pPr rtl="1"/>
            <a:r>
              <a:rPr lang="ar-SA" b="1" dirty="0" smtClean="0"/>
              <a:t>فمقدمة الفن : هي ما يتوقف عليه الشروع في الفن ، كمعرفة حده وموضوعه وغايته ، لأن من لم يتصور الفن بتعريف جامع لجميع مسائله مانع لغير مسائله من الدخول فيه </a:t>
            </a:r>
            <a:r>
              <a:rPr lang="ar-SA" b="1" dirty="0" smtClean="0"/>
              <a:t>،لا </a:t>
            </a:r>
            <a:r>
              <a:rPr lang="ar-SA" b="1" dirty="0" smtClean="0"/>
              <a:t>يتصور طلبه </a:t>
            </a:r>
            <a:r>
              <a:rPr lang="ar-SA" b="1" dirty="0" smtClean="0"/>
              <a:t>لخصوص </a:t>
            </a:r>
            <a:r>
              <a:rPr lang="ar-SA" b="1" dirty="0" smtClean="0"/>
              <a:t>ذلك </a:t>
            </a:r>
            <a:r>
              <a:rPr lang="ar-SA" b="1" dirty="0" smtClean="0"/>
              <a:t>الفن، </a:t>
            </a:r>
            <a:r>
              <a:rPr lang="ar-SA" b="1" dirty="0" smtClean="0"/>
              <a:t>لعدم التمييز بينه وبين غيره مثلاً؛ لأنه لا يميز الداخل في الفن من الخراج عنه ، فعلم أن تعريفه مثلاً مما يتوقف عليه </a:t>
            </a:r>
            <a:r>
              <a:rPr lang="ar-SA" b="1" dirty="0" smtClean="0"/>
              <a:t>الشروع فيه.</a:t>
            </a:r>
            <a:endParaRPr lang="en-US" dirty="0" smtClean="0"/>
          </a:p>
          <a:p>
            <a:pPr rtl="1"/>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b="1" dirty="0" smtClean="0"/>
              <a:t> أما مقدمة الكتاب ، فهي أعم مطلقاً من مقدمة الفن ، وهي أي مقدمة </a:t>
            </a:r>
            <a:r>
              <a:rPr lang="ar-SA" b="1" dirty="0" smtClean="0"/>
              <a:t>الكتاب </a:t>
            </a:r>
            <a:r>
              <a:rPr lang="ar-SA" b="1" dirty="0" smtClean="0"/>
              <a:t>ما قدم أمام المطلوب </a:t>
            </a:r>
            <a:r>
              <a:rPr lang="ar-SA" b="1" dirty="0" smtClean="0"/>
              <a:t>لارتباط بيتهما </a:t>
            </a:r>
            <a:r>
              <a:rPr lang="ar-SA" b="1" dirty="0" smtClean="0"/>
              <a:t>توقف على معرفته الشروع في المطلوب</a:t>
            </a:r>
            <a:endParaRPr lang="en-US" b="1" dirty="0" smtClean="0"/>
          </a:p>
          <a:p>
            <a:pPr rtl="1"/>
            <a:r>
              <a:rPr lang="ar-SA" b="1" dirty="0" smtClean="0"/>
              <a:t>. </a:t>
            </a:r>
            <a:r>
              <a:rPr lang="ar-SA" b="1" dirty="0" smtClean="0"/>
              <a:t>فمعرفة الأحكام الخمسة ( الإيجاب ، والندب ، والتحريم، والكراهة ، والإباحة) مثلاً من مقدمة الفن ومن مقدمة الكتاب.وخطبة ألفية ابن مالك – مثلاً من مقدمة الكتب وليست من مقدمة الفن . ونحن في هذا نريد مقدمة الكتاب.</a:t>
            </a:r>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b="1" dirty="0" smtClean="0">
                <a:solidFill>
                  <a:srgbClr val="FF0000"/>
                </a:solidFill>
              </a:rPr>
              <a:t>أهمية </a:t>
            </a:r>
            <a:r>
              <a:rPr lang="ar-SA" b="1" dirty="0" smtClean="0">
                <a:solidFill>
                  <a:srgbClr val="FF0000"/>
                </a:solidFill>
              </a:rPr>
              <a:t>المقدمة </a:t>
            </a:r>
            <a:r>
              <a:rPr lang="ar-SA" b="1" dirty="0" smtClean="0">
                <a:solidFill>
                  <a:srgbClr val="FF0000"/>
                </a:solidFill>
              </a:rPr>
              <a:t>:</a:t>
            </a:r>
            <a:endParaRPr lang="en-US" dirty="0" smtClean="0">
              <a:solidFill>
                <a:srgbClr val="FF0000"/>
              </a:solidFill>
            </a:endParaRPr>
          </a:p>
          <a:p>
            <a:pPr rtl="1"/>
            <a:r>
              <a:rPr lang="ar-SA" b="1" dirty="0" smtClean="0"/>
              <a:t>المقدمة عبارة عن رسم للمعالم الرئيسية للبحث في صورته النهائية، من تحديد لموضوعه ، وبيان للأسباب الداعية إلى البحث فيه،وعرض </a:t>
            </a:r>
            <a:r>
              <a:rPr lang="ar-SA" b="1" dirty="0" smtClean="0"/>
              <a:t>لخطته </a:t>
            </a:r>
            <a:r>
              <a:rPr lang="ar-SA" b="1" dirty="0" smtClean="0"/>
              <a:t>، ووصف لطريقة بحثه ، إلى غير ذلك مما ينبغي وضعه في المقدمة .</a:t>
            </a:r>
            <a:endParaRPr lang="en-US" dirty="0" smtClean="0"/>
          </a:p>
          <a:p>
            <a:pPr rtl="1"/>
            <a:r>
              <a:rPr lang="ar-SA" b="1" dirty="0" smtClean="0"/>
              <a:t>وهي </a:t>
            </a:r>
            <a:r>
              <a:rPr lang="ar-SA" b="1" dirty="0" smtClean="0"/>
              <a:t>مطلع </a:t>
            </a:r>
            <a:r>
              <a:rPr lang="ar-SA" b="1" dirty="0" smtClean="0"/>
              <a:t>البحث ، وأول ما يواجه القارئ ، </a:t>
            </a:r>
            <a:r>
              <a:rPr lang="ar-SA" b="1" dirty="0" err="1" smtClean="0"/>
              <a:t>وبها</a:t>
            </a:r>
            <a:r>
              <a:rPr lang="ar-SA" b="1" dirty="0" smtClean="0"/>
              <a:t> يبدأ قراءة البحث ، ومن خلالها يتكون لدية الحكم المبدئي عن مستواه العلمي، والاستمرار في قراءته أو عدم ذلك </a:t>
            </a:r>
            <a:r>
              <a:rPr lang="ar-SA" b="1" dirty="0" smtClean="0"/>
              <a:t>بناء </a:t>
            </a:r>
            <a:r>
              <a:rPr lang="ar-SA" b="1" dirty="0" smtClean="0"/>
              <a:t>على ما تصوره من مستوى علمي لهذا البحث.</a:t>
            </a:r>
            <a:endParaRPr lang="en-US" dirty="0" smtClean="0"/>
          </a:p>
          <a:p>
            <a:pPr rtl="1"/>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b="1" dirty="0" smtClean="0"/>
              <a:t>ولهذا ينبغي العناية التامة بالمقدمة ، حتى تعطي صورة صادقة للبحث ، وحتى يستطيع قارئها إصدار الحكم الصائب على البحث من حيث مستواه، وحتى نجذب القارئ وتشوقه لمتابعة القراءة في البحث.</a:t>
            </a:r>
            <a:endParaRPr lang="en-US" dirty="0" smtClean="0"/>
          </a:p>
          <a:p>
            <a:pPr rtl="1"/>
            <a:r>
              <a:rPr lang="ar-SA" b="1" dirty="0" smtClean="0"/>
              <a:t>ولهذا وجب في كتابتها العناية بالأفكار قوة ووضوحاً ، وترتيباً وتسلسلاً ، وبخطة البحث دقة وترتيباً ، وبما يوضع في المقدمة من نقاط شمولاً لها وترتيباً. ووجب في كتابتها العناية بالألفاظ فصاحة ووضوحاً وبالأسلوب قوة ووضوحاً ،</a:t>
            </a:r>
            <a:r>
              <a:rPr lang="ar-SA" b="1" dirty="0" smtClean="0"/>
              <a:t>وسلامة </a:t>
            </a:r>
            <a:r>
              <a:rPr lang="ar-SA" b="1" dirty="0" smtClean="0"/>
              <a:t>وتشويقاً للقارئ.</a:t>
            </a:r>
            <a:endParaRPr lang="en-US" dirty="0" smtClean="0"/>
          </a:p>
          <a:p>
            <a:pPr rtl="1"/>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b="1" dirty="0" smtClean="0">
                <a:solidFill>
                  <a:srgbClr val="FF0000"/>
                </a:solidFill>
              </a:rPr>
              <a:t>مكان المقدمة ووقت كتابتها : </a:t>
            </a:r>
            <a:endParaRPr lang="en-US" dirty="0" smtClean="0">
              <a:solidFill>
                <a:srgbClr val="FF0000"/>
              </a:solidFill>
            </a:endParaRPr>
          </a:p>
          <a:p>
            <a:pPr rtl="1"/>
            <a:r>
              <a:rPr lang="ar-SA" b="1" dirty="0" smtClean="0"/>
              <a:t>مكان المقدمة في أول البحث بعد المحتوى </a:t>
            </a:r>
            <a:r>
              <a:rPr lang="ar-SA" b="1" dirty="0" smtClean="0"/>
              <a:t>(</a:t>
            </a:r>
            <a:r>
              <a:rPr lang="ar-SA" b="1" dirty="0" smtClean="0"/>
              <a:t>فهرس الموضوعات)</a:t>
            </a:r>
            <a:endParaRPr lang="en-US" b="1" dirty="0" smtClean="0"/>
          </a:p>
          <a:p>
            <a:pPr rtl="1"/>
            <a:r>
              <a:rPr lang="ar-SA" b="1" dirty="0" smtClean="0"/>
              <a:t>، </a:t>
            </a:r>
            <a:r>
              <a:rPr lang="ar-SA" b="1" dirty="0" smtClean="0"/>
              <a:t>ووقت كتابتها بعد الانتهاء من كتابة البحث، وما يتبعه من ملحقات إن </a:t>
            </a:r>
            <a:r>
              <a:rPr lang="ar-SA" b="1" dirty="0" smtClean="0"/>
              <a:t>وجدت </a:t>
            </a:r>
            <a:r>
              <a:rPr lang="ar-SA" b="1" dirty="0" smtClean="0"/>
              <a:t>. وما اعتمد عليه من مصادر؛ وذلك لأن المقدمة رسم للمعالم الرئيسية للبحث في صورته النهائية ، وهي لا يكتمل </a:t>
            </a:r>
            <a:r>
              <a:rPr lang="ar-SA" b="1" dirty="0" smtClean="0"/>
              <a:t>تبينها </a:t>
            </a:r>
            <a:r>
              <a:rPr lang="ar-SA" b="1" dirty="0" smtClean="0"/>
              <a:t>للباحث إلا بعد انتهائه من كتابة البحث.</a:t>
            </a:r>
            <a:endParaRPr lang="en-US" dirty="0" smtClean="0"/>
          </a:p>
          <a:p>
            <a:pPr rtl="1"/>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b="1" dirty="0" smtClean="0"/>
              <a:t>ما ينبغي أن يوضع في المقدمة:</a:t>
            </a:r>
            <a:endParaRPr lang="en-US" dirty="0" smtClean="0"/>
          </a:p>
          <a:p>
            <a:pPr rtl="1"/>
            <a:r>
              <a:rPr lang="ar-SA" b="1" dirty="0" smtClean="0"/>
              <a:t>ينبغي أن يوضع في المقدمة ما يأتي:</a:t>
            </a:r>
            <a:endParaRPr lang="en-US" dirty="0" smtClean="0"/>
          </a:p>
          <a:p>
            <a:pPr lvl="0" rtl="1"/>
            <a:r>
              <a:rPr lang="ar-SA" b="1" dirty="0" smtClean="0"/>
              <a:t>1- </a:t>
            </a:r>
            <a:r>
              <a:rPr lang="ar-SA" b="1" dirty="0" smtClean="0">
                <a:solidFill>
                  <a:srgbClr val="FF0000"/>
                </a:solidFill>
              </a:rPr>
              <a:t>البدء بالبسملة ثم </a:t>
            </a:r>
            <a:r>
              <a:rPr lang="ar-SA" b="1" dirty="0" smtClean="0">
                <a:solidFill>
                  <a:srgbClr val="FF0000"/>
                </a:solidFill>
              </a:rPr>
              <a:t>حمد الله والثناء </a:t>
            </a:r>
            <a:r>
              <a:rPr lang="ar-SA" b="1" dirty="0" smtClean="0">
                <a:solidFill>
                  <a:srgbClr val="FF0000"/>
                </a:solidFill>
              </a:rPr>
              <a:t>عليه والاستعانة </a:t>
            </a:r>
            <a:r>
              <a:rPr lang="ar-SA" b="1" dirty="0" err="1" smtClean="0">
                <a:solidFill>
                  <a:srgbClr val="FF0000"/>
                </a:solidFill>
              </a:rPr>
              <a:t>به</a:t>
            </a:r>
            <a:r>
              <a:rPr lang="ar-SA" b="1" dirty="0" smtClean="0"/>
              <a:t>، والصلاة والسلام على سيدنا محمد ؛ فإن البدء بالبسملة أمر مشروع </a:t>
            </a:r>
            <a:r>
              <a:rPr lang="ar-SA" b="1" dirty="0" smtClean="0"/>
              <a:t>بالحث </a:t>
            </a:r>
            <a:r>
              <a:rPr lang="ar-SA" b="1" dirty="0" smtClean="0"/>
              <a:t>عليه والتنفير من تركه </a:t>
            </a:r>
            <a:r>
              <a:rPr lang="ar-SA" b="1" dirty="0" smtClean="0"/>
              <a:t>من </a:t>
            </a:r>
            <a:r>
              <a:rPr lang="ar-SA" b="1" dirty="0" smtClean="0"/>
              <a:t>الني صلى الله عليه وسلم حيث قال:(( كل أمر لا يبدأ فيه </a:t>
            </a:r>
            <a:r>
              <a:rPr lang="ar-SA" b="1" dirty="0" err="1" smtClean="0"/>
              <a:t>ببسم</a:t>
            </a:r>
            <a:r>
              <a:rPr lang="ar-SA" b="1" dirty="0" smtClean="0"/>
              <a:t> الله الرحمن الرحيم أقطع))، أي مقطوع البركة ، والحديث عام في الأمور العلمية وغيرها.</a:t>
            </a:r>
            <a:endParaRPr lang="en-US" dirty="0" smtClean="0"/>
          </a:p>
          <a:p>
            <a:pPr rtl="1"/>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b="1" dirty="0" smtClean="0"/>
              <a:t>أما حمد الله والثناء عليه ، والصلاة والسلام على رسوله فقد ورد الحث على البدء </a:t>
            </a:r>
            <a:r>
              <a:rPr lang="ar-SA" b="1" dirty="0" err="1" smtClean="0"/>
              <a:t>بها</a:t>
            </a:r>
            <a:r>
              <a:rPr lang="ar-SA" b="1" dirty="0" smtClean="0"/>
              <a:t> </a:t>
            </a:r>
            <a:r>
              <a:rPr lang="ar-SA" b="1" dirty="0" smtClean="0"/>
              <a:t>في قول النبي صلى الله عليه وسلم :(( كل أمر ذي بال لا يبدأ فيه بالحمد لله أقطع))، وقوله صلى الله عليه وسلم :(( كل أمر ذي بال لا يبدأ فيه بحمد الله والصلاة </a:t>
            </a:r>
            <a:r>
              <a:rPr lang="ar-SA" b="1" dirty="0" smtClean="0"/>
              <a:t> </a:t>
            </a:r>
            <a:r>
              <a:rPr lang="ar-SA" b="1" dirty="0" smtClean="0"/>
              <a:t>علي فهو أقطع أبتر ممحوق من كل بركة))، كما ورد البدء </a:t>
            </a:r>
            <a:r>
              <a:rPr lang="ar-SA" b="1" dirty="0" err="1" smtClean="0"/>
              <a:t>بهما</a:t>
            </a:r>
            <a:r>
              <a:rPr lang="ar-SA" b="1" dirty="0" smtClean="0"/>
              <a:t> في أمور كثيرة ، وصارت عادة للمؤلفين من علماء الإسلام </a:t>
            </a:r>
            <a:r>
              <a:rPr lang="ar-SA" b="1" dirty="0" err="1" smtClean="0"/>
              <a:t>يبدأون</a:t>
            </a:r>
            <a:r>
              <a:rPr lang="ar-SA" b="1" dirty="0" smtClean="0"/>
              <a:t> </a:t>
            </a:r>
            <a:r>
              <a:rPr lang="ar-SA" b="1" dirty="0" err="1" smtClean="0"/>
              <a:t>بها</a:t>
            </a:r>
            <a:r>
              <a:rPr lang="ar-SA" b="1" dirty="0" smtClean="0"/>
              <a:t> مؤلفاتهم في مختلف المجالات العلمية.</a:t>
            </a:r>
            <a:endParaRPr lang="en-US" dirty="0" smtClean="0"/>
          </a:p>
          <a:p>
            <a:pPr rtl="1"/>
            <a:r>
              <a:rPr lang="ar-SA" b="1" dirty="0" smtClean="0"/>
              <a:t> </a:t>
            </a:r>
            <a:endParaRPr lang="en-US" dirty="0" smtClean="0"/>
          </a:p>
          <a:p>
            <a:pPr rtl="1"/>
            <a:endParaRPr lang="en-U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lvl="0" rtl="1"/>
            <a:r>
              <a:rPr lang="ar-SA" b="1" dirty="0" smtClean="0"/>
              <a:t>2- </a:t>
            </a:r>
            <a:r>
              <a:rPr lang="ar-SA" b="1" dirty="0" smtClean="0">
                <a:solidFill>
                  <a:srgbClr val="FF0000"/>
                </a:solidFill>
              </a:rPr>
              <a:t>الاستفتاح المناسب للموضوع .</a:t>
            </a:r>
            <a:endParaRPr lang="en-US" dirty="0" smtClean="0">
              <a:solidFill>
                <a:srgbClr val="FF0000"/>
              </a:solidFill>
            </a:endParaRPr>
          </a:p>
          <a:p>
            <a:pPr lvl="0" rtl="1"/>
            <a:r>
              <a:rPr lang="ar-SA" b="1" dirty="0" smtClean="0">
                <a:solidFill>
                  <a:srgbClr val="FF0000"/>
                </a:solidFill>
              </a:rPr>
              <a:t>3- الإعلان </a:t>
            </a:r>
            <a:r>
              <a:rPr lang="ar-SA" b="1" dirty="0" smtClean="0">
                <a:solidFill>
                  <a:srgbClr val="FF0000"/>
                </a:solidFill>
              </a:rPr>
              <a:t>عن الموضوع والتعريف </a:t>
            </a:r>
            <a:r>
              <a:rPr lang="ar-SA" b="1" dirty="0" err="1" smtClean="0">
                <a:solidFill>
                  <a:srgbClr val="FF0000"/>
                </a:solidFill>
              </a:rPr>
              <a:t>به</a:t>
            </a:r>
            <a:r>
              <a:rPr lang="ar-SA" b="1" dirty="0" smtClean="0">
                <a:solidFill>
                  <a:srgbClr val="FF0000"/>
                </a:solidFill>
              </a:rPr>
              <a:t> </a:t>
            </a:r>
            <a:r>
              <a:rPr lang="ar-SA" b="1" dirty="0" smtClean="0">
                <a:solidFill>
                  <a:srgbClr val="FF0000"/>
                </a:solidFill>
              </a:rPr>
              <a:t>في </a:t>
            </a:r>
            <a:r>
              <a:rPr lang="ar-SA" b="1" dirty="0" smtClean="0">
                <a:solidFill>
                  <a:srgbClr val="FF0000"/>
                </a:solidFill>
              </a:rPr>
              <a:t>ضوء المشكلات التي ستثار فيه</a:t>
            </a:r>
            <a:r>
              <a:rPr lang="ar-SA" b="1" dirty="0" smtClean="0">
                <a:solidFill>
                  <a:srgbClr val="FF0000"/>
                </a:solidFill>
              </a:rPr>
              <a:t>.</a:t>
            </a:r>
          </a:p>
          <a:p>
            <a:pPr lvl="0" rtl="1"/>
            <a:r>
              <a:rPr lang="ar-SA" b="1" dirty="0" smtClean="0"/>
              <a:t> </a:t>
            </a:r>
            <a:r>
              <a:rPr lang="ar-SA" b="1" dirty="0" smtClean="0"/>
              <a:t>فيعلن عن المشكلة موضوع البحث، ويحدده تحديداً دقيقاً واضحاً بحيث يتضمن هذا التحديد جميع النقاط الرئيسية والفرعية التي يشتمل عليه وذلك في تعريف وافٍ بعبارة موجزة.</a:t>
            </a:r>
            <a:endParaRPr lang="en-US" dirty="0" smtClean="0"/>
          </a:p>
          <a:p>
            <a:pPr lvl="0" rtl="1"/>
            <a:r>
              <a:rPr lang="ar-SA" b="1" dirty="0" smtClean="0"/>
              <a:t>4- </a:t>
            </a:r>
            <a:r>
              <a:rPr lang="ar-SA" b="1" dirty="0" smtClean="0">
                <a:solidFill>
                  <a:srgbClr val="FF0000"/>
                </a:solidFill>
              </a:rPr>
              <a:t>صلة </a:t>
            </a:r>
            <a:r>
              <a:rPr lang="ar-SA" b="1" dirty="0" smtClean="0">
                <a:solidFill>
                  <a:srgbClr val="FF0000"/>
                </a:solidFill>
              </a:rPr>
              <a:t>موضوع البحث بالموضوع العام للعلم الذي يجرى البحث في محيطه.</a:t>
            </a:r>
            <a:endParaRPr lang="en-US" dirty="0" smtClean="0">
              <a:solidFill>
                <a:srgbClr val="FF0000"/>
              </a:solidFill>
            </a:endParaRPr>
          </a:p>
          <a:p>
            <a:pPr rtl="1"/>
            <a:endParaRPr 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lvl="0" rtl="1"/>
            <a:r>
              <a:rPr lang="ar-SA" b="1" dirty="0" smtClean="0"/>
              <a:t>5- </a:t>
            </a:r>
            <a:r>
              <a:rPr lang="ar-SA" b="1" dirty="0" smtClean="0">
                <a:solidFill>
                  <a:srgbClr val="FF0000"/>
                </a:solidFill>
              </a:rPr>
              <a:t>صلة موضوع البحث بالموضوع الخاص الذي يجري فيه البحث </a:t>
            </a:r>
            <a:r>
              <a:rPr lang="ar-SA" b="1" dirty="0" smtClean="0"/>
              <a:t>وإذا </a:t>
            </a:r>
            <a:r>
              <a:rPr lang="ar-SA" b="1" dirty="0" smtClean="0"/>
              <a:t>كان هناك نظريات علمية قد قدمت في هذه المشكلة، فينبغي الربط بين المشكلة وبين هذه النظريات ، أو إدخال متغيرات جدية إلى النظرية القائمة ، أو الاستفادة من تقد المقاييس والاختبارات العلمية في إلقاء أضواء جديدة على النظرية القائمة.</a:t>
            </a:r>
            <a:endParaRPr lang="en-US" dirty="0" smtClean="0"/>
          </a:p>
          <a:p>
            <a:pPr rtl="1"/>
            <a:endParaRPr lang="en-US"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lvl="0" rtl="1"/>
            <a:r>
              <a:rPr lang="ar-SA" b="1" dirty="0" smtClean="0"/>
              <a:t>6- </a:t>
            </a:r>
            <a:r>
              <a:rPr lang="ar-SA" b="1" dirty="0" smtClean="0">
                <a:solidFill>
                  <a:srgbClr val="FF0000"/>
                </a:solidFill>
              </a:rPr>
              <a:t>أهمية الموضوع. </a:t>
            </a:r>
            <a:r>
              <a:rPr lang="ar-SA" b="1" dirty="0" smtClean="0"/>
              <a:t>فيذكر الباحث أهمية هذا الموضوع بالنسبة للموضوع الذي ينضوي موضوع البحث تحت مفرداته وبالنسبة للموضوع العام الذي يجري فيه البحث ، ويذكر الأسباب الأخرى المستمدة من جوانب أخرى تبين </a:t>
            </a:r>
            <a:r>
              <a:rPr lang="ar-SA" b="1" dirty="0" err="1" smtClean="0"/>
              <a:t>بها</a:t>
            </a:r>
            <a:r>
              <a:rPr lang="ar-SA" b="1" dirty="0" smtClean="0"/>
              <a:t> أهمية هذا الموضوع .</a:t>
            </a:r>
            <a:endParaRPr lang="en-US" dirty="0" smtClean="0"/>
          </a:p>
          <a:p>
            <a:pPr lvl="0" rtl="1"/>
            <a:r>
              <a:rPr lang="ar-SA" b="1" dirty="0" smtClean="0"/>
              <a:t>7- </a:t>
            </a:r>
            <a:r>
              <a:rPr lang="ar-SA" b="1" dirty="0" smtClean="0">
                <a:solidFill>
                  <a:srgbClr val="FF0000"/>
                </a:solidFill>
              </a:rPr>
              <a:t>الدراسات السابقة للموضوع</a:t>
            </a:r>
            <a:r>
              <a:rPr lang="ar-SA" b="1" dirty="0" smtClean="0"/>
              <a:t>.(( متى بدأت هذه المشكلة ، وما تطورها؟ ومن أي الزوايا درست؟ ومن هؤلاء الذين بحثوا فيها؟ وإلى أي حد انتهى </a:t>
            </a:r>
            <a:r>
              <a:rPr lang="ar-SA" b="1" dirty="0" err="1" smtClean="0"/>
              <a:t>بها</a:t>
            </a:r>
            <a:r>
              <a:rPr lang="ar-SA" b="1" dirty="0" smtClean="0"/>
              <a:t> الباحثون؟ ثم ما هي النقطة التي ستبدأ منها الدراسات الجديدة ؛ لأنها لم تبحث أو لم تستوف بحثاً من قبل ؟)). </a:t>
            </a:r>
            <a:endParaRPr lang="en-US" dirty="0" smtClean="0"/>
          </a:p>
          <a:p>
            <a:pPr rtl="1"/>
            <a:endParaRPr lang="en-US"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b="1" dirty="0" smtClean="0"/>
              <a:t>وفي عرضه للدراسات السابقة للموضوع يمكن أن يذكر (( تعريفاً </a:t>
            </a:r>
            <a:r>
              <a:rPr lang="ar-SA" b="1" dirty="0" smtClean="0"/>
              <a:t>بالمشكلات </a:t>
            </a:r>
            <a:r>
              <a:rPr lang="ar-SA" b="1" dirty="0" smtClean="0"/>
              <a:t>التي تم بحثها ، والخطوات المنهجية التي اتبعت في كل دراسة ، وأهم نتائج التي أمكن الوصول إليها ، من مناقشة نواحي القوة والضعف في كل دراسة، وغالباً ما يصل الباحث من وراء هذا العرض إلى تحديد النقاط التي أغفلتها الدراسات السابقة، والتي يمكن أن يتناولها – كلها أو بعضها – بالدراسة والبحث)).</a:t>
            </a:r>
            <a:endParaRPr lang="en-US" dirty="0" smtClean="0"/>
          </a:p>
          <a:p>
            <a:pPr rtl="1"/>
            <a:endParaRPr lang="en-US"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b="1" dirty="0" smtClean="0"/>
              <a:t>والباحث (( بهذا يضع وصفاً دقيقاً للحالة العلمية حول موضوع رسالته، وما وصل إليه من تطور قبل أن يعالجه هو وقبل أن يسير </a:t>
            </a:r>
            <a:r>
              <a:rPr lang="ar-SA" b="1" dirty="0" err="1" smtClean="0"/>
              <a:t>به</a:t>
            </a:r>
            <a:r>
              <a:rPr lang="ar-SA" b="1" dirty="0" smtClean="0"/>
              <a:t> خطوات أخرى إلى الأمام))ويتبين بذلك ما أضافه الباحث من جديد في بحثه للموضوع ، من خلال المقارنة بين نتائج دراسته ، ونتائج دراسات السابقة لهذا الموضوع.</a:t>
            </a:r>
            <a:endParaRPr lang="en-US" dirty="0" smtClean="0"/>
          </a:p>
          <a:p>
            <a:pPr rtl="1"/>
            <a:endParaRPr lang="en-US"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lvl="0" rtl="1"/>
            <a:r>
              <a:rPr lang="ar-SA" b="1" dirty="0" smtClean="0"/>
              <a:t>8- </a:t>
            </a:r>
            <a:r>
              <a:rPr lang="ar-SA" b="1" dirty="0" smtClean="0">
                <a:solidFill>
                  <a:srgbClr val="FF0000"/>
                </a:solidFill>
              </a:rPr>
              <a:t>أسباب الداعية لبحث </a:t>
            </a:r>
            <a:r>
              <a:rPr lang="ar-SA" b="1" dirty="0" smtClean="0">
                <a:solidFill>
                  <a:srgbClr val="FF0000"/>
                </a:solidFill>
              </a:rPr>
              <a:t>الموضوع.</a:t>
            </a:r>
          </a:p>
          <a:p>
            <a:pPr lvl="0" rtl="1"/>
            <a:r>
              <a:rPr lang="ar-SA" b="1" dirty="0" smtClean="0"/>
              <a:t> </a:t>
            </a:r>
            <a:r>
              <a:rPr lang="ar-SA" b="1" dirty="0" smtClean="0"/>
              <a:t>فيذكر الباحث الأسباب الداعية لبحث الموضوع، وذلك من واقع بيانه لأهميته ، ومن  وقع الدراسات التي تبين إغفالها لبعض النقاط ، أو عدم وفائها ببحث الموضوع ، إلى غير ذلك من الأسباب التي تدعوا للتأليف والبحث </a:t>
            </a:r>
            <a:r>
              <a:rPr lang="ar-SA" b="1" dirty="0" smtClean="0"/>
              <a:t>ومن </a:t>
            </a:r>
            <a:r>
              <a:rPr lang="ar-SA" b="1" dirty="0" smtClean="0"/>
              <a:t>جمع متفرق، أو ترتيب مختلط ، أو تفصيل مجمل... </a:t>
            </a:r>
            <a:r>
              <a:rPr lang="ar-SA" b="1" dirty="0" err="1" smtClean="0"/>
              <a:t>إلخ</a:t>
            </a:r>
            <a:r>
              <a:rPr lang="ar-SA" b="1" dirty="0" smtClean="0"/>
              <a:t>.</a:t>
            </a:r>
            <a:endParaRPr lang="en-US" dirty="0" smtClean="0"/>
          </a:p>
          <a:p>
            <a:pPr rtl="1"/>
            <a:endParaRPr lang="en-US"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lvl="0" rtl="1"/>
            <a:r>
              <a:rPr lang="ar-SA" b="1" dirty="0" smtClean="0"/>
              <a:t>9- </a:t>
            </a:r>
            <a:r>
              <a:rPr lang="ar-SA" b="1" dirty="0" smtClean="0">
                <a:solidFill>
                  <a:srgbClr val="FF0000"/>
                </a:solidFill>
              </a:rPr>
              <a:t>أهداف البحث في هذا </a:t>
            </a:r>
            <a:r>
              <a:rPr lang="ar-SA" b="1" dirty="0" smtClean="0">
                <a:solidFill>
                  <a:srgbClr val="FF0000"/>
                </a:solidFill>
              </a:rPr>
              <a:t>الموضوع. </a:t>
            </a:r>
            <a:r>
              <a:rPr lang="ar-SA" b="1" dirty="0" smtClean="0"/>
              <a:t>يرسم الباحث الأهداف التي يرمي إلى تحقيقها من وراء إجراء البحث في هذا الموضوع. والأهداف </a:t>
            </a:r>
            <a:r>
              <a:rPr lang="ar-SA" b="1" dirty="0" err="1" smtClean="0"/>
              <a:t>تستوحى</a:t>
            </a:r>
            <a:r>
              <a:rPr lang="ar-SA" b="1" dirty="0" smtClean="0"/>
              <a:t> </a:t>
            </a:r>
            <a:r>
              <a:rPr lang="ar-SA" b="1" dirty="0" smtClean="0"/>
              <a:t>من الأسباب الداعية لبحث الموضوع، وهناك أهداف أخرى تتعلق </a:t>
            </a:r>
            <a:r>
              <a:rPr lang="ar-SA" b="1" dirty="0" smtClean="0"/>
              <a:t>بالباحث </a:t>
            </a:r>
            <a:r>
              <a:rPr lang="ar-SA" b="1" dirty="0" smtClean="0"/>
              <a:t>نفسه، من أنه يتخذ من البحث مجالاً للمتعة العقلية، أو التأمل الفكري ، أو النفع </a:t>
            </a:r>
            <a:r>
              <a:rPr lang="ar-SA" b="1" dirty="0" smtClean="0"/>
              <a:t>للآخرين</a:t>
            </a:r>
            <a:r>
              <a:rPr lang="ar-SA" b="1" dirty="0" smtClean="0"/>
              <a:t>.</a:t>
            </a:r>
            <a:endParaRPr lang="en-US" dirty="0" smtClean="0"/>
          </a:p>
          <a:p>
            <a:pPr lvl="0" rtl="1"/>
            <a:r>
              <a:rPr lang="ar-SA" b="1" dirty="0" smtClean="0"/>
              <a:t>10- </a:t>
            </a:r>
            <a:r>
              <a:rPr lang="ar-SA" b="1" dirty="0" smtClean="0">
                <a:solidFill>
                  <a:srgbClr val="FF0000"/>
                </a:solidFill>
              </a:rPr>
              <a:t>أهم المصادر المتعمدة عليها في بحث الموضوع ، </a:t>
            </a:r>
            <a:r>
              <a:rPr lang="ar-SA" b="1" dirty="0" smtClean="0"/>
              <a:t>وبيان أوجه الاعتماد فيذكر الباحث أهم المصادر التي اعتم عليها في بحثه ، مما له أهمية متميزة في إمداده بمعلومات جديدة أو ذات أثر كبير في البحث الذي يتصدى لدراسته. </a:t>
            </a:r>
            <a:endParaRPr lang="en-US" dirty="0" smtClean="0"/>
          </a:p>
          <a:p>
            <a:pPr rtl="1"/>
            <a:endParaRPr lang="en-US"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b="1" dirty="0" smtClean="0"/>
              <a:t>ومن الأفضل أن يقسم أهم المصادر المعتمدة إلى مجموعات ، ويربط بين كل مجموعة وبين النقطة التي حصلت لها الفائدة من هذه </a:t>
            </a:r>
            <a:r>
              <a:rPr lang="ar-SA" b="1" dirty="0" smtClean="0"/>
              <a:t>المجموعة </a:t>
            </a:r>
            <a:r>
              <a:rPr lang="ar-SA" b="1" dirty="0" smtClean="0"/>
              <a:t>. كأن يقول : إن كتب أصول الفقه ، مثل </a:t>
            </a:r>
            <a:r>
              <a:rPr lang="ar-SA" b="1" dirty="0" err="1" smtClean="0"/>
              <a:t>المستصفى</a:t>
            </a:r>
            <a:r>
              <a:rPr lang="ar-SA" b="1" dirty="0" smtClean="0"/>
              <a:t> للغزالي ، والإحكام  في أصول الأحكام </a:t>
            </a:r>
            <a:r>
              <a:rPr lang="ar-SA" b="1" dirty="0" err="1" smtClean="0"/>
              <a:t>للآمدي</a:t>
            </a:r>
            <a:r>
              <a:rPr lang="ar-SA" b="1" dirty="0" smtClean="0"/>
              <a:t>، والمحصول في علم الأصول للرازي ، كانت ذات أهمية خاصة في بحث </a:t>
            </a:r>
            <a:r>
              <a:rPr lang="ar-SA" b="1" dirty="0" smtClean="0"/>
              <a:t>....</a:t>
            </a:r>
            <a:endParaRPr lang="en-US"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b="1" dirty="0" smtClean="0"/>
              <a:t>وإن كتب الفقه ، مثل المحلى لابن حزم ، والمبسوط </a:t>
            </a:r>
            <a:r>
              <a:rPr lang="ar-SA" b="1" dirty="0" err="1" smtClean="0"/>
              <a:t>للسرخسي</a:t>
            </a:r>
            <a:r>
              <a:rPr lang="ar-SA" b="1" dirty="0" smtClean="0"/>
              <a:t> ، والمغني لابن </a:t>
            </a:r>
            <a:r>
              <a:rPr lang="ar-SA" b="1" dirty="0" err="1" smtClean="0"/>
              <a:t>قدامة</a:t>
            </a:r>
            <a:r>
              <a:rPr lang="ar-SA" b="1" dirty="0" smtClean="0"/>
              <a:t> ، قد أمدتني بمعلومات مفيدة في البحث</a:t>
            </a:r>
            <a:r>
              <a:rPr lang="ar-SA" b="1" dirty="0" smtClean="0"/>
              <a:t>..... وإن كتب </a:t>
            </a:r>
            <a:r>
              <a:rPr lang="ar-SA" b="1" dirty="0" smtClean="0"/>
              <a:t>التفسير ، مثل جامع البيان للطبري ، </a:t>
            </a:r>
            <a:r>
              <a:rPr lang="ar-SA" b="1" dirty="0" smtClean="0"/>
              <a:t>والكشاف </a:t>
            </a:r>
            <a:r>
              <a:rPr lang="ar-SA" b="1" dirty="0" err="1" smtClean="0"/>
              <a:t>للزمخشري</a:t>
            </a:r>
            <a:r>
              <a:rPr lang="ar-SA" b="1" dirty="0" smtClean="0"/>
              <a:t> وأحكام القرآن لابن العربي ، كانت كبيرة الفائدة في بحث </a:t>
            </a:r>
            <a:r>
              <a:rPr lang="ar-SA" b="1" dirty="0" smtClean="0"/>
              <a:t>....</a:t>
            </a:r>
            <a:endParaRPr lang="en-US" dirty="0" smtClean="0"/>
          </a:p>
          <a:p>
            <a:pPr rtl="1"/>
            <a:endParaRPr lang="en-US"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b="1" dirty="0" smtClean="0"/>
              <a:t>11- </a:t>
            </a:r>
            <a:r>
              <a:rPr lang="ar-SA" b="1" dirty="0" smtClean="0">
                <a:solidFill>
                  <a:srgbClr val="FF0000"/>
                </a:solidFill>
              </a:rPr>
              <a:t>الخطة التي سيقام عليها بحث الموضوع </a:t>
            </a:r>
            <a:r>
              <a:rPr lang="ar-SA" b="1" dirty="0" smtClean="0"/>
              <a:t>فيذكر الباحث الخطة التي سيقيم بحثه عليها ، وهي جملة العناوين الرئيسية في البحث، من أبواب، وفصول ، ومباحث ، ومطالب، ومسائل ؛ معللاً ما يحتاج وضعه في هذه الخطة إلى تعديل، وبهذا يضمن الباحث سيره في بحثه على خطة مرسومة واضحة ، ويمنع نقد من يعترض عليه بعدم بحث أمور لم ترد في الخطة. </a:t>
            </a:r>
            <a:endParaRPr lang="en-US"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b="1" dirty="0" smtClean="0"/>
              <a:t>وقد يضع الباحث بعد المقدمة وقبل الخطة ما يسمى بالتمهيد أو </a:t>
            </a:r>
            <a:r>
              <a:rPr lang="ar-SA" b="1" dirty="0" err="1" smtClean="0"/>
              <a:t>التوطئة</a:t>
            </a:r>
            <a:r>
              <a:rPr lang="ar-SA" b="1" dirty="0" smtClean="0"/>
              <a:t> ، ويكتب فيه ما </a:t>
            </a:r>
            <a:r>
              <a:rPr lang="ar-SA" b="1" dirty="0" err="1" smtClean="0"/>
              <a:t>به</a:t>
            </a:r>
            <a:r>
              <a:rPr lang="ar-SA" b="1" dirty="0" smtClean="0"/>
              <a:t> يتوصل إلى صلب الموضوع. كما يضع بعد الخطة ما يتبعها من خاتمة للبحث ، وملحقات ووثائق ، وفهارس للمصادر ولكل ما يحتويه البحث من أعلام ونصوص قرآنية </a:t>
            </a:r>
            <a:r>
              <a:rPr lang="ar-SA" b="1" dirty="0" err="1" smtClean="0"/>
              <a:t>وحديثية</a:t>
            </a:r>
            <a:r>
              <a:rPr lang="ar-SA" b="1" dirty="0" smtClean="0"/>
              <a:t> وغير ذلك.</a:t>
            </a:r>
            <a:endParaRPr lang="en-US" dirty="0" smtClean="0"/>
          </a:p>
          <a:p>
            <a:pPr rtl="1"/>
            <a:endParaRPr lang="en-US"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b="1" dirty="0" smtClean="0"/>
              <a:t>12- </a:t>
            </a:r>
            <a:r>
              <a:rPr lang="ar-SA" b="1" dirty="0" smtClean="0">
                <a:solidFill>
                  <a:srgbClr val="FF0000"/>
                </a:solidFill>
              </a:rPr>
              <a:t>منهج الباحث في بحث </a:t>
            </a:r>
            <a:r>
              <a:rPr lang="ar-SA" b="1" dirty="0" smtClean="0">
                <a:solidFill>
                  <a:srgbClr val="FF0000"/>
                </a:solidFill>
              </a:rPr>
              <a:t>الموضوع. </a:t>
            </a:r>
            <a:r>
              <a:rPr lang="ar-SA" b="1" dirty="0" smtClean="0"/>
              <a:t>فيرسم </a:t>
            </a:r>
            <a:r>
              <a:rPr lang="ar-SA" b="1" dirty="0" smtClean="0"/>
              <a:t>الباحث منهجه في بحث الموضوع ، من حيث منهجه في جمع المادة العلمية، ومن حيث منهجه الفكري في الاستفادة من المادة العلمية في بناء البحث ، فبأيها يأخذ ؟ أيأخذ بالمنهج </a:t>
            </a:r>
            <a:r>
              <a:rPr lang="ar-SA" b="1" dirty="0" err="1" smtClean="0"/>
              <a:t>الإستنباطي</a:t>
            </a:r>
            <a:r>
              <a:rPr lang="ar-SA" b="1" dirty="0" smtClean="0"/>
              <a:t> </a:t>
            </a:r>
            <a:r>
              <a:rPr lang="ar-SA" b="1" dirty="0" smtClean="0"/>
              <a:t>أم يأخذ بالمنهج </a:t>
            </a:r>
            <a:endParaRPr lang="en-US" b="1" dirty="0" smtClean="0"/>
          </a:p>
          <a:p>
            <a:pPr lvl="0" rtl="1"/>
            <a:r>
              <a:rPr lang="ar-SA" b="1" dirty="0" smtClean="0"/>
              <a:t>الوصفي </a:t>
            </a:r>
            <a:r>
              <a:rPr lang="ar-SA" b="1" dirty="0" smtClean="0"/>
              <a:t>... </a:t>
            </a:r>
            <a:r>
              <a:rPr lang="ar-SA" b="1" dirty="0" err="1" smtClean="0"/>
              <a:t>ألخ</a:t>
            </a:r>
            <a:r>
              <a:rPr lang="ar-SA" b="1" dirty="0" smtClean="0"/>
              <a:t>، ومن حيث منهجه في الألفاظ والأساليب التي يصوغ </a:t>
            </a:r>
            <a:r>
              <a:rPr lang="ar-SA" b="1" dirty="0" err="1" smtClean="0"/>
              <a:t>بها</a:t>
            </a:r>
            <a:r>
              <a:rPr lang="ar-SA" b="1" dirty="0" smtClean="0"/>
              <a:t> المادة العلمية ، ومن حيث منهجه في بحث التعريفات ومن حيث منهجه في بحث المسائل الخلافية ، ومن حيث منهجه في المصطلحات وما ورد في البحث من أسماء </a:t>
            </a:r>
            <a:r>
              <a:rPr lang="ar-SA" b="1" dirty="0" smtClean="0"/>
              <a:t>لمسائل </a:t>
            </a:r>
            <a:r>
              <a:rPr lang="ar-SA" b="1" dirty="0" smtClean="0"/>
              <a:t>من حيث بيان مدلولاتها أو عدم ذلك. </a:t>
            </a:r>
            <a:endParaRPr lang="en-US" dirty="0" smtClean="0"/>
          </a:p>
          <a:p>
            <a:pPr rtl="1"/>
            <a:endParaRPr lang="en-US"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b="1" dirty="0" smtClean="0"/>
              <a:t>ومن حيث منهجه في ما يوضع في الحاشية ، ومن حيث منهجه في الأحاديث من حيث تخريجها وبيان درجتها والحكم عليها قبولاً أو رداً أو عدم ذلك ، ومن حيث منهجه في الأعلام الذين ورد ذكرهم في البحث من حيث الترجمة لهم أو عدم ذلك، من حيث منهجه في الآيات القرآنية رسماً وعزواً إلى سورها أو عد ذلك ، </a:t>
            </a:r>
            <a:r>
              <a:rPr lang="ar-SA" b="1" dirty="0" smtClean="0"/>
              <a:t>ومن </a:t>
            </a:r>
            <a:r>
              <a:rPr lang="ar-SA" b="1" dirty="0" smtClean="0"/>
              <a:t>حيث منهجه في الأبيات الشعرية من حيث نسبتها إلى قائلها أو عدم ذلك, ومن حيث منهجه في الفهرسة للمصادر والأعلام والآيات القرآنية والأحاديث النبوية والأبيات الشعرية ، إلى غير ذلك مما يحتاجه البحث من فهارس.</a:t>
            </a:r>
            <a:endParaRPr lang="en-US" dirty="0" smtClean="0"/>
          </a:p>
          <a:p>
            <a:pPr rtl="1"/>
            <a:endParaRPr lang="en-US"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lvl="0" rtl="1"/>
            <a:r>
              <a:rPr lang="ar-SA" b="1" dirty="0" smtClean="0"/>
              <a:t>13- </a:t>
            </a:r>
            <a:r>
              <a:rPr lang="ar-SA" b="1" dirty="0" smtClean="0">
                <a:solidFill>
                  <a:srgbClr val="FF0000"/>
                </a:solidFill>
              </a:rPr>
              <a:t>بيان المراد بالمصطلحات التي جرى استعمالها في البحث .</a:t>
            </a:r>
            <a:endParaRPr lang="en-US" dirty="0" smtClean="0">
              <a:solidFill>
                <a:srgbClr val="FF0000"/>
              </a:solidFill>
            </a:endParaRPr>
          </a:p>
          <a:p>
            <a:pPr lvl="0" rtl="1"/>
            <a:r>
              <a:rPr lang="ar-SA" b="1" dirty="0" smtClean="0"/>
              <a:t>14</a:t>
            </a:r>
            <a:r>
              <a:rPr lang="ar-SA" b="1" dirty="0" smtClean="0">
                <a:solidFill>
                  <a:srgbClr val="FF0000"/>
                </a:solidFill>
              </a:rPr>
              <a:t>- </a:t>
            </a:r>
            <a:r>
              <a:rPr lang="ar-SA" b="1" dirty="0" smtClean="0">
                <a:solidFill>
                  <a:srgbClr val="FF0000"/>
                </a:solidFill>
              </a:rPr>
              <a:t>الجهد الذي بذله الباحث في بحث الموضوع </a:t>
            </a:r>
            <a:r>
              <a:rPr lang="ar-SA" b="1" dirty="0" smtClean="0"/>
              <a:t>. وفي هذا يذكر الباحث ما بذله في سبيل هذا البحث من جهد ، سواء كان جهداً فكرياً ، أم جهداً بدنياً ، أم جهداً مالياً، معطياً خلاصة عن الطرق التي أمكن القيام </a:t>
            </a:r>
            <a:r>
              <a:rPr lang="ar-SA" b="1" dirty="0" err="1" smtClean="0"/>
              <a:t>بها</a:t>
            </a:r>
            <a:r>
              <a:rPr lang="ar-SA" b="1" dirty="0" smtClean="0"/>
              <a:t> ، وتم بذل جهده فيها ، من أجل الحصول على النتائج التي توصل إليها البحث </a:t>
            </a:r>
            <a:endParaRPr lang="en-US" dirty="0" smtClean="0"/>
          </a:p>
          <a:p>
            <a:pPr rtl="1"/>
            <a:endParaRPr lang="en-US"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b="1" dirty="0" smtClean="0"/>
              <a:t>15- </a:t>
            </a:r>
            <a:r>
              <a:rPr lang="ar-SA" b="1" dirty="0" smtClean="0">
                <a:solidFill>
                  <a:srgbClr val="FF0000"/>
                </a:solidFill>
              </a:rPr>
              <a:t>الصعوبات التي  واجهت الباحث في بحث الموضوع . </a:t>
            </a:r>
            <a:endParaRPr lang="ar-SA" b="1" dirty="0" smtClean="0">
              <a:solidFill>
                <a:srgbClr val="FF0000"/>
              </a:solidFill>
            </a:endParaRPr>
          </a:p>
          <a:p>
            <a:pPr rtl="1"/>
            <a:r>
              <a:rPr lang="ar-SA" b="1" dirty="0" smtClean="0"/>
              <a:t>فيذكر </a:t>
            </a:r>
            <a:r>
              <a:rPr lang="ar-SA" b="1" dirty="0" smtClean="0"/>
              <a:t>الباحث الصعوبات التي واجهته في البحث في مختلف مراحله من </a:t>
            </a:r>
            <a:r>
              <a:rPr lang="ar-SA" b="1" dirty="0" smtClean="0"/>
              <a:t>بحثه </a:t>
            </a:r>
            <a:r>
              <a:rPr lang="ar-SA" b="1" dirty="0" smtClean="0"/>
              <a:t>عن المصادر ، وجمع للمادة ، واستنباط منها ... </a:t>
            </a:r>
            <a:r>
              <a:rPr lang="ar-SA" b="1" dirty="0" err="1" smtClean="0"/>
              <a:t>إلخ</a:t>
            </a:r>
            <a:r>
              <a:rPr lang="ar-SA" b="1" dirty="0" smtClean="0"/>
              <a:t> ، ويذكر الوسائل التي اتبعها للتغلب على هذه الصعوبات . وعلى الباحث أن يبدو في هذا الأمر وفي غيره مما يذكره صادقاً ، متواضعاً ، ملتمساً الصواب حيث وجد ،</a:t>
            </a:r>
            <a:endParaRPr lang="en-US"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b="1" dirty="0" smtClean="0"/>
              <a:t>فلا يدعي ما لم يقم </a:t>
            </a:r>
            <a:r>
              <a:rPr lang="ar-SA" b="1" dirty="0" err="1" smtClean="0"/>
              <a:t>به</a:t>
            </a:r>
            <a:r>
              <a:rPr lang="ar-SA" b="1" dirty="0" smtClean="0"/>
              <a:t> ولا </a:t>
            </a:r>
            <a:r>
              <a:rPr lang="ar-SA" b="1" dirty="0" err="1" smtClean="0"/>
              <a:t>يتكثر</a:t>
            </a:r>
            <a:r>
              <a:rPr lang="ar-SA" b="1" dirty="0" smtClean="0"/>
              <a:t> ، ولا يعجب بما وصل إليه ولا يتكبر ، ولا يسول لنفسه أنه استولى فيه بحثه على صواب الرأي ، بل الخير أن يشير إلى جهده الذي بذله في صدق وتواضع ورغبة في الوصول إلى الحق ، تاركاً للقارئ تقديره وتقويمه .</a:t>
            </a:r>
            <a:endParaRPr lang="en-US" dirty="0" smtClean="0"/>
          </a:p>
          <a:p>
            <a:pPr rtl="1"/>
            <a:endParaRPr lang="en-US"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lvl="0" rtl="1"/>
            <a:r>
              <a:rPr lang="ar-SA" b="1" dirty="0" smtClean="0"/>
              <a:t>16- </a:t>
            </a:r>
            <a:r>
              <a:rPr lang="ar-SA" b="1" dirty="0" smtClean="0">
                <a:solidFill>
                  <a:srgbClr val="FF0000"/>
                </a:solidFill>
              </a:rPr>
              <a:t>الشكر والتقدير لمن ساعد في إعداد البحث وإخراجه </a:t>
            </a:r>
            <a:r>
              <a:rPr lang="ar-SA" b="1" dirty="0" smtClean="0">
                <a:solidFill>
                  <a:srgbClr val="FF0000"/>
                </a:solidFill>
              </a:rPr>
              <a:t>.</a:t>
            </a:r>
          </a:p>
          <a:p>
            <a:pPr lvl="0" rtl="1"/>
            <a:r>
              <a:rPr lang="ar-SA" b="1" dirty="0" smtClean="0"/>
              <a:t> </a:t>
            </a:r>
            <a:r>
              <a:rPr lang="ar-SA" b="1" dirty="0" smtClean="0"/>
              <a:t>ويرى بعض الكاتبين في منهج البحث أن يخصص لهذه النقطة ورقة مستقلة تلي ورقة العنوان مباشرة، ويكون عنوانها : تقدير واعتراف ،أو :شكر وتقدير ، أو نحو ذلك .</a:t>
            </a:r>
            <a:endParaRPr lang="en-US" dirty="0" smtClean="0"/>
          </a:p>
          <a:p>
            <a:pPr rtl="1"/>
            <a:endParaRPr lang="en-US"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b="1" dirty="0" smtClean="0"/>
              <a:t>فيشكر الله قبل كل شيء على ما يسر من إتمام البحث ، ثم يشكر الهيئة التي رشحته للبحث (إذا كان عضو بعثة أو معيداً أو غير ذلك ) ويشكر الدولة التي استضافته ، والجامعة التي قبلته ، والكلية التي ضمته والقسم الذي رعاه وتخصص فيه . ثم يشكر الأستاذ الذي أشرف على بحثه ووجهه أو أرشده.</a:t>
            </a:r>
            <a:endParaRPr lang="en-US"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b="1" dirty="0" smtClean="0"/>
              <a:t>ثم يذكر باختصار جهات وأشخاصاً آخرين قدموا له مساعدة ملموسة، ويشمل ذلك </a:t>
            </a:r>
            <a:endParaRPr lang="en-US" dirty="0" smtClean="0"/>
          </a:p>
          <a:p>
            <a:pPr lvl="0" rtl="1"/>
            <a:r>
              <a:rPr lang="ar-SA" b="1" dirty="0" smtClean="0"/>
              <a:t>1- جامعات كان لها مساعدة في بحثه . </a:t>
            </a:r>
            <a:endParaRPr lang="en-US" dirty="0" smtClean="0"/>
          </a:p>
          <a:p>
            <a:pPr lvl="0" rtl="1"/>
            <a:r>
              <a:rPr lang="ar-SA" b="1" dirty="0" smtClean="0"/>
              <a:t>2- دوائر حكوميه قدمت له شيئاً أعانه في بحثه .</a:t>
            </a:r>
            <a:endParaRPr lang="en-US" dirty="0" smtClean="0"/>
          </a:p>
          <a:p>
            <a:pPr lvl="0" rtl="1"/>
            <a:r>
              <a:rPr lang="ar-SA" b="1" dirty="0" smtClean="0"/>
              <a:t>3- مكتبات كان لها أثر ملموس في بحثه . </a:t>
            </a:r>
            <a:endParaRPr lang="en-US" dirty="0" smtClean="0"/>
          </a:p>
          <a:p>
            <a:pPr lvl="0" rtl="1"/>
            <a:r>
              <a:rPr lang="ar-SA" b="1" dirty="0" smtClean="0"/>
              <a:t>4- دور تعليم أمدته بشيء استفاد منه في بحثه . </a:t>
            </a:r>
            <a:endParaRPr lang="en-US" dirty="0" smtClean="0"/>
          </a:p>
          <a:p>
            <a:r>
              <a:rPr lang="ar-SA" b="1" dirty="0" smtClean="0"/>
              <a:t>5- أساتذة آخرين غير المشرف وجهوه وساعدوه .</a:t>
            </a:r>
            <a:endParaRPr lang="en-US"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lvl="0" rtl="1"/>
            <a:r>
              <a:rPr lang="ar-SA" b="1" dirty="0" smtClean="0"/>
              <a:t>6- إخواناً وزملاء قدموا له مساعدات كان لها أثر في بحثه .</a:t>
            </a:r>
            <a:endParaRPr lang="en-US" dirty="0" smtClean="0"/>
          </a:p>
          <a:p>
            <a:pPr lvl="0" rtl="1"/>
            <a:r>
              <a:rPr lang="ar-SA" b="1" dirty="0" smtClean="0"/>
              <a:t>7- أفراداً أعاروه مخطوطات أو كتباً نادرة .</a:t>
            </a:r>
            <a:endParaRPr lang="en-US" dirty="0" smtClean="0"/>
          </a:p>
          <a:p>
            <a:pPr lvl="0" rtl="1"/>
            <a:r>
              <a:rPr lang="ar-SA" b="1" dirty="0" smtClean="0"/>
              <a:t>8- مدير مكتبة أو أميناً لها قدم له تسهيلات ذات قيمه .</a:t>
            </a:r>
            <a:endParaRPr lang="en-US" dirty="0" smtClean="0"/>
          </a:p>
          <a:p>
            <a:pPr lvl="0" rtl="1"/>
            <a:r>
              <a:rPr lang="ar-SA" b="1" dirty="0" smtClean="0"/>
              <a:t>9- موظفاً في مكتبة   لمس منه تعاوناً كان له الأثر الجيد .</a:t>
            </a:r>
            <a:endParaRPr lang="en-US" dirty="0" smtClean="0"/>
          </a:p>
          <a:p>
            <a:pPr rtl="1"/>
            <a:endParaRPr lang="en-US"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b="1" dirty="0" smtClean="0"/>
              <a:t>وعلى الباحث وهو يكتب الشكر أن يتذكر أن يكتبه في صدر بحث علمي ، يتحرى الحقيقة ، ويلتزم الصدق ، ويتوخى الموضوعية  ، وينبذ المجاملة والنفاق ، وعلى هذا فلا يكتب في الشكر والتقدير إلا ما هو حق وصدق ، ولا يبالغ فيه بتجاوز الحقيقة ، أو بطول الذي قد يفقده أثره الحقيقي ولا يحمل من قدموا له هذه المساعدات مسئولية البحث، ولا ما جاء فيه من معلومات وآراء. </a:t>
            </a:r>
            <a:endParaRPr lang="en-US" dirty="0" smtClean="0"/>
          </a:p>
          <a:p>
            <a:pPr rtl="1"/>
            <a:endParaRPr lang="en-US"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b="1" dirty="0" smtClean="0"/>
              <a:t>هذه هي الأمور التي ينبغي أن توضع في المقدمة ولا شك أن مادتها تختلف باختلاف البحوث ،وباختلاف الباحثين وباختلاف الظروف المحيطة بالبحث والباحث ، وبالعوامل الأخرى التي لها أثر في منهج البحث ، ولا بد أن يشير الباحث إلى كل ذلك . وقد جرت العادة بتذييل المقدمة باسم الباحث وعنوانه مشفوعاُ بتاريخ كتابتها . </a:t>
            </a:r>
            <a:endParaRPr lang="en-US" dirty="0" smtClean="0"/>
          </a:p>
          <a:p>
            <a:pPr rtl="1"/>
            <a:endParaRPr lang="en-US"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b="1" dirty="0" smtClean="0">
                <a:solidFill>
                  <a:srgbClr val="FF0000"/>
                </a:solidFill>
              </a:rPr>
              <a:t>خاتمة البحث : </a:t>
            </a:r>
            <a:endParaRPr lang="en-US" dirty="0" smtClean="0">
              <a:solidFill>
                <a:srgbClr val="FF0000"/>
              </a:solidFill>
            </a:endParaRPr>
          </a:p>
          <a:p>
            <a:pPr rtl="1"/>
            <a:r>
              <a:rPr lang="ar-SA" b="1" dirty="0" smtClean="0">
                <a:solidFill>
                  <a:srgbClr val="FF0000"/>
                </a:solidFill>
              </a:rPr>
              <a:t>معنى الخاتمة في اللغة ، </a:t>
            </a:r>
            <a:r>
              <a:rPr lang="ar-SA" b="1" dirty="0" smtClean="0"/>
              <a:t>والمراد </a:t>
            </a:r>
            <a:r>
              <a:rPr lang="ar-SA" b="1" dirty="0" err="1" smtClean="0"/>
              <a:t>بها</a:t>
            </a:r>
            <a:r>
              <a:rPr lang="ar-SA" b="1" dirty="0" smtClean="0"/>
              <a:t> هنا :</a:t>
            </a:r>
            <a:endParaRPr lang="en-US" dirty="0" smtClean="0"/>
          </a:p>
          <a:p>
            <a:pPr rtl="1"/>
            <a:r>
              <a:rPr lang="ar-SA" b="1" dirty="0" smtClean="0"/>
              <a:t>الخاتمة تقوم على ثلاثة حروف أصول،هي الخاء والتاء والميم،وهي كما يقول ابن فارس:((أصل واحد،وهو بلوغ آخر الشيء،يقال:ختمت العمل،وختم القارئ السورة،فأما الختم،وهو الطبع على الشيء،فذلك من الباب أيضا؛لأن الطبع على الشيء لا يكون إلا بعد بلوغ آخره.....</a:t>
            </a:r>
            <a:endParaRPr lang="en-US" dirty="0" smtClean="0"/>
          </a:p>
          <a:p>
            <a:pPr rtl="1"/>
            <a:endParaRPr lang="en-US"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b="1" dirty="0" smtClean="0"/>
              <a:t>والنبي</a:t>
            </a:r>
            <a:r>
              <a:rPr lang="en-US" b="1" dirty="0" smtClean="0">
                <a:sym typeface="AGA Arabesque"/>
              </a:rPr>
              <a:t></a:t>
            </a:r>
            <a:r>
              <a:rPr lang="ar-SA" b="1" dirty="0" smtClean="0"/>
              <a:t> خاتم الأنبياء؛ لأنه آخرهم،وختام كل مشروب آخره،قال الله تعالى:</a:t>
            </a:r>
            <a:r>
              <a:rPr lang="en-US" b="1" dirty="0" smtClean="0"/>
              <a:t>)</a:t>
            </a:r>
            <a:r>
              <a:rPr lang="ar-SA" b="1" dirty="0" smtClean="0"/>
              <a:t>ختامه مسك) أي إن آخر ما يجدونه منه عند شربهم إياه رائحة المسك)).</a:t>
            </a:r>
            <a:endParaRPr lang="en-US" dirty="0" smtClean="0"/>
          </a:p>
          <a:p>
            <a:pPr rtl="1"/>
            <a:r>
              <a:rPr lang="ar-SA" b="1" dirty="0" smtClean="0"/>
              <a:t> </a:t>
            </a:r>
            <a:endParaRPr lang="en-US" dirty="0" smtClean="0"/>
          </a:p>
          <a:p>
            <a:pPr rtl="1"/>
            <a:r>
              <a:rPr lang="ar-SA" b="1" dirty="0" smtClean="0"/>
              <a:t>والمراد بالخاتمة هنا:آخر البحث مما يرسم خلاصته ويوضح نتائجه ويرصد توصياته.</a:t>
            </a:r>
            <a:endParaRPr lang="en-US" dirty="0" smtClean="0"/>
          </a:p>
          <a:p>
            <a:pPr rtl="1"/>
            <a:endParaRPr lang="en-US"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b="1" dirty="0" smtClean="0"/>
              <a:t>أهمية الخاتمة:</a:t>
            </a:r>
            <a:endParaRPr lang="en-US" dirty="0" smtClean="0"/>
          </a:p>
          <a:p>
            <a:pPr rtl="1"/>
            <a:r>
              <a:rPr lang="ar-SA" b="1" dirty="0" smtClean="0"/>
              <a:t>الخاتمة كما قلنا: عبارة عن رسم خلاصة للبحث وإعطاء سورة سريعة عن نتائجه،ورصد للتوصيات التي هدى البحث إليها.</a:t>
            </a:r>
            <a:endParaRPr lang="en-US" dirty="0" smtClean="0"/>
          </a:p>
          <a:p>
            <a:pPr rtl="1"/>
            <a:r>
              <a:rPr lang="ar-SA" b="1" dirty="0" smtClean="0"/>
              <a:t>ونتائج البحث التي تضمها الخاتمة،هي أهم جزء في البحث؛إذ البحث كله لا يعني القارئ في شيء حتى تقدم له نتائجه؛إذ إنها الإسهام الأصيل والإضافة العلمية التي تهم القارئ،وهي الدليل الواضح على قيمة البحث وعلى مستوى الباحث.</a:t>
            </a:r>
            <a:endParaRPr lang="en-US" dirty="0" smtClean="0"/>
          </a:p>
          <a:p>
            <a:pPr rtl="1"/>
            <a:r>
              <a:rPr lang="ar-SA" b="1" dirty="0" smtClean="0"/>
              <a:t> </a:t>
            </a:r>
            <a:endParaRPr lang="en-US"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b="1" dirty="0" smtClean="0"/>
              <a:t>هذا علاوة على أنه يغلب على القارئ أن يطلع على الخاتمة قبل اطلاعه على البحث؛ليقرر ما إذا كان البحث يستحق القراءة أولاً ومن هنا يتبين أهمية الخاتمة.</a:t>
            </a:r>
            <a:endParaRPr lang="en-US" dirty="0" smtClean="0"/>
          </a:p>
          <a:p>
            <a:pPr rtl="1"/>
            <a:r>
              <a:rPr lang="ar-SA" b="1" dirty="0" smtClean="0"/>
              <a:t>وإذا كانت الخاتمة بهذه الأهمية فيجب عند كتابتها العناية التامة بالأفكار قوة ووضوحاً وترتيباً،وبالأسلوب قوة ووضوحاُ وسلاسة وتشويقاً للقارئ ما تقدم يكون في البحوث التي لها نتائج خاصة،تستخلص من البحث كله.</a:t>
            </a:r>
            <a:endParaRPr lang="en-US" dirty="0" smtClean="0"/>
          </a:p>
          <a:p>
            <a:pPr rtl="1"/>
            <a:endParaRPr lang="en-US"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en-US" b="1" dirty="0" smtClean="0"/>
              <a:t> </a:t>
            </a:r>
            <a:r>
              <a:rPr lang="ar-SA" b="1" dirty="0" smtClean="0"/>
              <a:t>((وقد يستغنى في بعض الحالات عن الخاتمة،وإنما يتوقف ذلك على موضوع البحث وطبيعته؛لأن هناك بحوثاً لا تحتاج إلى خاتمة خاصة؛لسببين، وأولهما:لتجنب التكرار إذ إن النتائج قد ذكرت في المقدمة وثانيهما:لأن الموضوع المختار قد لا يحتاج بطبيعته إلى الخاتمة)).</a:t>
            </a:r>
            <a:endParaRPr lang="en-US"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b="1" dirty="0" smtClean="0">
                <a:solidFill>
                  <a:srgbClr val="FF0000"/>
                </a:solidFill>
              </a:rPr>
              <a:t>مكان الخاتمة ووقت كتابتها: </a:t>
            </a:r>
            <a:endParaRPr lang="en-US" dirty="0" smtClean="0">
              <a:solidFill>
                <a:srgbClr val="FF0000"/>
              </a:solidFill>
            </a:endParaRPr>
          </a:p>
          <a:p>
            <a:pPr rtl="1"/>
            <a:r>
              <a:rPr lang="ar-SA" b="1" dirty="0" smtClean="0"/>
              <a:t>مكان الخاتمة في آخر البحث جاءت الخاتمة تالية لنص البحث وقبل الملحقات أما وقت كتابتها،فبعد الانتهاء من بحث الموضوع وكتابته ولكن المقصود في الخاتمة لا يساعد على هذه الاتجاهات ومن أجل تحقيق المقصود بالخاتمة ينبغي أن يوضع فيها ما يأتي:</a:t>
            </a:r>
            <a:endParaRPr lang="en-US" dirty="0" smtClean="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b="1" dirty="0" smtClean="0"/>
              <a:t>1- خلاصة البحث:يرسم الباحث خلاصة البحث،وذلك بالتعرض لعناوينه الرئيسية وموضوعاته وأفكاره الرئيسية بصورة مختصرة وعليه وهو يعرض ذلك أن يعلم أن أهم شيء في البحث هو نتائجه التي انتهى إليها،لذلك يعرض هذه الخلاصة وكأنها مقدمات يقصد منها أن تقود إلى أهم شيء في البحث،وهو نتائجه وفي سبيل ذلك ينبغي التركيز على بعض النقاط الرئيسية والأفكار ذات الصلة الوثيقة بنتائج البحث وتحليلها.</a:t>
            </a:r>
            <a:endParaRPr lang="en-US" dirty="0" smtClean="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lvl="0" rtl="1"/>
            <a:r>
              <a:rPr lang="ar-SA" b="1" dirty="0" smtClean="0"/>
              <a:t>2- أهم النتائج التي انتهى إليها </a:t>
            </a:r>
            <a:r>
              <a:rPr lang="ar-SA" b="1" dirty="0" smtClean="0"/>
              <a:t>الباحث:يرسم </a:t>
            </a:r>
            <a:r>
              <a:rPr lang="ar-SA" b="1" dirty="0" smtClean="0"/>
              <a:t>الباحث صورة سريعة لما استطاع أن يسهم </a:t>
            </a:r>
            <a:r>
              <a:rPr lang="ar-SA" b="1" dirty="0" err="1" smtClean="0"/>
              <a:t>به</a:t>
            </a:r>
            <a:r>
              <a:rPr lang="ar-SA" b="1" dirty="0" smtClean="0"/>
              <a:t> في خدمة العلم بهذا الإنتاج ويرسم في هذه الصورة مواطن الكشف والتجديد في البحث، وآراءه ووجهات نظره سواء بالنسبة لجوهر الموضوع أم بالنسبة لجزئياته،ويرسم النتائج التي انتهى إليها البحث ومدى قوة هذه النتائج أو ضعفها.	</a:t>
            </a:r>
            <a:endParaRPr lang="en-US" dirty="0" smtClean="0"/>
          </a:p>
          <a:p>
            <a:pPr rtl="1"/>
            <a:endParaRPr lang="en-US" dirty="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lvl="0" rtl="1"/>
            <a:r>
              <a:rPr lang="ar-SA" b="1" dirty="0" smtClean="0"/>
              <a:t>3- المقترحات التي هدى إليها البحث:كذلك يرسم الباحث مقترحات وتوصيات عن أمور جديرة بالاهتمام والإبراز وجذب انتباه القارئ انقدحت في ذهنه من خلال بحثه وهي </a:t>
            </a:r>
            <a:r>
              <a:rPr lang="ar-SA" b="1" dirty="0" smtClean="0"/>
              <a:t>تستحق </a:t>
            </a:r>
            <a:r>
              <a:rPr lang="ar-SA" b="1" dirty="0" smtClean="0"/>
              <a:t>البحث،لكنه لم يتمكن هو لظروف ما من القيام </a:t>
            </a:r>
            <a:r>
              <a:rPr lang="ar-SA" b="1" dirty="0" err="1" smtClean="0"/>
              <a:t>بها</a:t>
            </a:r>
            <a:r>
              <a:rPr lang="ar-SA" b="1" dirty="0" smtClean="0"/>
              <a:t> ويوصي من تمكنه أهليته وظروفه أن يسير </a:t>
            </a:r>
            <a:r>
              <a:rPr lang="ar-SA" b="1" dirty="0" err="1" smtClean="0"/>
              <a:t>بها</a:t>
            </a:r>
            <a:r>
              <a:rPr lang="ar-SA" b="1" dirty="0" smtClean="0"/>
              <a:t> مرحلة إلى الأمام. </a:t>
            </a:r>
            <a:endParaRPr lang="en-US" dirty="0" smtClean="0"/>
          </a:p>
          <a:p>
            <a:pPr rtl="1"/>
            <a:endParaRPr lang="en-US" dirty="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1656</TotalTime>
  <Words>2376</Words>
  <Application>Microsoft Office PowerPoint</Application>
  <PresentationFormat>A4 Paper (210x297 mm)‎</PresentationFormat>
  <Paragraphs>88</Paragraphs>
  <Slides>42</Slides>
  <Notes>0</Notes>
  <HiddenSlides>0</HiddenSlides>
  <MMClips>0</MMClips>
  <ScaleCrop>false</ScaleCrop>
  <HeadingPairs>
    <vt:vector size="4" baseType="variant">
      <vt:variant>
        <vt:lpstr>سمة</vt:lpstr>
      </vt:variant>
      <vt:variant>
        <vt:i4>1</vt:i4>
      </vt:variant>
      <vt:variant>
        <vt:lpstr>عناوين الشرائح</vt:lpstr>
      </vt:variant>
      <vt:variant>
        <vt:i4>42</vt:i4>
      </vt:variant>
    </vt:vector>
  </HeadingPairs>
  <TitlesOfParts>
    <vt:vector size="43" baseType="lpstr">
      <vt:lpstr>Office Theme</vt:lpstr>
      <vt:lpstr>الشريحة 1</vt:lpstr>
      <vt:lpstr>المحاضرة الثامنة مقدمة البحث وخاتمته</vt:lpstr>
      <vt:lpstr>الشريحة 3</vt:lpstr>
      <vt:lpstr>الشريحة 4</vt:lpstr>
      <vt:lpstr>الشريحة 5</vt:lpstr>
      <vt:lpstr>الشريحة 6</vt:lpstr>
      <vt:lpstr>الشريحة 7</vt:lpstr>
      <vt:lpstr>الشريحة 8</vt:lpstr>
      <vt:lpstr>الشريحة 9</vt:lpstr>
      <vt:lpstr>الشريحة 10</vt:lpstr>
      <vt:lpstr>الشريحة 11</vt:lpstr>
      <vt:lpstr>الشريحة 12</vt:lpstr>
      <vt:lpstr>الشريحة 13</vt:lpstr>
      <vt:lpstr>الشريحة 14</vt:lpstr>
      <vt:lpstr>الشريحة 15</vt:lpstr>
      <vt:lpstr>الشريحة 16</vt:lpstr>
      <vt:lpstr>الشريحة 17</vt:lpstr>
      <vt:lpstr>الشريحة 18</vt:lpstr>
      <vt:lpstr>الشريحة 19</vt:lpstr>
      <vt:lpstr>الشريحة 20</vt:lpstr>
      <vt:lpstr>الشريحة 21</vt:lpstr>
      <vt:lpstr>الشريحة 22</vt:lpstr>
      <vt:lpstr>الشريحة 23</vt:lpstr>
      <vt:lpstr>الشريحة 24</vt:lpstr>
      <vt:lpstr>الشريحة 25</vt:lpstr>
      <vt:lpstr>الشريحة 26</vt:lpstr>
      <vt:lpstr>الشريحة 27</vt:lpstr>
      <vt:lpstr>الشريحة 28</vt:lpstr>
      <vt:lpstr>الشريحة 29</vt:lpstr>
      <vt:lpstr>الشريحة 30</vt:lpstr>
      <vt:lpstr>الشريحة 31</vt:lpstr>
      <vt:lpstr>الشريحة 32</vt:lpstr>
      <vt:lpstr>الشريحة 33</vt:lpstr>
      <vt:lpstr>الشريحة 34</vt:lpstr>
      <vt:lpstr>الشريحة 35</vt:lpstr>
      <vt:lpstr>الشريحة 36</vt:lpstr>
      <vt:lpstr>الشريحة 37</vt:lpstr>
      <vt:lpstr>الشريحة 38</vt:lpstr>
      <vt:lpstr>الشريحة 39</vt:lpstr>
      <vt:lpstr>الشريحة 40</vt:lpstr>
      <vt:lpstr>الشريحة 41</vt:lpstr>
      <vt:lpstr>الشريحة 42</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user</cp:lastModifiedBy>
  <cp:revision>121</cp:revision>
  <dcterms:created xsi:type="dcterms:W3CDTF">2009-10-14T19:14:34Z</dcterms:created>
  <dcterms:modified xsi:type="dcterms:W3CDTF">2012-10-04T08:50:21Z</dcterms:modified>
</cp:coreProperties>
</file>