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300" r:id="rId2"/>
    <p:sldId id="257" r:id="rId3"/>
    <p:sldId id="301" r:id="rId4"/>
    <p:sldId id="314" r:id="rId5"/>
    <p:sldId id="302" r:id="rId6"/>
    <p:sldId id="303" r:id="rId7"/>
    <p:sldId id="304" r:id="rId8"/>
    <p:sldId id="305" r:id="rId9"/>
    <p:sldId id="306" r:id="rId10"/>
    <p:sldId id="334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5" r:id="rId19"/>
    <p:sldId id="316" r:id="rId20"/>
    <p:sldId id="317" r:id="rId21"/>
    <p:sldId id="318" r:id="rId22"/>
    <p:sldId id="319" r:id="rId23"/>
    <p:sldId id="320" r:id="rId24"/>
    <p:sldId id="321" r:id="rId25"/>
    <p:sldId id="322" r:id="rId26"/>
    <p:sldId id="323" r:id="rId27"/>
    <p:sldId id="324" r:id="rId28"/>
    <p:sldId id="325" r:id="rId29"/>
    <p:sldId id="335" r:id="rId30"/>
    <p:sldId id="336" r:id="rId31"/>
    <p:sldId id="326" r:id="rId32"/>
    <p:sldId id="327" r:id="rId33"/>
    <p:sldId id="328" r:id="rId34"/>
    <p:sldId id="329" r:id="rId35"/>
    <p:sldId id="330" r:id="rId36"/>
    <p:sldId id="331" r:id="rId37"/>
    <p:sldId id="332" r:id="rId38"/>
    <p:sldId id="333" r:id="rId39"/>
    <p:sldId id="266" r:id="rId4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81" autoAdjust="0"/>
    <p:restoredTop sz="94664" autoAdjust="0"/>
  </p:normalViewPr>
  <p:slideViewPr>
    <p:cSldViewPr>
      <p:cViewPr>
        <p:scale>
          <a:sx n="106" d="100"/>
          <a:sy n="106" d="100"/>
        </p:scale>
        <p:origin x="-84" y="70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286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قسم الدراسات الإسلامية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- </a:t>
            </a: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كلية الآداب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2209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أصول البحث العلمي</a:t>
            </a: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د . عبد الله محمد أمين العمري  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المحاضرة التاسعة</a:t>
            </a:r>
            <a:br>
              <a:rPr lang="ar-SA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ملحقات البحث وأنواع الفهارس</a:t>
            </a:r>
            <a:endParaRPr lang="en-US" spc="-150" dirty="0" smtClean="0">
              <a:solidFill>
                <a:srgbClr val="FF0000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ملحقات البحث ووثائقه:</a:t>
            </a:r>
            <a:endParaRPr lang="en-US" dirty="0" smtClean="0">
              <a:solidFill>
                <a:srgbClr val="FF0000"/>
              </a:solidFill>
            </a:endParaRPr>
          </a:p>
          <a:p>
            <a:pPr rtl="1"/>
            <a:r>
              <a:rPr lang="ar-SA" b="1" dirty="0" smtClean="0"/>
              <a:t>معنى الملحقات في اللغة، والمراد </a:t>
            </a:r>
            <a:r>
              <a:rPr lang="ar-SA" b="1" dirty="0" err="1" smtClean="0"/>
              <a:t>بها</a:t>
            </a:r>
            <a:r>
              <a:rPr lang="ar-SA" b="1" dirty="0" smtClean="0"/>
              <a:t> هنا:</a:t>
            </a:r>
            <a:endParaRPr lang="en-US" dirty="0" smtClean="0"/>
          </a:p>
          <a:p>
            <a:pPr rtl="1"/>
            <a:r>
              <a:rPr lang="ar-SA" b="1" dirty="0" smtClean="0"/>
              <a:t>الملحقات جمع " ملحق" والملحق في اللغة يقوم على ثلاثة حروف أصول هي اللام والحاء والقاف، وهي كما يقول ابن فارس ((أصل يدل على إدراك شيء وبلوغه إلى غيره، يقال: لحق فلان فلاناً فهو لاحق ولحقته : اتبعته)).</a:t>
            </a:r>
            <a:endParaRPr lang="en-US" dirty="0" smtClean="0"/>
          </a:p>
          <a:p>
            <a:pPr rtl="1"/>
            <a:r>
              <a:rPr lang="ar-SA" b="1" dirty="0" smtClean="0"/>
              <a:t>ويقول الفيروز آبادي : (( اللحق محركة  شيء يلحق بالأول)).</a:t>
            </a:r>
            <a:endParaRPr lang="en-US" dirty="0" smtClean="0"/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 فالملحق  لغة: الذي اتبع بغيره والمراد بالملحق هنا : ما ليس من صميم موضوع البحث وليس وثيق الصلة </a:t>
            </a:r>
            <a:r>
              <a:rPr lang="ar-SA" b="1" dirty="0" err="1" smtClean="0"/>
              <a:t>به</a:t>
            </a:r>
            <a:r>
              <a:rPr lang="ar-SA" b="1" dirty="0" smtClean="0"/>
              <a:t>، لكنه مفيد في الموضوع؛ لما له من صلة </a:t>
            </a:r>
            <a:r>
              <a:rPr lang="ar-SA" b="1" dirty="0" err="1" smtClean="0"/>
              <a:t>به</a:t>
            </a:r>
            <a:r>
              <a:rPr lang="ar-SA" b="1" dirty="0" smtClean="0"/>
              <a:t> وإن كانت غير وثيقة.ويسمى ملحقاً لأن الباحث يذكره بعد نص البحث تابعاً له .ولهذا فإن بعض الكاتبين في مناهج البحث يسمى الملحق والفهارس، كفهرس المصادر، وفهرس الأعلام ، وفهرس البلدان والأماكن وغيرها، يسميها توابع؛ لأنها تتبع البحث عادة ، ولا تدخل في جوهره.</a:t>
            </a:r>
            <a:endParaRPr lang="en-US" dirty="0" smtClean="0"/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أسباب وضع الملحقات في المكان الخاص </a:t>
            </a:r>
            <a:r>
              <a:rPr lang="ar-SA" b="1" dirty="0" err="1" smtClean="0">
                <a:solidFill>
                  <a:srgbClr val="FF0000"/>
                </a:solidFill>
              </a:rPr>
              <a:t>بها</a:t>
            </a:r>
            <a:r>
              <a:rPr lang="ar-SA" b="1" dirty="0" smtClean="0">
                <a:solidFill>
                  <a:srgbClr val="FF0000"/>
                </a:solidFill>
              </a:rPr>
              <a:t>:</a:t>
            </a:r>
            <a:endParaRPr lang="en-US" dirty="0" smtClean="0">
              <a:solidFill>
                <a:srgbClr val="FF0000"/>
              </a:solidFill>
            </a:endParaRPr>
          </a:p>
          <a:p>
            <a:pPr rtl="1"/>
            <a:r>
              <a:rPr lang="ar-SA" b="1" dirty="0" smtClean="0"/>
              <a:t>الأفضل ألا يقدم الباحث على وضع ملحق للبحث ما دام ذلك ممكناً فإذا دعت الحاجة إلى وضعه، كأن يكون هناك أمور مفيدة لكن ليس لها علاقة وثيقة بالموضوع ، فإن هذا يخول للباحث أن يقدم على وضعه في بحثه.ولكن ينبغي أن يضعه في مكان خاص </a:t>
            </a:r>
            <a:r>
              <a:rPr lang="ar-SA" b="1" dirty="0" err="1" smtClean="0"/>
              <a:t>به</a:t>
            </a:r>
            <a:r>
              <a:rPr lang="ar-SA" b="1" dirty="0" smtClean="0"/>
              <a:t> ، ولا يضعه في صلب البحث، وذلك حتى يتحاشى الاستطراد ، وحتى لا يقطع انسجام الموضوع وتسلسل الأفكار. وينبغي أن يكون الإقدام على وضع الملحقات كما قلنا مربوطاً بالحاجة إليها، دون أن يتجاوز الأمر ضم أمور لا علاقة لها بالبحث.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ما ينبغي أن يوضع في الملحقات:</a:t>
            </a:r>
            <a:endParaRPr lang="en-US" dirty="0" smtClean="0">
              <a:solidFill>
                <a:srgbClr val="FF0000"/>
              </a:solidFill>
            </a:endParaRPr>
          </a:p>
          <a:p>
            <a:pPr rtl="1"/>
            <a:r>
              <a:rPr lang="ar-SA" b="1" dirty="0" smtClean="0"/>
              <a:t>يوضع في الملحقات الأمور الآتية:</a:t>
            </a:r>
            <a:endParaRPr lang="en-US" dirty="0" smtClean="0"/>
          </a:p>
          <a:p>
            <a:pPr lvl="0" rtl="1"/>
            <a:r>
              <a:rPr lang="ar-SA" b="1" dirty="0" smtClean="0"/>
              <a:t>1- ما للموضوع فائدة منه، ولكنه ليس وثيق الصلة </a:t>
            </a:r>
            <a:r>
              <a:rPr lang="ar-SA" b="1" dirty="0" err="1" smtClean="0"/>
              <a:t>به</a:t>
            </a:r>
            <a:r>
              <a:rPr lang="ar-SA" b="1" dirty="0" smtClean="0"/>
              <a:t>.</a:t>
            </a:r>
            <a:endParaRPr lang="en-US" dirty="0" smtClean="0"/>
          </a:p>
          <a:p>
            <a:pPr lvl="0" rtl="1"/>
            <a:r>
              <a:rPr lang="ar-SA" b="1" dirty="0" smtClean="0"/>
              <a:t>2- </a:t>
            </a:r>
            <a:r>
              <a:rPr lang="ar-SA" b="1" dirty="0" err="1" smtClean="0"/>
              <a:t>الاستبانات</a:t>
            </a:r>
            <a:r>
              <a:rPr lang="ar-SA" b="1" dirty="0" smtClean="0"/>
              <a:t> ، والرسائل الشخصية، والأسئلة الخاصة التي أقام الباحث عليها بعض نتائج بحثه.</a:t>
            </a:r>
            <a:endParaRPr lang="en-US" dirty="0" smtClean="0"/>
          </a:p>
          <a:p>
            <a:pPr lvl="0" rtl="1"/>
            <a:r>
              <a:rPr lang="en-US" b="1" dirty="0" smtClean="0"/>
              <a:t> </a:t>
            </a:r>
            <a:r>
              <a:rPr lang="ar-SA" b="1" dirty="0" smtClean="0"/>
              <a:t>3- الخرائط ونماذج الأشكال.</a:t>
            </a:r>
            <a:endParaRPr lang="en-US" dirty="0" smtClean="0"/>
          </a:p>
          <a:p>
            <a:pPr lvl="0" rtl="1"/>
            <a:r>
              <a:rPr lang="ar-SA" b="1" dirty="0" smtClean="0"/>
              <a:t>4- الجداول.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b="1" dirty="0" smtClean="0"/>
              <a:t>5- الإحصاءات الخاصة.</a:t>
            </a:r>
            <a:endParaRPr lang="en-US" dirty="0" smtClean="0"/>
          </a:p>
          <a:p>
            <a:pPr lvl="0" rtl="1"/>
            <a:r>
              <a:rPr lang="ar-SA" b="1" dirty="0" smtClean="0"/>
              <a:t>6- الرسوم البيانية.</a:t>
            </a:r>
            <a:endParaRPr lang="en-US" dirty="0" smtClean="0"/>
          </a:p>
          <a:p>
            <a:pPr lvl="0" rtl="1"/>
            <a:r>
              <a:rPr lang="ar-SA" b="1" dirty="0" smtClean="0"/>
              <a:t>7- وسائل الإيضاح.</a:t>
            </a:r>
            <a:endParaRPr lang="en-US" dirty="0" smtClean="0"/>
          </a:p>
          <a:p>
            <a:pPr lvl="0" rtl="1"/>
            <a:r>
              <a:rPr lang="ar-SA" b="1" dirty="0" smtClean="0"/>
              <a:t>8- فصل خاص من كتاب له صلة بموضوع البحث.</a:t>
            </a:r>
            <a:endParaRPr lang="en-US" dirty="0" smtClean="0"/>
          </a:p>
          <a:p>
            <a:pPr lvl="0" rtl="1"/>
            <a:r>
              <a:rPr lang="ar-SA" b="1" dirty="0" smtClean="0"/>
              <a:t>9- صور لبعض صفحات مخطوط أو أكثر.</a:t>
            </a:r>
            <a:endParaRPr lang="en-US" dirty="0" smtClean="0"/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معنى الوثائق في اللغة والمراد </a:t>
            </a:r>
            <a:r>
              <a:rPr lang="ar-SA" b="1" dirty="0" err="1" smtClean="0">
                <a:solidFill>
                  <a:srgbClr val="FF0000"/>
                </a:solidFill>
              </a:rPr>
              <a:t>بها</a:t>
            </a:r>
            <a:r>
              <a:rPr lang="ar-SA" b="1" dirty="0" smtClean="0">
                <a:solidFill>
                  <a:srgbClr val="FF0000"/>
                </a:solidFill>
              </a:rPr>
              <a:t> هنا:</a:t>
            </a:r>
            <a:endParaRPr lang="en-US" dirty="0" smtClean="0">
              <a:solidFill>
                <a:srgbClr val="FF0000"/>
              </a:solidFill>
            </a:endParaRPr>
          </a:p>
          <a:p>
            <a:pPr rtl="1"/>
            <a:r>
              <a:rPr lang="ar-SA" b="1" dirty="0" smtClean="0"/>
              <a:t>الوثائق جمع وثيقة، والوثيق في اللغة تقوم على ثلاثة حروف أصول، وهي الواو ، والثاء ، والقاف، وهي كما يقول ابن فارس: (( كلمة تدل على عقد وإحكام ، ووثقت الشيء : أحكمته . والميثاق : العهد المحكم )).</a:t>
            </a:r>
            <a:endParaRPr lang="en-US" dirty="0" smtClean="0"/>
          </a:p>
          <a:p>
            <a:pPr rtl="1"/>
            <a:r>
              <a:rPr lang="ar-SA" b="1" dirty="0" smtClean="0"/>
              <a:t>وقال الفيروز آبادي : الوثيق المحكم وأخذ بالوثيقة في أمره أي بالثقة. </a:t>
            </a:r>
            <a:r>
              <a:rPr lang="ar-SA" b="1" dirty="0" err="1" smtClean="0"/>
              <a:t>والوثق</a:t>
            </a:r>
            <a:r>
              <a:rPr lang="ar-SA" b="1" dirty="0" smtClean="0"/>
              <a:t> : ما يشد </a:t>
            </a:r>
            <a:r>
              <a:rPr lang="ar-SA" b="1" dirty="0" err="1" smtClean="0"/>
              <a:t>به</a:t>
            </a:r>
            <a:r>
              <a:rPr lang="ar-SA" b="1" dirty="0" smtClean="0"/>
              <a:t> .وثقه وتوثيقاً: أحكمه. </a:t>
            </a:r>
            <a:endParaRPr lang="en-US" dirty="0" smtClean="0"/>
          </a:p>
          <a:p>
            <a:pPr rtl="1"/>
            <a:r>
              <a:rPr lang="ar-SA" b="1" dirty="0" smtClean="0"/>
              <a:t>فالوثيقة لغة: هي </a:t>
            </a:r>
            <a:r>
              <a:rPr lang="ar-SA" b="1" dirty="0" err="1" smtClean="0"/>
              <a:t>الشادة</a:t>
            </a:r>
            <a:r>
              <a:rPr lang="ar-SA" b="1" dirty="0" smtClean="0"/>
              <a:t> للشيء المحكمة له. والمراد </a:t>
            </a:r>
            <a:r>
              <a:rPr lang="ar-SA" b="1" dirty="0" err="1" smtClean="0"/>
              <a:t>بها</a:t>
            </a:r>
            <a:r>
              <a:rPr lang="ar-SA" b="1" dirty="0" smtClean="0"/>
              <a:t> هنا : النص الذي يؤيد أمراً يتحدث عنه الباحث.</a:t>
            </a:r>
            <a:endParaRPr lang="en-US" dirty="0" smtClean="0"/>
          </a:p>
          <a:p>
            <a:pPr rtl="1"/>
            <a:r>
              <a:rPr lang="ar-SA" b="1" dirty="0" smtClean="0"/>
              <a:t> </a:t>
            </a:r>
            <a:endParaRPr lang="en-US" dirty="0" smtClean="0"/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أسباب وضع الوثائق في مكان خاص </a:t>
            </a:r>
            <a:r>
              <a:rPr lang="ar-SA" b="1" dirty="0" err="1" smtClean="0">
                <a:solidFill>
                  <a:srgbClr val="FF0000"/>
                </a:solidFill>
              </a:rPr>
              <a:t>بها</a:t>
            </a:r>
            <a:r>
              <a:rPr lang="ar-SA" b="1" dirty="0" smtClean="0">
                <a:solidFill>
                  <a:srgbClr val="FF0000"/>
                </a:solidFill>
              </a:rPr>
              <a:t>:</a:t>
            </a:r>
            <a:endParaRPr lang="en-US" dirty="0" smtClean="0">
              <a:solidFill>
                <a:srgbClr val="FF0000"/>
              </a:solidFill>
            </a:endParaRPr>
          </a:p>
          <a:p>
            <a:pPr rtl="1"/>
            <a:r>
              <a:rPr lang="ar-SA" b="1" dirty="0" smtClean="0"/>
              <a:t>ينبغي وضع الوثائق في مكان خاص </a:t>
            </a:r>
            <a:r>
              <a:rPr lang="ar-SA" b="1" dirty="0" err="1" smtClean="0"/>
              <a:t>بها</a:t>
            </a:r>
            <a:r>
              <a:rPr lang="ar-SA" b="1" dirty="0" smtClean="0"/>
              <a:t> ولا توضع في صلب البحث؛ لأن وضعها في صلب البحث بقطع انسجام الموضوع وتسلسل الأفكار؛ لطولها. ثم إنها ليست من كلام الباحث وتأليفه ، فالأولى </a:t>
            </a:r>
            <a:r>
              <a:rPr lang="ar-SA" b="1" dirty="0" err="1" smtClean="0"/>
              <a:t>بها</a:t>
            </a:r>
            <a:r>
              <a:rPr lang="ar-SA" b="1" dirty="0" smtClean="0"/>
              <a:t> أن تكون منفصلة عن كلامه في مكان خاص </a:t>
            </a:r>
            <a:r>
              <a:rPr lang="ar-SA" b="1" dirty="0" err="1" smtClean="0"/>
              <a:t>بها</a:t>
            </a:r>
            <a:r>
              <a:rPr lang="ar-SA" b="1" dirty="0" smtClean="0"/>
              <a:t>.</a:t>
            </a:r>
            <a:endParaRPr lang="en-US" dirty="0" smtClean="0"/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مكان الملحقات والوثائق :</a:t>
            </a:r>
          </a:p>
          <a:p>
            <a:pPr rtl="1"/>
            <a:r>
              <a:rPr lang="ar-SA" b="1" dirty="0" smtClean="0"/>
              <a:t>يرى كثير من الكاتبين في مناهج البحث أن مكانها بعد مصادر البحث ، وأن مصادر البحث هي التي تلي صلب البحث إن لم تكن الهوامش في آخر البحث ولم يكن للبحث خاتمة ، وإن كانت الهوامش في آخر البحث ولم يكن للبحث خاتمة فإن المصادر تلي الهوامش ، وإن كان للبحث خاتمة فإن المصادر تلي الخاتمة.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مراجعة البحث وتصحيحه:</a:t>
            </a:r>
            <a:endParaRPr lang="en-US" dirty="0" smtClean="0">
              <a:solidFill>
                <a:srgbClr val="FF0000"/>
              </a:solidFill>
            </a:endParaRPr>
          </a:p>
          <a:p>
            <a:pPr rtl="1"/>
            <a:r>
              <a:rPr lang="ar-SA" b="1" dirty="0" smtClean="0"/>
              <a:t>فالمراجعة لغة: هي المعاودة والرد على الشيء وتكريره.</a:t>
            </a:r>
            <a:endParaRPr lang="en-US" dirty="0" smtClean="0"/>
          </a:p>
          <a:p>
            <a:pPr rtl="1"/>
            <a:r>
              <a:rPr lang="ar-SA" b="1" dirty="0" smtClean="0"/>
              <a:t>والمراد </a:t>
            </a:r>
            <a:r>
              <a:rPr lang="ar-SA" b="1" dirty="0" err="1" smtClean="0"/>
              <a:t>بها</a:t>
            </a:r>
            <a:r>
              <a:rPr lang="ar-SA" b="1" dirty="0" smtClean="0"/>
              <a:t> هنا : العودة إلى البحث بعد الانتهاء منه وقراءته وفحصه ؛ لتنقيحه وتهذيبه، ووضعه في الصورة المناسبة.</a:t>
            </a:r>
            <a:endParaRPr lang="en-US" dirty="0" smtClean="0"/>
          </a:p>
          <a:p>
            <a:pPr rtl="1"/>
            <a:r>
              <a:rPr lang="ar-SA" b="1" dirty="0" smtClean="0"/>
              <a:t>فالتصحيح في اللغة: إذهاب السقم والتبرئة من كل عيب.والمراد </a:t>
            </a:r>
            <a:r>
              <a:rPr lang="ar-SA" b="1" dirty="0" err="1" smtClean="0"/>
              <a:t>به</a:t>
            </a:r>
            <a:r>
              <a:rPr lang="ar-SA" b="1" dirty="0" smtClean="0"/>
              <a:t> هنا : تنقيح البحث وتهذيبه ووضعه في الصورة المناسبة، بعد العودة إليه وقراءته وفحصه.</a:t>
            </a:r>
            <a:endParaRPr lang="en-US" dirty="0" smtClean="0"/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والغرض من المراجعة: هو تنقيح البحث وتهذيبه ووضعه في الصورة المناسبة شكلاً وموضوعاً. </a:t>
            </a:r>
          </a:p>
          <a:p>
            <a:pPr rtl="1"/>
            <a:r>
              <a:rPr lang="ar-SA" b="1" dirty="0" smtClean="0"/>
              <a:t>والمراجعة تأتي بعد الانتهاء من كتابة البحث.</a:t>
            </a:r>
            <a:endParaRPr lang="en-US" dirty="0" smtClean="0"/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أهمية المراجعة والتصحيح:</a:t>
            </a:r>
            <a:endParaRPr lang="en-US" dirty="0" smtClean="0">
              <a:solidFill>
                <a:srgbClr val="FF0000"/>
              </a:solidFill>
            </a:endParaRPr>
          </a:p>
          <a:p>
            <a:pPr rtl="1"/>
            <a:r>
              <a:rPr lang="ar-SA" b="1" dirty="0" smtClean="0"/>
              <a:t>تبدو أهمية المراجعة والتصحيح في أن الباحث يبذل أثناء بحثه جهداً شاقاً متتابعاً ، ويصبر صبراً طويلاً على المعاناة التي </a:t>
            </a:r>
            <a:r>
              <a:rPr lang="ar-SA" b="1" dirty="0" err="1" smtClean="0"/>
              <a:t>يستلزمها</a:t>
            </a:r>
            <a:r>
              <a:rPr lang="ar-SA" b="1" dirty="0" smtClean="0"/>
              <a:t> البحث، وهذا له أثر في </a:t>
            </a:r>
            <a:r>
              <a:rPr lang="ar-SA" b="1" dirty="0" err="1" smtClean="0"/>
              <a:t>كلال</a:t>
            </a:r>
            <a:r>
              <a:rPr lang="ar-SA" b="1" dirty="0" smtClean="0"/>
              <a:t> الذهن وضعف التحمل، وهذا يؤدي إلى الوقوع في السهو أو الخطأ أو التقصير ، إضافة إلى ما يصاحب ذلك من عدم الإتقان للبحث في جانبه الشكلي، من وضع للفواصل، والعلامات الإملائية في موضعها ، وإثبات للأقواس في مواضع الاقتباس ونحو ذلك.</a:t>
            </a:r>
            <a:endParaRPr lang="en-US" dirty="0" smtClean="0"/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وفي المراجعة التامة والفحص المتأمل والتصحيح الدقيق ، إزالة لما في البحث من نقص ، ورفع لمستواه ، وتقوية للثقة </a:t>
            </a:r>
            <a:r>
              <a:rPr lang="ar-SA" b="1" dirty="0" err="1" smtClean="0"/>
              <a:t>به</a:t>
            </a:r>
            <a:r>
              <a:rPr lang="ar-SA" b="1" dirty="0" smtClean="0"/>
              <a:t> ، وإخراج له بالمظهر اللائق </a:t>
            </a:r>
            <a:r>
              <a:rPr lang="ar-SA" b="1" dirty="0" err="1" smtClean="0"/>
              <a:t>به</a:t>
            </a:r>
            <a:r>
              <a:rPr lang="ar-SA" b="1" dirty="0" smtClean="0"/>
              <a:t>. وبهذا تبدو أهمية المراجعة والتصحيح .</a:t>
            </a:r>
            <a:endParaRPr lang="en-US" dirty="0" smtClean="0"/>
          </a:p>
          <a:p>
            <a:pPr rtl="1"/>
            <a:r>
              <a:rPr lang="ar-SA" b="1" dirty="0" smtClean="0"/>
              <a:t>ما يراجع في هذه المرحلة للتأكد من وجوده وصوابه:</a:t>
            </a:r>
            <a:endParaRPr lang="en-US" dirty="0" smtClean="0"/>
          </a:p>
          <a:p>
            <a:pPr rtl="1"/>
            <a:r>
              <a:rPr lang="ar-SA" b="1" dirty="0" smtClean="0">
                <a:solidFill>
                  <a:srgbClr val="FF0000"/>
                </a:solidFill>
              </a:rPr>
              <a:t>وفي هذه المرحلة أمور كثيرة ينبغي التأكد من وجودها وصوابها، أو تتداركها بالتصحيح إن لم يكن الأمر كذلك ، ومنها:</a:t>
            </a:r>
            <a:endParaRPr lang="en-US" dirty="0" smtClean="0">
              <a:solidFill>
                <a:srgbClr val="FF0000"/>
              </a:solidFill>
            </a:endParaRPr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b="1" dirty="0" smtClean="0"/>
              <a:t>1- الكلمات والجمل ، من حيث فصاحتها وسلامتها من الأخطاء اللغوية والنحوية.</a:t>
            </a:r>
            <a:endParaRPr lang="en-US" dirty="0" smtClean="0"/>
          </a:p>
          <a:p>
            <a:pPr lvl="0" rtl="1"/>
            <a:r>
              <a:rPr lang="ar-SA" b="1" dirty="0" smtClean="0"/>
              <a:t>2- الأسلوب ، من حيث وضوحه وسلاسته .</a:t>
            </a:r>
            <a:endParaRPr lang="en-US" dirty="0" smtClean="0"/>
          </a:p>
          <a:p>
            <a:pPr lvl="0" rtl="1"/>
            <a:r>
              <a:rPr lang="ar-SA" b="1" dirty="0" smtClean="0"/>
              <a:t>3- الأفكار والمعاني ، من حيث وضوحها والترابط بينها وترتيبها ، وتدرجها من فكرة إلى أخرى ، ومن فقرة إلى أخرى ، ومن مبحث إلى أخر بحيث تقود كلها إلى نتيجة البحث.</a:t>
            </a:r>
            <a:endParaRPr lang="en-US" dirty="0" smtClean="0"/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b="1" dirty="0" smtClean="0"/>
              <a:t>4- الأفكار والنقط المهمة ، من حيث البدء </a:t>
            </a:r>
            <a:r>
              <a:rPr lang="ar-SA" b="1" dirty="0" err="1" smtClean="0"/>
              <a:t>بها</a:t>
            </a:r>
            <a:r>
              <a:rPr lang="ar-SA" b="1" dirty="0" smtClean="0"/>
              <a:t> من أول السطر ؛ لأن ذلك أدعى إلى إثارة الانتباه ، وأكثر عوناً على الفهم ، وأكثر تنسيقاً للبحث.</a:t>
            </a:r>
            <a:endParaRPr lang="en-US" dirty="0" smtClean="0"/>
          </a:p>
          <a:p>
            <a:pPr lvl="0" rtl="1"/>
            <a:r>
              <a:rPr lang="ar-SA" b="1" dirty="0" smtClean="0"/>
              <a:t>5- التكرار ، من حيث تجنبه ، سواء في الأفكار أم في العبارات.</a:t>
            </a:r>
            <a:endParaRPr lang="en-US" dirty="0" smtClean="0"/>
          </a:p>
          <a:p>
            <a:r>
              <a:rPr lang="ar-SA" b="1" dirty="0" smtClean="0"/>
              <a:t>6- العناوين ، من حيث اختصارها ووضوحها ودقتها ودلالتها على المقصود ، ووضعها في مكانها المناسب.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b="1" dirty="0" smtClean="0"/>
              <a:t>7- موضوعات البحث ، من حيث صلة بعضها ببعض، سواء بالنسبة للعناوين الرئيسية وصلتها بالعنوان العام للبحث ، أم بالنسبة للعناوين الفرعية وصلتها بالعناوين الرئيسية.</a:t>
            </a:r>
            <a:endParaRPr lang="en-US" dirty="0" smtClean="0"/>
          </a:p>
          <a:p>
            <a:pPr lvl="0" rtl="1"/>
            <a:r>
              <a:rPr lang="ar-SA" b="1" dirty="0" smtClean="0"/>
              <a:t>8- المادة العلمية المقتبسة ، من حيث مناسبتها للموضوع الذي ألحقت </a:t>
            </a:r>
            <a:r>
              <a:rPr lang="ar-SA" b="1" dirty="0" err="1" smtClean="0"/>
              <a:t>به</a:t>
            </a:r>
            <a:r>
              <a:rPr lang="ar-SA" b="1" dirty="0" smtClean="0"/>
              <a:t> ، ومن حيث الطريقة التي وضعت </a:t>
            </a:r>
            <a:r>
              <a:rPr lang="ar-SA" b="1" dirty="0" err="1" smtClean="0"/>
              <a:t>بها</a:t>
            </a:r>
            <a:r>
              <a:rPr lang="ar-SA" b="1" dirty="0" smtClean="0"/>
              <a:t> في مكانها ، بحيث وضع لها من التمهيدات ما يوحي بصلتها بالموضع الذي ألحقت </a:t>
            </a:r>
            <a:r>
              <a:rPr lang="ar-SA" b="1" dirty="0" err="1" smtClean="0"/>
              <a:t>به</a:t>
            </a:r>
            <a:r>
              <a:rPr lang="ar-SA" b="1" dirty="0" smtClean="0"/>
              <a:t> ، وما يجعلها ملائمة للنص السابق عليها.</a:t>
            </a:r>
            <a:endParaRPr lang="en-US" dirty="0" smtClean="0"/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b="1" dirty="0" smtClean="0"/>
              <a:t>9- المناقشات ، من حيث صحتها ،ولآراء المرجحة ، من حيث صوابها.</a:t>
            </a:r>
            <a:endParaRPr lang="en-US" dirty="0" smtClean="0"/>
          </a:p>
          <a:p>
            <a:pPr lvl="0" rtl="1"/>
            <a:r>
              <a:rPr lang="ar-SA" b="1" dirty="0" smtClean="0"/>
              <a:t>10 مصادر البحث ، من حيث جودتها ، وترتيبها على المنهج الذي رسمه الباحث</a:t>
            </a:r>
            <a:r>
              <a:rPr lang="en-US" b="1" dirty="0" smtClean="0"/>
              <a:t> </a:t>
            </a:r>
            <a:r>
              <a:rPr lang="ar-SA" b="1" dirty="0" smtClean="0"/>
              <a:t>.</a:t>
            </a:r>
            <a:endParaRPr lang="en-US" dirty="0" smtClean="0"/>
          </a:p>
          <a:p>
            <a:pPr lvl="0" rtl="1"/>
            <a:r>
              <a:rPr lang="ar-SA" b="1" dirty="0" smtClean="0"/>
              <a:t>11-المقدمة ، من حيث توافر ما ينبغي توافره فيها ، من الإعلان عن موضوع البحث ، وتوضيحه وأهميته ، والأسباب الدافعة للبحث فيه، وخطة بحثه ، والطريقة المتبعة في بحثه.</a:t>
            </a:r>
            <a:endParaRPr lang="en-US" dirty="0" smtClean="0"/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b="1" dirty="0" smtClean="0"/>
              <a:t>12- الخاتمة ، من حيث توافر ما ينبغي توافره فيها، من خلاصة البحث ، ونتائجه ، والتوصيات التي هدى إليها.</a:t>
            </a:r>
            <a:endParaRPr lang="en-US" dirty="0" smtClean="0"/>
          </a:p>
          <a:p>
            <a:pPr lvl="0" rtl="1"/>
            <a:r>
              <a:rPr lang="ar-SA" b="1" dirty="0" smtClean="0"/>
              <a:t>13- علامات الترقيم من حيث وجودها في البحث ، واستعمالها الاستعمال الصحيح.</a:t>
            </a:r>
            <a:endParaRPr lang="en-US" dirty="0" smtClean="0"/>
          </a:p>
          <a:p>
            <a:pPr lvl="0" rtl="1"/>
            <a:r>
              <a:rPr lang="ar-SA" b="1" dirty="0" smtClean="0"/>
              <a:t>14- الآيات القرآنية ، من حيث نقلها نقلاً صحيحاً ، وعزوها لسورها.</a:t>
            </a:r>
            <a:endParaRPr lang="en-US" dirty="0" smtClean="0"/>
          </a:p>
          <a:p>
            <a:pPr lvl="0" rtl="1"/>
            <a:r>
              <a:rPr lang="ar-SA" b="1" dirty="0" smtClean="0"/>
              <a:t>15- الأحاديث النبوية ، من حيث توثيقها وتخريجها .</a:t>
            </a:r>
            <a:endParaRPr lang="en-US" dirty="0" smtClean="0"/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b="1" dirty="0" smtClean="0"/>
              <a:t>16- جميع ما حواه البحث ، من حيث أهميته وارتباطه الوثيق </a:t>
            </a:r>
            <a:r>
              <a:rPr lang="ar-SA" b="1" dirty="0" err="1" smtClean="0"/>
              <a:t>به</a:t>
            </a:r>
            <a:r>
              <a:rPr lang="ar-SA" b="1" dirty="0" smtClean="0"/>
              <a:t>.</a:t>
            </a:r>
            <a:endParaRPr lang="en-US" dirty="0" smtClean="0"/>
          </a:p>
          <a:p>
            <a:pPr lvl="0" rtl="1"/>
            <a:r>
              <a:rPr lang="ar-SA" b="1" dirty="0" smtClean="0"/>
              <a:t>17- الخطوط الأفقية ، من حيث وضعها تحت ما يحتاج لذلك من كلمات وجمل.</a:t>
            </a:r>
            <a:endParaRPr lang="en-US" dirty="0" smtClean="0"/>
          </a:p>
          <a:p>
            <a:pPr lvl="0" rtl="1"/>
            <a:r>
              <a:rPr lang="ar-SA" b="1" dirty="0" smtClean="0"/>
              <a:t>18- موضوعات البحث بعضها مع بعض ، من حيث التناسق الشكلي بقدر الإمكان.</a:t>
            </a:r>
            <a:endParaRPr lang="en-US" dirty="0" smtClean="0"/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معنى الفهارس في اللغة والمراد </a:t>
            </a:r>
            <a:r>
              <a:rPr lang="ar-SA" b="1" dirty="0" err="1" smtClean="0">
                <a:solidFill>
                  <a:srgbClr val="FF0000"/>
                </a:solidFill>
              </a:rPr>
              <a:t>بها</a:t>
            </a:r>
            <a:r>
              <a:rPr lang="ar-SA" b="1" dirty="0" smtClean="0">
                <a:solidFill>
                  <a:srgbClr val="FF0000"/>
                </a:solidFill>
              </a:rPr>
              <a:t> هنا:</a:t>
            </a:r>
            <a:endParaRPr lang="en-US" dirty="0" smtClean="0">
              <a:solidFill>
                <a:srgbClr val="FF0000"/>
              </a:solidFill>
            </a:endParaRPr>
          </a:p>
          <a:p>
            <a:pPr rtl="1"/>
            <a:r>
              <a:rPr lang="ar-SA" b="1" dirty="0" smtClean="0"/>
              <a:t>الفهارس : جمع فهرس ، يقال : فهرس يفهرس فهرسة( والفهرس) بكسر الفاء (( الكتاب الذي تجمع فيه الكتب ، وهو معرب (فهرست) وقد فهرس كتابه)).</a:t>
            </a:r>
            <a:endParaRPr lang="en-US" dirty="0" smtClean="0"/>
          </a:p>
          <a:p>
            <a:pPr rtl="1"/>
            <a:r>
              <a:rPr lang="ar-SA" b="1" dirty="0" smtClean="0"/>
              <a:t>وفهرس الكتاب فهرسة: عمل له فهرساً.الفهرس والفهرست : كتاب تجمع فيه أسماء الكتب . دفتر في أول الكتاب أو آخره يتضمن ذكر ما فيه من الأبواب والفصول </a:t>
            </a:r>
            <a:r>
              <a:rPr lang="en-US" b="1" dirty="0" smtClean="0"/>
              <a:t>]</a:t>
            </a:r>
            <a:r>
              <a:rPr lang="ar-SA" b="1" dirty="0" smtClean="0"/>
              <a:t>جمعه</a:t>
            </a:r>
            <a:r>
              <a:rPr lang="en-US" b="1" dirty="0" smtClean="0"/>
              <a:t>[</a:t>
            </a:r>
            <a:r>
              <a:rPr lang="ar-SA" b="1" dirty="0" smtClean="0"/>
              <a:t> فهارس. والكلمة من الدخيل)).</a:t>
            </a:r>
            <a:endParaRPr lang="en-US" dirty="0" smtClean="0"/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وهذه الكلمة معربة من الفارسية ،فا( الفهرست ) في الفارسية ( قائمة مواضيع الكتاب أو قائمة كتب المكتبة ) إلا أن هذه اللفظة بعد أن استعملت في العربية تطورت دلالتها حتى دخل فيها في العصر الحاضر معنى الترتيب حسب الحروف عند كثير ممن يستعملونها .</a:t>
            </a:r>
            <a:endParaRPr lang="en-US" dirty="0" smtClean="0"/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والعض يطلقون ( الفهرس ) على أي قائمة تدل على موضع المعلومات ، سواء أكانت مرتبة على الحروف أم كانت غير مرتبة عليها).</a:t>
            </a:r>
            <a:endParaRPr lang="en-US" dirty="0" smtClean="0"/>
          </a:p>
          <a:p>
            <a:pPr rtl="1"/>
            <a:r>
              <a:rPr lang="ar-SA" b="1" dirty="0" smtClean="0"/>
              <a:t>والاستعمال العربي الفصيح لكلمة فهرس من حيث لفظها (( هو أن تقول : الفهرس بكسر الفاء وسكون الهاء وكسر الراء . وهذا هو الموافق للأوزان العربية ،  فقد استعمل العرب وزن (فعلل) ومنه ( </a:t>
            </a:r>
            <a:r>
              <a:rPr lang="ar-SA" b="1" dirty="0" err="1" smtClean="0"/>
              <a:t>الهجرس</a:t>
            </a:r>
            <a:r>
              <a:rPr lang="ar-SA" b="1" dirty="0" smtClean="0"/>
              <a:t> ) لولد الثعلب .</a:t>
            </a:r>
            <a:endParaRPr lang="en-US" dirty="0" smtClean="0"/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أما ( فهرست) فلا توافق الأوزان العربية ؛ إذ ليس عندنا في الفصيح ( فعللت) فالأولى إسقاط التاء لتوافق الوزن العربي ، وكذلك الفهرست أيضاً غير مقبول.</a:t>
            </a:r>
            <a:endParaRPr lang="en-US" dirty="0" smtClean="0"/>
          </a:p>
          <a:p>
            <a:pPr rtl="1"/>
            <a:r>
              <a:rPr lang="ar-SA" b="1" dirty="0" smtClean="0"/>
              <a:t>ويعنى بالفهرسة اصطلاحاً : ترتيب ألفاظ معينة حسب ترتيب معين للدلالة على مواضع ورد مدلولها في كتاب معين أو مكتبة أو نحو ذلك. والفهرس نوعان : فهرس مصنف ، وفهرس هجائي :</a:t>
            </a:r>
            <a:endParaRPr lang="en-US" dirty="0" smtClean="0"/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أما الفهرس المصنف فهو ما تكون الألفاظ فيه مرتبة بعضها مع بعض في ترتيب تصنيفي يراعي جمع كل صنف وحده ، فيسرد ألفاظ ذلك الصنف كلها ، ثم ينتقل إلى صنف آخر قريب الصلة بالصنف الأول ، ثم إلى ثالث ، وهكذا.</a:t>
            </a:r>
            <a:endParaRPr lang="en-US" dirty="0" smtClean="0"/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وأما الفهرس الهجائي ، فهو ما تكون الألفاظ فيه مرتبة بعضها مع بعض على أساس ما بينها من صلة حرفية محضة لا دخل لها بالمدلولات ، فترتب الألفاظ حسب ما تقتضيه مكوناتها الحرفية من التقديم والتأخير ، فيقدم ما أوله ( ألف) على ما أوله ( باء) وما أوله باء يقدم على ما أوله تاء ، وهكذا إلى النهاية.</a:t>
            </a:r>
            <a:endParaRPr lang="en-US" dirty="0" smtClean="0"/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ودون أي اعتبار لكون مدلول ما أوله باء مثلاً أعم مما أوله ألف أو أرقى منه منزلة ، أو أقدم منه زمناً ، أو اسبق منه وروداً في الكتاب الذي يفهرس ، ولا غير ذلك من الاعتبارات .</a:t>
            </a:r>
            <a:endParaRPr lang="en-US" dirty="0" smtClean="0"/>
          </a:p>
          <a:p>
            <a:pPr rtl="1"/>
            <a:r>
              <a:rPr lang="ar-SA" b="1" dirty="0" smtClean="0"/>
              <a:t>والغرض من هذا الأخر ، هو كشف المصادر التي اعتمد عليه البحث ، أو كشف ما يحتويه من أفكار وآراء وأعلام ونصوص قرآنية </a:t>
            </a:r>
            <a:r>
              <a:rPr lang="ar-SA" b="1" dirty="0" err="1" smtClean="0"/>
              <a:t>وحديثية</a:t>
            </a:r>
            <a:r>
              <a:rPr lang="ar-SA" b="1" dirty="0" smtClean="0"/>
              <a:t> وشعرية ، وغير ذلك من الفهارس المتنوعة التي تكشف كل جوانب البحث وما يحتويه. والمراد بالفهرس في بحثنا هو الأخير ، هو الفهرس الهجائي.</a:t>
            </a:r>
            <a:endParaRPr lang="en-US" dirty="0" smtClean="0"/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600200"/>
            <a:ext cx="8915400" cy="4525963"/>
          </a:xfrm>
        </p:spPr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أهمية الفهارس:</a:t>
            </a:r>
            <a:endParaRPr lang="en-US" dirty="0" smtClean="0">
              <a:solidFill>
                <a:srgbClr val="FF0000"/>
              </a:solidFill>
            </a:endParaRPr>
          </a:p>
          <a:p>
            <a:pPr rtl="1"/>
            <a:r>
              <a:rPr lang="ar-SA" b="1" dirty="0" smtClean="0"/>
              <a:t>الدراسة العلمية لأبد أن يلحق </a:t>
            </a:r>
            <a:r>
              <a:rPr lang="ar-SA" b="1" dirty="0" err="1" smtClean="0"/>
              <a:t>بها</a:t>
            </a:r>
            <a:r>
              <a:rPr lang="ar-SA" b="1" dirty="0" smtClean="0"/>
              <a:t> عدد من الفهارس المناسبة لمادة البحث . ولا يوجد بحث علمي من غير فهارس. والفهارس وإن بدت ثانوية لدى بعض الناس ، لكنها ذات قيمة كبيرة عرفها الغرب وأحلها مكانة لائقة من المنهج.</a:t>
            </a:r>
            <a:endParaRPr lang="en-US" dirty="0" smtClean="0"/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وتبدو أهميتها فيما يأتي:</a:t>
            </a:r>
          </a:p>
          <a:p>
            <a:pPr rtl="1"/>
            <a:r>
              <a:rPr lang="ar-SA" b="1" dirty="0" smtClean="0"/>
              <a:t>1- في الفهارس توثيق للمصادر التي اعتمد عليه الباحث في بحثه وتوثيق لما ورد في بحثه من مادة علمية بذكر مصادرها.</a:t>
            </a:r>
          </a:p>
          <a:p>
            <a:pPr rtl="1"/>
            <a:r>
              <a:rPr lang="ar-SA" b="1" dirty="0" smtClean="0"/>
              <a:t>2- في الفهارس تسهيل على القارئ للاستفادة من البحث الذي يقرؤه .</a:t>
            </a:r>
          </a:p>
          <a:p>
            <a:pPr rtl="1"/>
            <a:r>
              <a:rPr lang="ar-SA" b="1" dirty="0" smtClean="0"/>
              <a:t>3- في الفهارس دلالة على المقدرة التنظيمية لدى الباحث.</a:t>
            </a:r>
          </a:p>
          <a:p>
            <a:pPr rtl="1"/>
            <a:r>
              <a:rPr lang="ar-SA" b="1" dirty="0" smtClean="0"/>
              <a:t>4- في الفهارس  تسهيل على القارئ للوصول إلى مراده من أقصر طريق وبأيسر وقت.</a:t>
            </a:r>
            <a:endParaRPr lang="ar-JO" b="1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5- في الفهارس كشف لكل ما يحتويه البحث وبدونها تكون دراسة الكتب ولا </a:t>
            </a:r>
            <a:r>
              <a:rPr lang="ar-SA" b="1" dirty="0" err="1" smtClean="0"/>
              <a:t>سيما</a:t>
            </a:r>
            <a:r>
              <a:rPr lang="ar-SA" b="1" dirty="0" smtClean="0"/>
              <a:t> القديمة عسيرة كل العسر.</a:t>
            </a:r>
          </a:p>
          <a:p>
            <a:pPr rtl="1"/>
            <a:r>
              <a:rPr lang="ar-SA" b="1" dirty="0" smtClean="0"/>
              <a:t>6- في الفهارس جمع للمعلومة الوحدة الموجودة في البحث في جميع الصفحات التي وردة فيها أمام نظر الباحث.</a:t>
            </a:r>
          </a:p>
          <a:p>
            <a:pPr rtl="1"/>
            <a:r>
              <a:rPr lang="ar-SA" b="1" dirty="0" smtClean="0"/>
              <a:t>7- الفهارس وسيلة للمقارنة بين المعلومات الواردة في البحث وبينها في بحوث أخرى من حيث صحة ما فيها من نصوص وصواب ما فيها من أفكار .</a:t>
            </a:r>
            <a:endParaRPr lang="ar-JO" b="1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أنواع </a:t>
            </a:r>
            <a:r>
              <a:rPr lang="ar-SA" b="1" dirty="0" smtClean="0">
                <a:solidFill>
                  <a:srgbClr val="FF0000"/>
                </a:solidFill>
              </a:rPr>
              <a:t>الفهارس </a:t>
            </a:r>
            <a:r>
              <a:rPr lang="ar-SA" b="1" dirty="0" smtClean="0">
                <a:solidFill>
                  <a:srgbClr val="FF0000"/>
                </a:solidFill>
              </a:rPr>
              <a:t>:</a:t>
            </a:r>
            <a:endParaRPr lang="en-US" dirty="0" smtClean="0">
              <a:solidFill>
                <a:srgbClr val="FF0000"/>
              </a:solidFill>
            </a:endParaRPr>
          </a:p>
          <a:p>
            <a:pPr rtl="1"/>
            <a:r>
              <a:rPr lang="ar-SA" b="1" dirty="0" smtClean="0"/>
              <a:t>الفهارس كما قلنا كشف لما يحتويه البحث ، ومحتويات البحوث تختلف من بحث إلى بحث ، ومن هنا كانت الفهارس تابعة لمحتوى البحث نوعاً وعدداً ، فلا يشترط أن تتوفر الفهارس أنواعاً وعدداً في بحث واحد ، فقد يكون في بحث الفهارس ما لا يكون في الآخر ، وقد يكون في الآخر ما لا يكون في غيره ، وقد يكون في بحث فهرس واحد أو فهرسان ، ويكون في بحث آخر ثلاثة فهارس أو أربعة أو أكثر.</a:t>
            </a:r>
            <a:endParaRPr lang="en-US" dirty="0" smtClean="0"/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ويمكن أن نذكر من أنواع الفهارس ما يأتي:</a:t>
            </a:r>
            <a:endParaRPr lang="en-US" dirty="0" smtClean="0"/>
          </a:p>
          <a:p>
            <a:pPr lvl="0" rtl="1"/>
            <a:r>
              <a:rPr lang="ar-SA" b="1" dirty="0" smtClean="0"/>
              <a:t>1- فهرس المصادر .</a:t>
            </a:r>
            <a:endParaRPr lang="en-US" dirty="0" smtClean="0"/>
          </a:p>
          <a:p>
            <a:pPr lvl="0" rtl="1"/>
            <a:r>
              <a:rPr lang="ar-SA" b="1" dirty="0" smtClean="0"/>
              <a:t>2- فهرس الأعلام  (الأشخاص).</a:t>
            </a:r>
            <a:endParaRPr lang="en-US" dirty="0" smtClean="0"/>
          </a:p>
          <a:p>
            <a:pPr lvl="0" rtl="1"/>
            <a:r>
              <a:rPr lang="ar-SA" b="1" dirty="0" smtClean="0"/>
              <a:t>3- فهرس الكتب الواردة في البحث.</a:t>
            </a:r>
            <a:endParaRPr lang="en-US" dirty="0" smtClean="0"/>
          </a:p>
          <a:p>
            <a:pPr lvl="0" rtl="1"/>
            <a:r>
              <a:rPr lang="ar-SA" b="1" dirty="0" smtClean="0"/>
              <a:t>4- فهرس الآيات القرآنية.</a:t>
            </a:r>
            <a:endParaRPr lang="en-US" dirty="0" smtClean="0"/>
          </a:p>
          <a:p>
            <a:pPr lvl="0" rtl="1"/>
            <a:r>
              <a:rPr lang="ar-SA" b="1" dirty="0" smtClean="0"/>
              <a:t>5- فهرس الأحاديث النبوية.</a:t>
            </a:r>
            <a:endParaRPr lang="en-US" dirty="0" smtClean="0"/>
          </a:p>
          <a:p>
            <a:pPr lvl="0" rtl="1"/>
            <a:r>
              <a:rPr lang="ar-SA" b="1" dirty="0" smtClean="0"/>
              <a:t>6- فهرس الآثار.</a:t>
            </a:r>
            <a:endParaRPr lang="en-US" dirty="0" smtClean="0"/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b="1" dirty="0" smtClean="0"/>
              <a:t>7- فهرس الأمثال .</a:t>
            </a:r>
            <a:endParaRPr lang="en-US" dirty="0" smtClean="0"/>
          </a:p>
          <a:p>
            <a:pPr lvl="0" rtl="1"/>
            <a:r>
              <a:rPr lang="ar-SA" b="1" dirty="0" smtClean="0"/>
              <a:t>8- فهرس القوافي ( الأبيات ، </a:t>
            </a:r>
            <a:r>
              <a:rPr lang="ar-SA" b="1" dirty="0" err="1" smtClean="0"/>
              <a:t>الأشطر</a:t>
            </a:r>
            <a:r>
              <a:rPr lang="ar-SA" b="1" dirty="0" smtClean="0"/>
              <a:t>).</a:t>
            </a:r>
            <a:endParaRPr lang="en-US" dirty="0" smtClean="0"/>
          </a:p>
          <a:p>
            <a:pPr lvl="0" rtl="1"/>
            <a:r>
              <a:rPr lang="ar-SA" b="1" dirty="0" smtClean="0"/>
              <a:t>9- فهرس القبائل.</a:t>
            </a:r>
            <a:endParaRPr lang="en-US" dirty="0" smtClean="0"/>
          </a:p>
          <a:p>
            <a:pPr lvl="0" rtl="1"/>
            <a:r>
              <a:rPr lang="ar-SA" b="1" dirty="0" smtClean="0"/>
              <a:t>10- فهرس الملل والنحل ( المذاهب ، الطوائف)</a:t>
            </a:r>
            <a:endParaRPr lang="en-US" dirty="0" smtClean="0"/>
          </a:p>
          <a:p>
            <a:pPr lvl="0" rtl="1"/>
            <a:r>
              <a:rPr lang="ar-SA" b="1" dirty="0" smtClean="0"/>
              <a:t>11- فهرس الأماكن ( البلدان ، الجبال ، الأنهار).</a:t>
            </a:r>
            <a:endParaRPr lang="en-US" dirty="0" smtClean="0"/>
          </a:p>
          <a:p>
            <a:pPr lvl="0" rtl="1"/>
            <a:r>
              <a:rPr lang="ar-SA" b="1" dirty="0" smtClean="0"/>
              <a:t>12- فهرس المصطلحات الفنية( أو الألفاظ الحضارية).</a:t>
            </a:r>
            <a:endParaRPr lang="en-US" dirty="0" smtClean="0"/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b="1" dirty="0" smtClean="0"/>
              <a:t>13- فهرس المفردات اللغوية.</a:t>
            </a:r>
            <a:endParaRPr lang="en-US" dirty="0" smtClean="0"/>
          </a:p>
          <a:p>
            <a:pPr lvl="0" rtl="1"/>
            <a:r>
              <a:rPr lang="ar-SA" b="1" dirty="0" smtClean="0"/>
              <a:t>14- فهرس الأحداث والسنين .</a:t>
            </a:r>
            <a:endParaRPr lang="en-US" dirty="0" smtClean="0"/>
          </a:p>
          <a:p>
            <a:pPr lvl="0" rtl="1"/>
            <a:r>
              <a:rPr lang="ar-SA" b="1" dirty="0" smtClean="0"/>
              <a:t>15- فهرس الصور والخرائط.</a:t>
            </a:r>
            <a:endParaRPr lang="en-US" dirty="0" smtClean="0"/>
          </a:p>
          <a:p>
            <a:pPr lvl="0" rtl="1"/>
            <a:r>
              <a:rPr lang="ar-SA" b="1" smtClean="0"/>
              <a:t>16- فهرس </a:t>
            </a:r>
            <a:r>
              <a:rPr lang="ar-SA" b="1" dirty="0" smtClean="0"/>
              <a:t>المحتويات ( أو الموضوعات).</a:t>
            </a:r>
            <a:endParaRPr lang="en-US" dirty="0" smtClean="0"/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متى </a:t>
            </a:r>
            <a:r>
              <a:rPr lang="ar-SA" b="1" dirty="0" smtClean="0">
                <a:solidFill>
                  <a:srgbClr val="FF0000"/>
                </a:solidFill>
              </a:rPr>
              <a:t>تعمل </a:t>
            </a:r>
            <a:r>
              <a:rPr lang="ar-SA" b="1" dirty="0" smtClean="0">
                <a:solidFill>
                  <a:srgbClr val="FF0000"/>
                </a:solidFill>
              </a:rPr>
              <a:t>هذه الفهارس:</a:t>
            </a:r>
            <a:endParaRPr lang="en-US" dirty="0" smtClean="0">
              <a:solidFill>
                <a:srgbClr val="FF0000"/>
              </a:solidFill>
            </a:endParaRPr>
          </a:p>
          <a:p>
            <a:pPr rtl="1"/>
            <a:r>
              <a:rPr lang="ar-SA" b="1" dirty="0" smtClean="0"/>
              <a:t>فهرس المصادر يعمل بعد الانتهاء من البحث؛ لأنه يتوقف على معرفة ما اعتمد عليه الباحث في بحثه، وهذه المعرف تتم بعد الانتهاء من البحث. </a:t>
            </a:r>
            <a:endParaRPr lang="en-US" dirty="0" smtClean="0"/>
          </a:p>
          <a:p>
            <a:pPr rtl="1"/>
            <a:r>
              <a:rPr lang="ar-SA" b="1" dirty="0" smtClean="0"/>
              <a:t>أما الفهارس الأخرى ، فتعمل بعد الانتهاء من طبع البحث وترقيم صفحاته ، لأن كل معلومة أو كلمة </a:t>
            </a:r>
            <a:r>
              <a:rPr lang="ar-SA" b="1" dirty="0" smtClean="0"/>
              <a:t>لا </a:t>
            </a:r>
            <a:r>
              <a:rPr lang="ar-SA" b="1" dirty="0" smtClean="0"/>
              <a:t>بد أن يوضع أمامها رقم الصفحة أو الصفحات التي وردت فيها ، وأرقام الصفحات لا تتم إلا بعد طبع البحث وترقيم صفحاته.</a:t>
            </a:r>
            <a:endParaRPr lang="en-US" dirty="0" smtClean="0"/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استخراج الفهارس :</a:t>
            </a:r>
            <a:endParaRPr lang="en-US" dirty="0" smtClean="0">
              <a:solidFill>
                <a:srgbClr val="FF0000"/>
              </a:solidFill>
            </a:endParaRPr>
          </a:p>
          <a:p>
            <a:pPr rtl="1"/>
            <a:r>
              <a:rPr lang="ar-SA" b="1" dirty="0" smtClean="0"/>
              <a:t>استخراج فهرس المصادر ، وما يسمى بفهرس المحتويات أو الموضوعات ، سيأتي الحديث عنه.</a:t>
            </a:r>
            <a:endParaRPr lang="en-US" dirty="0" smtClean="0"/>
          </a:p>
          <a:p>
            <a:pPr rtl="1"/>
            <a:r>
              <a:rPr lang="ar-SA" b="1" dirty="0" smtClean="0"/>
              <a:t>أما استخراج الفهارس الأخرى فيتبع فيه ما يأتي:</a:t>
            </a:r>
            <a:endParaRPr lang="en-US" dirty="0" smtClean="0"/>
          </a:p>
          <a:p>
            <a:pPr lvl="0" rtl="1"/>
            <a:r>
              <a:rPr lang="ar-SA" b="1" dirty="0" smtClean="0"/>
              <a:t>1- يقرأ المفهرس البحث أو الكتاب قراءة سريعة ليلم </a:t>
            </a:r>
            <a:r>
              <a:rPr lang="ar-SA" b="1" dirty="0" smtClean="0"/>
              <a:t>بمحتوياته </a:t>
            </a:r>
            <a:r>
              <a:rPr lang="ar-SA" b="1" dirty="0" smtClean="0"/>
              <a:t>، من أعلام ، وكتب ، وآيات قرآنية ، وأحاديث نبوية، وغير ذلك مما يريد إبرازه في الفهرس.</a:t>
            </a:r>
            <a:endParaRPr lang="en-US" dirty="0" smtClean="0"/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2- يبدأ بقراءة البحث أو الكتاب مره ثانية ويضع بقلم الرصاص خطوطاً تحت ما يريد إبرازه </a:t>
            </a:r>
            <a:r>
              <a:rPr lang="ar-SA" b="1" dirty="0" smtClean="0"/>
              <a:t>في</a:t>
            </a:r>
            <a:r>
              <a:rPr lang="ar-SA" b="1" dirty="0" smtClean="0"/>
              <a:t> </a:t>
            </a:r>
            <a:r>
              <a:rPr lang="ar-SA" b="1" dirty="0" smtClean="0"/>
              <a:t>الفهرس ، من أعلام ، وكتب وآيات قرآنية ، وأحاديث نبوية، ووقائع وغير ذلك مما يجده في البحث أو الكتاب وهو يريد إبرازه في  الفهرس. وإذا </a:t>
            </a:r>
            <a:r>
              <a:rPr lang="ar-SA" b="1" dirty="0" smtClean="0"/>
              <a:t>أردت </a:t>
            </a:r>
            <a:r>
              <a:rPr lang="ar-SA" b="1" dirty="0" smtClean="0"/>
              <a:t>مزيداً من التمييز بين محتوى كل نوع ونوع من الفهارس فاجعل الخطوط تحت محتوى كل نوع بلون خاص يختلف عن لون الخطوط تحت محتوى النوع </a:t>
            </a:r>
            <a:r>
              <a:rPr lang="ar-SA" b="1" dirty="0" smtClean="0"/>
              <a:t>الآخر.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b="1" dirty="0" smtClean="0"/>
              <a:t>3- يضع المفهرس لكل نوع رمز من عنده حسب اجتهاده ويضع هذا الرمز بإزاء كل مفرده من محتويات هذا النوع </a:t>
            </a:r>
            <a:r>
              <a:rPr lang="ar-SA" b="1" dirty="0" err="1" smtClean="0"/>
              <a:t>وبفيد</a:t>
            </a:r>
            <a:r>
              <a:rPr lang="ar-SA" b="1" dirty="0" smtClean="0"/>
              <a:t> هذا الرمز في دلالته على نوع الفهرس وذلك مثل: </a:t>
            </a:r>
            <a:r>
              <a:rPr lang="ar-SA" b="1" dirty="0" smtClean="0"/>
              <a:t>أن يضع رمز (ع) للعلم ، ورمز (ك) للكتاب ، ورمز (ح) للحديث ، ورمز (ق) للقبائل ، ورمز (م) للمثل.</a:t>
            </a:r>
            <a:endParaRPr lang="en-US" dirty="0" smtClean="0"/>
          </a:p>
          <a:p>
            <a:pPr lvl="0" rtl="1"/>
            <a:r>
              <a:rPr lang="ar-SA" b="1" dirty="0" smtClean="0"/>
              <a:t>4- </a:t>
            </a:r>
            <a:r>
              <a:rPr lang="ar-SA" b="1" dirty="0" smtClean="0"/>
              <a:t>يعمل المفهرس هذا حتى ينتهي من البحث أو الكتاب.</a:t>
            </a:r>
            <a:endParaRPr lang="en-US" dirty="0" smtClean="0"/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1651</TotalTime>
  <Words>2103</Words>
  <Application>Microsoft Office PowerPoint</Application>
  <PresentationFormat>A4 Paper (210x297 mm)‎</PresentationFormat>
  <Paragraphs>116</Paragraphs>
  <Slides>39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39</vt:i4>
      </vt:variant>
    </vt:vector>
  </HeadingPairs>
  <TitlesOfParts>
    <vt:vector size="40" baseType="lpstr">
      <vt:lpstr>Office Theme</vt:lpstr>
      <vt:lpstr>الشريحة 1</vt:lpstr>
      <vt:lpstr>المحاضرة التاسعة ملحقات البحث وأنواع الفهارس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الشريحة 28</vt:lpstr>
      <vt:lpstr>الشريحة 29</vt:lpstr>
      <vt:lpstr>الشريحة 30</vt:lpstr>
      <vt:lpstr>الشريحة 31</vt:lpstr>
      <vt:lpstr>الشريحة 32</vt:lpstr>
      <vt:lpstr>الشريحة 33</vt:lpstr>
      <vt:lpstr>الشريحة 34</vt:lpstr>
      <vt:lpstr>الشريحة 35</vt:lpstr>
      <vt:lpstr>الشريحة 36</vt:lpstr>
      <vt:lpstr>الشريحة 37</vt:lpstr>
      <vt:lpstr>الشريحة 38</vt:lpstr>
      <vt:lpstr>الشريحة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aeshah</cp:lastModifiedBy>
  <cp:revision>121</cp:revision>
  <dcterms:created xsi:type="dcterms:W3CDTF">2009-10-14T19:14:34Z</dcterms:created>
  <dcterms:modified xsi:type="dcterms:W3CDTF">2012-10-11T05:37:26Z</dcterms:modified>
</cp:coreProperties>
</file>