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00" r:id="rId2"/>
    <p:sldId id="257" r:id="rId3"/>
    <p:sldId id="303" r:id="rId4"/>
    <p:sldId id="304" r:id="rId5"/>
    <p:sldId id="305" r:id="rId6"/>
    <p:sldId id="306" r:id="rId7"/>
    <p:sldId id="307" r:id="rId8"/>
    <p:sldId id="308" r:id="rId9"/>
    <p:sldId id="309" r:id="rId10"/>
    <p:sldId id="310" r:id="rId11"/>
    <p:sldId id="311" r:id="rId12"/>
    <p:sldId id="312" r:id="rId13"/>
    <p:sldId id="313" r:id="rId14"/>
    <p:sldId id="326" r:id="rId15"/>
    <p:sldId id="327" r:id="rId16"/>
    <p:sldId id="315" r:id="rId17"/>
    <p:sldId id="316" r:id="rId18"/>
    <p:sldId id="317" r:id="rId19"/>
    <p:sldId id="318" r:id="rId20"/>
    <p:sldId id="319" r:id="rId21"/>
    <p:sldId id="320" r:id="rId22"/>
    <p:sldId id="321" r:id="rId23"/>
    <p:sldId id="322" r:id="rId24"/>
    <p:sldId id="323" r:id="rId25"/>
    <p:sldId id="324" r:id="rId26"/>
    <p:sldId id="325"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8" d="100"/>
          <a:sy n="98" d="100"/>
        </p:scale>
        <p:origin x="-342" y="49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a:t>
            </a:r>
            <a:r>
              <a:rPr lang="ar-SA" spc="-150" dirty="0" smtClean="0">
                <a:solidFill>
                  <a:srgbClr val="FF0000"/>
                </a:solidFill>
                <a:latin typeface="ae_AlMateen" pitchFamily="2" charset="-78"/>
                <a:cs typeface="ae_AlMateen" pitchFamily="2" charset="-78"/>
              </a:rPr>
              <a:t>العاشرة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طريقة صنع الفهارس</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915400" cy="4525963"/>
          </a:xfrm>
        </p:spPr>
        <p:txBody>
          <a:bodyPr/>
          <a:lstStyle/>
          <a:p>
            <a:pPr rtl="1"/>
            <a:r>
              <a:rPr lang="ar-SA" b="1" dirty="0" smtClean="0">
                <a:solidFill>
                  <a:srgbClr val="FF0000"/>
                </a:solidFill>
              </a:rPr>
              <a:t>طريقة صنع الفهارس:</a:t>
            </a:r>
            <a:endParaRPr lang="en-US" dirty="0" smtClean="0">
              <a:solidFill>
                <a:srgbClr val="FF0000"/>
              </a:solidFill>
            </a:endParaRPr>
          </a:p>
          <a:p>
            <a:pPr rtl="1"/>
            <a:r>
              <a:rPr lang="ar-SA" b="1" dirty="0" smtClean="0"/>
              <a:t>ينبغي أن يعلم المفهرس أن عليه أن يفهرس كل شيء له أهمية ، سواء أكان في الصلب ، أم في الحاشية، أم في المقدمة ، أم في الخاتمة ، أم في الملحقات والوثائق. ولصنع الفهارس طرق أمثلها طريقان:</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solidFill>
                  <a:srgbClr val="FF0000"/>
                </a:solidFill>
              </a:rPr>
              <a:t>الطريقة الأولى: </a:t>
            </a:r>
            <a:r>
              <a:rPr lang="ar-SA" b="1" dirty="0" smtClean="0"/>
              <a:t>طريقة الجذاذات ، وذلك بأن يكتب المفهرس فيها ما يريد فهرسته ، ثم يرتبها ترتيباً هجائياً </a:t>
            </a:r>
            <a:r>
              <a:rPr lang="ar-SA" b="1" dirty="0" smtClean="0"/>
              <a:t>على </a:t>
            </a:r>
            <a:r>
              <a:rPr lang="ar-SA" b="1" dirty="0" smtClean="0"/>
              <a:t>أوائل الكلمات ثم ثوانيها ثم </a:t>
            </a:r>
            <a:r>
              <a:rPr lang="ar-SA" b="1" dirty="0" err="1" smtClean="0"/>
              <a:t>ثوالثها</a:t>
            </a:r>
            <a:r>
              <a:rPr lang="ar-SA" b="1" dirty="0" smtClean="0"/>
              <a:t> وهكذا. </a:t>
            </a:r>
            <a:r>
              <a:rPr lang="ar-SA" b="1" dirty="0" smtClean="0"/>
              <a:t>ويهيئ </a:t>
            </a:r>
            <a:r>
              <a:rPr lang="ar-SA" b="1" dirty="0" smtClean="0"/>
              <a:t>لفرز هذه الجذاذات صندوقاً خاصاً ، مقسماً إلى بيوت صغيرة يحمل كل بيت منها اسم حرف من حروف الهجاء. ولهذه الطريقة عيب هو احتمال فقد بعض الجذاذات.</a:t>
            </a:r>
            <a:endParaRPr lang="en-US" dirty="0" smtClean="0"/>
          </a:p>
          <a:p>
            <a:pPr algn="l"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الثانية : </a:t>
            </a:r>
            <a:r>
              <a:rPr lang="ar-SA" b="1" dirty="0" smtClean="0"/>
              <a:t>من طرق صنع الفهارس: طريقة الدفتر المفهرس الذي يخصص لكل حرف من الحروف أوراقاً خاصة ، يخصص سطر منها أو أكثر لكل مادة من مواد ذلك الحرف بحسب ما يتوقعه </a:t>
            </a:r>
            <a:r>
              <a:rPr lang="ar-SA" b="1" dirty="0" smtClean="0"/>
              <a:t>المفهرس.وهذه الطريقة أضبط من طريقة الجذاذات إذ تكون مواد الفهرس تحت المراقبة الدقيقة والمقارنة المستمرة.</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مكان الفهارس وترتيبها:</a:t>
            </a:r>
            <a:endParaRPr lang="en-US" dirty="0" smtClean="0">
              <a:solidFill>
                <a:srgbClr val="FF0000"/>
              </a:solidFill>
            </a:endParaRPr>
          </a:p>
          <a:p>
            <a:pPr rtl="1"/>
            <a:r>
              <a:rPr lang="ar-SA" b="1" dirty="0" smtClean="0"/>
              <a:t>الفهارس التي نتحدث عنها </a:t>
            </a:r>
            <a:r>
              <a:rPr lang="ar-SA" b="1" dirty="0" smtClean="0"/>
              <a:t>هي </a:t>
            </a:r>
            <a:r>
              <a:rPr lang="ar-SA" b="1" dirty="0" smtClean="0"/>
              <a:t>الأنواع التي ذكرنا بعضها كفهرس الأعلام وفهرس الكتب وفهرس الآيات ، </a:t>
            </a:r>
            <a:r>
              <a:rPr lang="ar-SA" b="1" dirty="0" err="1" smtClean="0"/>
              <a:t>إلخ</a:t>
            </a:r>
            <a:r>
              <a:rPr lang="ar-SA" b="1" dirty="0" smtClean="0"/>
              <a:t>، مما ليس بفهرس المصادر وما يسمى بفهرس المحتويات. </a:t>
            </a:r>
            <a:r>
              <a:rPr lang="ar-SA" b="1" dirty="0" smtClean="0"/>
              <a:t>ويسمي </a:t>
            </a:r>
            <a:r>
              <a:rPr lang="ar-SA" b="1" dirty="0" smtClean="0"/>
              <a:t>بعض الكاتبين في مناهج البحث هذه الأنواع بفهارس المفردات . وهذه الفهارس مكانها في آخر البحث بعد فهرس المصادر.</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وأما ترتيب </a:t>
            </a:r>
            <a:r>
              <a:rPr lang="ar-SA" b="1" dirty="0" smtClean="0"/>
              <a:t>هذه الفهارس </a:t>
            </a:r>
            <a:r>
              <a:rPr lang="ar-SA" b="1" dirty="0" smtClean="0"/>
              <a:t>فله جهتان : </a:t>
            </a:r>
            <a:endParaRPr lang="en-US" dirty="0" smtClean="0"/>
          </a:p>
          <a:p>
            <a:pPr rtl="1"/>
            <a:r>
              <a:rPr lang="ar-SA" b="1" dirty="0" smtClean="0">
                <a:solidFill>
                  <a:srgbClr val="FF0000"/>
                </a:solidFill>
              </a:rPr>
              <a:t>الجهة الأولى : </a:t>
            </a:r>
            <a:r>
              <a:rPr lang="ar-SA" b="1" dirty="0" smtClean="0"/>
              <a:t>ترتيب كل فهرس منها مع غيره من الفهارس ، </a:t>
            </a:r>
            <a:r>
              <a:rPr lang="ar-SA" b="1" dirty="0" smtClean="0">
                <a:solidFill>
                  <a:srgbClr val="FF0000"/>
                </a:solidFill>
              </a:rPr>
              <a:t>الجهة الثانية: </a:t>
            </a:r>
            <a:r>
              <a:rPr lang="ar-SA" b="1" dirty="0" smtClean="0"/>
              <a:t>ترتيب كل فهرس منها </a:t>
            </a:r>
            <a:r>
              <a:rPr lang="ar-SA" b="1" dirty="0" smtClean="0"/>
              <a:t>في نطاقه </a:t>
            </a:r>
            <a:r>
              <a:rPr lang="ar-SA" b="1" dirty="0" smtClean="0"/>
              <a:t>نفسه.</a:t>
            </a:r>
            <a:endParaRPr lang="en-US" dirty="0" smtClean="0"/>
          </a:p>
          <a:p>
            <a:r>
              <a:rPr lang="ar-SA" b="1" dirty="0" smtClean="0"/>
              <a:t>أما الجهة الأولى، وهي ترتيب كل فهرس منها مع غيره من الفهارس، فإن المفهرسين يختلفون في ترتيبها ، بل نستطيع القول : إنه ليس هناك قاعدة يسيرون عليها في الترتيب.</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ولذلك نجد بعضهم يضع فهرس الآيات ، ثم يليه فهرس الأحاديث ، ثم فهرس الأعلام ، وهكذا إلى آخر الفهارس. ولكن المنهج المنطقي يقتضي ( ترتيب حسب أهميتها بالنسبة للبحث، فيكون التقديم) لأهم الفهارس وأشدها مساساً بالموضوع)).</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ولهذا فإن أول فهرس يكون بعد آخر البحث مباشرة هو فهرس المصادر ؛ لأن البحث قائم عليها. ثم يأتي من بعده فهرس الأعلام الذين هم أصحاب المصادر التي قام البحث عليها. ثم فهرس الكتب الواردة في البحث ، لما لها من أثر في تكوين البحث. ثم تأتي الفهارس الأخرى مرتبة حسب أهميتها بالنسبة للبحث وشدة التصاقها </a:t>
            </a:r>
            <a:r>
              <a:rPr lang="ar-SA" b="1" dirty="0" err="1" smtClean="0"/>
              <a:t>به</a:t>
            </a:r>
            <a:r>
              <a:rPr lang="ar-SA" b="1" dirty="0" smtClean="0"/>
              <a:t>.</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فإذا كان الكتاب كتاب علوم قرآن قدم فيه فهرس الآيات القرآنية وإن كان كتاب علوم حديث قدم فيه فهرس الأحاديث ، وإن كان كتاب أصول فقه قدم فيه فهرس القواعد الأصولية ، وإن كان كتاب تاريخ قدم فيه فهرس </a:t>
            </a:r>
            <a:r>
              <a:rPr lang="ar-SA" b="1" dirty="0" smtClean="0"/>
              <a:t>الأحداث والسنين </a:t>
            </a:r>
            <a:r>
              <a:rPr lang="ar-SA" b="1" dirty="0" smtClean="0"/>
              <a:t>، وإن كان كتاب قبائل قدم فيه فهرس القبائل وهكذا. ثم </a:t>
            </a:r>
            <a:r>
              <a:rPr lang="ar-SA" b="1" dirty="0" smtClean="0"/>
              <a:t>تساق </a:t>
            </a:r>
            <a:r>
              <a:rPr lang="ar-SA" b="1" dirty="0" smtClean="0"/>
              <a:t>بعد سائر الفهارس مرتبة حسب ترتيبها المألوف.</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وأما الجهة الثانية: وهي ترتيب كل فهرس منها في نطاق نفسه فيجري ترتيب كل فهرس في نطاقه بحسب الحروف الهجائية وهو المسمى بالترتيب </a:t>
            </a:r>
            <a:r>
              <a:rPr lang="ar-SA" b="1" dirty="0" err="1" smtClean="0"/>
              <a:t>الألفبائي</a:t>
            </a:r>
            <a:r>
              <a:rPr lang="ar-SA" b="1" dirty="0" smtClean="0"/>
              <a:t> وهو الذي </a:t>
            </a:r>
            <a:r>
              <a:rPr lang="ar-SA" b="1" dirty="0" err="1" smtClean="0"/>
              <a:t>أوضحناه</a:t>
            </a:r>
            <a:r>
              <a:rPr lang="ar-SA" b="1" dirty="0" smtClean="0"/>
              <a:t> سابقاً عند بيان نوعي الفهرس. ويتم ذلك بوساطة صنع مجموعات من جذاذات نوع الفهرس مرتبة على الأوائل ثم الثواني ثم </a:t>
            </a:r>
            <a:r>
              <a:rPr lang="ar-SA" b="1" dirty="0" err="1" smtClean="0"/>
              <a:t>الثوالث</a:t>
            </a:r>
            <a:r>
              <a:rPr lang="ar-SA" b="1" dirty="0" smtClean="0"/>
              <a:t> وهكذا</a:t>
            </a:r>
            <a:r>
              <a:rPr lang="ar-SA" b="1" dirty="0" smtClean="0"/>
              <a:t>.</a:t>
            </a:r>
          </a:p>
          <a:p>
            <a:pPr rtl="1"/>
            <a:r>
              <a:rPr lang="ar-SA" b="1" dirty="0" smtClean="0"/>
              <a:t>ولكن بعض المفهرسين يجري في ترتيب الآيات القرآنية على إتباع السورة ورقم الآية فبعضهم مع ذلك يرتب السور على حسب ورودها في الكتاب العزيز أو على حسب حروف الهجاء</a:t>
            </a:r>
            <a:endParaRPr lang="en-US" dirty="0" smtClean="0"/>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لهذا أفضل أن يكون الترتيب هجائياً لما ذكرت ولأنه أسهل من غيره ، ومثل هذا يقال في ترتيب الأحاديث النبوية ، وكذلك يقال في ترتيب الأعلام والبلدان والقبائل ونحوها. وأما </a:t>
            </a:r>
            <a:r>
              <a:rPr lang="ar-SA" b="1" dirty="0" err="1" smtClean="0"/>
              <a:t>الكنى</a:t>
            </a:r>
            <a:r>
              <a:rPr lang="ar-SA" b="1" dirty="0" smtClean="0"/>
              <a:t> والألقاب التي لم يرد لها اسم ترد إليه فإنها توضع كما هي في ترتيبها مثل ابن القيم ، وأبو اليسر ، وذو الإصبع. وأما ترتيب الشعر فإنه متنوع الضروب وأقل صورة لترتيبه أن يرتب على القوافي من الهمزة إلى الياء.</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فهرس المصادر:</a:t>
            </a:r>
            <a:endParaRPr lang="en-US" dirty="0" smtClean="0">
              <a:solidFill>
                <a:srgbClr val="FF0000"/>
              </a:solidFill>
            </a:endParaRPr>
          </a:p>
          <a:p>
            <a:r>
              <a:rPr lang="ar-SA" b="1" dirty="0" smtClean="0"/>
              <a:t>أهمية فهرس المصادر فتبدو في أنها </a:t>
            </a:r>
            <a:r>
              <a:rPr lang="ar-SA" b="1" dirty="0" smtClean="0"/>
              <a:t>بيان للأسس </a:t>
            </a:r>
            <a:r>
              <a:rPr lang="ar-SA" b="1" dirty="0" smtClean="0"/>
              <a:t>التي قام عليه البحث وتم </a:t>
            </a:r>
            <a:r>
              <a:rPr lang="ar-SA" b="1" dirty="0" err="1" smtClean="0"/>
              <a:t>بها</a:t>
            </a:r>
            <a:r>
              <a:rPr lang="ar-SA" b="1" dirty="0" smtClean="0"/>
              <a:t> بنيانه وآتى </a:t>
            </a:r>
            <a:r>
              <a:rPr lang="ar-SA" b="1" dirty="0" err="1" smtClean="0"/>
              <a:t>بها</a:t>
            </a:r>
            <a:r>
              <a:rPr lang="ar-SA" b="1" dirty="0" smtClean="0"/>
              <a:t> نتائجه وثماره. كما أنها عنوان شرف البحث ودليل صدق أصوله التي نشأ </a:t>
            </a:r>
            <a:r>
              <a:rPr lang="ar-SA" b="1" dirty="0" smtClean="0"/>
              <a:t>عنها </a:t>
            </a:r>
            <a:r>
              <a:rPr lang="ar-SA" b="1" dirty="0" smtClean="0"/>
              <a:t>. كما أنها عامل مهم في اطمئنان القارئ والمراجع على ما ورد في البحث من صحة في المعلومات وصدق في نسيتها إلى مصادرها. وهي أيضاً تساعد القارئ على الرجوع إلى مصادر البحث إذا أراد التأكد من صحة ما ورد فيه أو الاستزادة مما يريد الرجوع فيه إلى مصادره.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وفهرسة المصادر توثيق لما اعتمد عليه في بحثه من مصادر بذكر اسمها ومكان وجودها إن كانت مخطوطة وبيان طبعتها ومكان ذلك وسنته إلى غير ذلك من معلومات إن كانت مطبوعة ولهذا ينبغي العناية بفهرس المصادر إعداداً ودقتاً وترتيباً قدر المستطاع.</a:t>
            </a:r>
          </a:p>
          <a:p>
            <a:pPr rtl="1"/>
            <a:r>
              <a:rPr lang="ar-SA" b="1" dirty="0" smtClean="0"/>
              <a:t>وتشمل المصادر الكتب المتصلة بالموضوع إذا قرأها الباحث واستفاد منها سواء كانت الاستفادة قليلة أم كثيرة وسواء كانت الاستفادة بالاقتباس النصي أم بأخذ الأفكار وسواء كانت الاستفادة إسهاماً فعلياً في تكوين البحث أم كانت إمداداً </a:t>
            </a:r>
            <a:endParaRPr lang="ar-JO"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بمادة مفيدة وإن لم تكن أساسية في تكوين البحث .</a:t>
            </a:r>
          </a:p>
          <a:p>
            <a:pPr rtl="1"/>
            <a:r>
              <a:rPr lang="ar-SA" b="1" dirty="0" smtClean="0"/>
              <a:t>وبعضهم يضيف إلى ذلك كل ما استأنس </a:t>
            </a:r>
            <a:r>
              <a:rPr lang="ar-SA" b="1" dirty="0" err="1" smtClean="0"/>
              <a:t>به</a:t>
            </a:r>
            <a:r>
              <a:rPr lang="ar-SA" b="1" dirty="0" smtClean="0"/>
              <a:t> الباحث أو رجع إليه من مصادر فأفاده في تفهم الموضوع وهضم مادته ولو لم يقتبس منه نصاً أو يأخذ منه فكرة.</a:t>
            </a:r>
          </a:p>
          <a:p>
            <a:pPr rtl="1"/>
            <a:r>
              <a:rPr lang="ar-SA" b="1" dirty="0" smtClean="0"/>
              <a:t>والذي ينبغي أن يقال أن المصدر هو ما كان له أثر في تكوين البحث أياً كان نوع الأثر سواء بالاقتباس النصي أم بأخذ الأفكار. وما يساعد فهم الموضوع وهضم مادته إذا كان يصاحبه وجود الأفكار فيه مما له أثر في البحث فيعتبر من المصادر.</a:t>
            </a:r>
            <a:endParaRPr lang="ar-JO"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مكان فهرس المصادر:</a:t>
            </a:r>
            <a:endParaRPr lang="en-US" dirty="0" smtClean="0">
              <a:solidFill>
                <a:srgbClr val="FF0000"/>
              </a:solidFill>
            </a:endParaRPr>
          </a:p>
          <a:p>
            <a:pPr rtl="1"/>
            <a:r>
              <a:rPr lang="ar-SA" b="1" dirty="0" smtClean="0"/>
              <a:t>بعض الباحثين يرى أنه يمكن وضع فهرس المصادر بعد المقدمة ، كما يمكن تأخيره. ولكننا نرى أن التأخير أشهر ولعله أنفع. وإذا ارتضينا </a:t>
            </a:r>
            <a:r>
              <a:rPr lang="ar-SA" b="1" dirty="0" smtClean="0"/>
              <a:t>تأخير </a:t>
            </a:r>
            <a:r>
              <a:rPr lang="ar-SA" b="1" dirty="0" smtClean="0"/>
              <a:t>مكانه ، فما هو التحديد؟</a:t>
            </a:r>
            <a:endParaRPr lang="en-US" dirty="0" smtClean="0"/>
          </a:p>
          <a:p>
            <a:r>
              <a:rPr lang="ar-SA" b="1" dirty="0" smtClean="0"/>
              <a:t>بعض الباحثين يضع مصادر كل باب أو فصل في نهايته ، بحيث يكون كل باب مستقلاً بفصوله وحواشيه ومصادره ، ثم يذكر في نهاية البحث المصادر العامة للبحث.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ولا مانع من إتباع هذه الطريقة إذا كان لكل باب أو فصل مصادر خاصة، وإن كان يعيبها تفرق مصادر البحث بين ثناياه وهذا يحمل الباحث والقارئ عبئاً في الرجوع إلى هذه المصادر.</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وغالب الباحثين يضع مصادر البحث كلها في نهاية البحث بحيث يكون فهرس المصادر أول الفهارس، وبعد نهاية نص البحث إن لم يكن هناك خاتمة ولا هوامش ولا ملحقات </a:t>
            </a:r>
            <a:r>
              <a:rPr lang="ar-SA" b="1" dirty="0" smtClean="0"/>
              <a:t>في آخر البحث وبعد الخاتمة إن وجدت ولم توجد هوامش ولا ملحقات وبعد </a:t>
            </a:r>
            <a:r>
              <a:rPr lang="ar-SA" b="1" dirty="0" smtClean="0"/>
              <a:t>الهوامش إن وجدت ولم توجد ملحقات ، وبعد الملحقات إن وجدت.ونحن نختار هذه الطريق حيث تتميز بشهرتها بين الباحثين وتصافها بالترتيب المنطقي فضلا عن أنها تسهل على الباحث والقارئ الرجوع إلى المصادر.</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طرق توزيع المصادر وتنظيمها إذا وضعت كلها في آخر البحث: إذا وضعت المصادر كلها في آخر البحث فإن هناك طرقاً لتوزيعها وتنظيمها:</a:t>
            </a:r>
            <a:endParaRPr lang="en-US" dirty="0" smtClean="0"/>
          </a:p>
          <a:p>
            <a:pPr rtl="1"/>
            <a:r>
              <a:rPr lang="ar-SA" b="1" dirty="0" smtClean="0">
                <a:solidFill>
                  <a:srgbClr val="FF0000"/>
                </a:solidFill>
              </a:rPr>
              <a:t>الطريقة الأولى: </a:t>
            </a:r>
            <a:r>
              <a:rPr lang="ar-SA" b="1" dirty="0" smtClean="0"/>
              <a:t>توزيعها وتنظيمها على النحو التالي:</a:t>
            </a:r>
            <a:endParaRPr lang="en-US" dirty="0" smtClean="0"/>
          </a:p>
          <a:p>
            <a:pPr lvl="0" rtl="1"/>
            <a:r>
              <a:rPr lang="ar-SA" b="1" dirty="0" smtClean="0"/>
              <a:t>1- المخطوطات .</a:t>
            </a:r>
            <a:endParaRPr lang="en-US" dirty="0" smtClean="0"/>
          </a:p>
          <a:p>
            <a:pPr lvl="0" rtl="1"/>
            <a:r>
              <a:rPr lang="ar-SA" b="1" dirty="0" smtClean="0"/>
              <a:t>2- الكتب العربية( المطبوعة).</a:t>
            </a:r>
            <a:endParaRPr lang="en-US" dirty="0" smtClean="0"/>
          </a:p>
          <a:p>
            <a:pPr lvl="0" rtl="1"/>
            <a:r>
              <a:rPr lang="ar-SA" b="1" dirty="0" smtClean="0"/>
              <a:t>3- الكتب التي كتبت بلغة أجنبية( وتدون بلغتها).</a:t>
            </a:r>
            <a:endParaRPr lang="en-US" dirty="0" smtClean="0"/>
          </a:p>
          <a:p>
            <a:pPr lvl="0" rtl="1"/>
            <a:endParaRPr lang="en-US" dirty="0" smtClean="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4- الكتب التي لا يعرف مؤلفوها ، والوثائق ، والأحكام القضائية، والخطابات ، ودوائر المعارف ، والمجلات العلمية، والصحف.</a:t>
            </a:r>
          </a:p>
          <a:p>
            <a:pPr rtl="1"/>
            <a:r>
              <a:rPr lang="ar-SA" b="1" dirty="0" smtClean="0">
                <a:solidFill>
                  <a:srgbClr val="FF0000"/>
                </a:solidFill>
              </a:rPr>
              <a:t>الطريقة الثانية: </a:t>
            </a:r>
            <a:r>
              <a:rPr lang="ar-SA" b="1" dirty="0" smtClean="0"/>
              <a:t>توزيعها وتنظيمها على النحو الآتي:</a:t>
            </a:r>
            <a:endParaRPr lang="en-US" dirty="0" smtClean="0"/>
          </a:p>
          <a:p>
            <a:pPr lvl="0" rtl="1"/>
            <a:r>
              <a:rPr lang="ar-SA" b="1" dirty="0" smtClean="0"/>
              <a:t>1- المصادر القديمة .</a:t>
            </a:r>
            <a:endParaRPr lang="en-US" dirty="0" smtClean="0"/>
          </a:p>
          <a:p>
            <a:pPr lvl="0" rtl="1"/>
            <a:r>
              <a:rPr lang="ar-SA" b="1" dirty="0" smtClean="0"/>
              <a:t>2- المصادر الحديثة.</a:t>
            </a:r>
            <a:endParaRPr lang="en-US" dirty="0" smtClean="0"/>
          </a:p>
          <a:p>
            <a:pPr rtl="1"/>
            <a:r>
              <a:rPr lang="ar-SA" b="1" dirty="0" smtClean="0"/>
              <a:t>3- المصادر </a:t>
            </a:r>
            <a:r>
              <a:rPr lang="ar-SA" b="1" dirty="0" smtClean="0"/>
              <a:t>الأجنبية ( وتدوينها بلغتها</a:t>
            </a:r>
            <a:r>
              <a:rPr lang="ar-SA" b="1" dirty="0" smtClean="0"/>
              <a:t>).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الثالثة: </a:t>
            </a:r>
            <a:r>
              <a:rPr lang="ar-SA" b="1" dirty="0" smtClean="0"/>
              <a:t>توزيعها وتنظيمها وفق علومها، كل علم يستقل بمصادره فتذكر مثلاً كتب التفسير، ثم كتب الحديث، ثم كتب الفقه ، ثم كتب أصول الفقه، ثم كتب اللغة العربية، ثم كتب التراجم، وهكذا بحسب مصادر موضوع البحث.</a:t>
            </a:r>
            <a:endParaRPr lang="en-US"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solidFill>
                  <a:srgbClr val="FF0000"/>
                </a:solidFill>
              </a:rPr>
              <a:t>الطريقة </a:t>
            </a:r>
            <a:r>
              <a:rPr lang="ar-SA" b="1" dirty="0" smtClean="0">
                <a:solidFill>
                  <a:srgbClr val="FF0000"/>
                </a:solidFill>
              </a:rPr>
              <a:t>الرابعة: </a:t>
            </a:r>
            <a:r>
              <a:rPr lang="ar-SA" b="1" dirty="0" smtClean="0"/>
              <a:t>توزيعها وتنظيمها حسب قيمتها ونوعها وانتسابها لأصحابها ، وذلك أن بعض المصادر تكون أساسية في بحث الموضوع، وبعضها يكون ثانوياً ، وبعض المصادر يكون كتاباً ، وبعضها يكون مقالة أو بحثاً في دورية، وبعض المصادر يكون </a:t>
            </a:r>
            <a:endParaRPr lang="en-US" b="1" dirty="0" smtClean="0"/>
          </a:p>
          <a:p>
            <a:pPr rtl="1"/>
            <a:r>
              <a:rPr lang="ar-SA" b="1" dirty="0" smtClean="0"/>
              <a:t>منسوباً </a:t>
            </a:r>
            <a:r>
              <a:rPr lang="ar-SA" b="1" dirty="0" smtClean="0"/>
              <a:t>لصاحبه، وبعضها يكون غير منسوب </a:t>
            </a:r>
            <a:r>
              <a:rPr lang="ar-SA" b="1" dirty="0" smtClean="0"/>
              <a:t>لصاحبه.</a:t>
            </a:r>
          </a:p>
          <a:p>
            <a:pPr rtl="1"/>
            <a:r>
              <a:rPr lang="ar-SA" b="1" dirty="0" smtClean="0"/>
              <a:t>فتوزع المصادر وتنظم على هذا الأساس فيكون هناك مصادر أساسية ومصادر ثانوية ومصادر يعنون لها بالكتب ومصادر يعنون لها بالدوريات ومصادر معروفة المؤلف وأخرى مجهولة المؤلف.</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الخامسة: </a:t>
            </a:r>
            <a:r>
              <a:rPr lang="ar-SA" b="1" dirty="0" smtClean="0"/>
              <a:t>توزيعها وتنظيمها حسب الحروف الهجائية للمؤلفين بحيث ترتب المصادر من أولها إلى آخرها ترتيباً هجائياً معتمداً على الحرف الأول للمؤلف ، قم الثاني ثم الثالث وهكذا.وهذا الترتيب هو الترتيب المسمى بالترتيب الهجائي أو </a:t>
            </a:r>
            <a:r>
              <a:rPr lang="ar-SA" b="1" dirty="0" err="1" smtClean="0"/>
              <a:t>الألفبائي</a:t>
            </a:r>
            <a:r>
              <a:rPr lang="ar-SA" b="1" dirty="0" smtClean="0"/>
              <a:t>.</a:t>
            </a:r>
            <a:endParaRPr lang="en-US" dirty="0" smtClean="0"/>
          </a:p>
          <a:p>
            <a:pPr rtl="1"/>
            <a:r>
              <a:rPr lang="ar-SA" b="1" dirty="0" smtClean="0"/>
              <a:t>وتمتاز هذه الطريقة بأنها </a:t>
            </a:r>
            <a:r>
              <a:rPr lang="ar-SA" b="1" dirty="0" smtClean="0"/>
              <a:t>توفر </a:t>
            </a:r>
            <a:r>
              <a:rPr lang="ar-SA" b="1" dirty="0" smtClean="0"/>
              <a:t>على الباحث تكرار ذكر اسم المؤلف فيما لو كان قد رجع لأكثر من كتاب لمؤلف واحد ، إذ يكتفي بتدوين اسم المؤلف أو شهرته أولاً ثم يعرض </a:t>
            </a:r>
            <a:r>
              <a:rPr lang="ar-SA" b="1" dirty="0" smtClean="0"/>
              <a:t>مصنفاته</a:t>
            </a:r>
            <a:r>
              <a:rPr lang="ar-SA" b="1" dirty="0" smtClean="0"/>
              <a:t> </a:t>
            </a:r>
            <a:r>
              <a:rPr lang="ar-SA" b="1" dirty="0" smtClean="0"/>
              <a:t>الأخرى.</a:t>
            </a:r>
            <a:endParaRPr lang="en-US" dirty="0" smtClean="0"/>
          </a:p>
          <a:p>
            <a:pPr algn="l"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السادسة: </a:t>
            </a:r>
            <a:r>
              <a:rPr lang="ar-SA" b="1" dirty="0" smtClean="0"/>
              <a:t>توزيعها وتنظيمها حسب الحروف الهجائية للمؤلفات ، بحيث ترتب الكتب والبحوث وغيرها من المصادر من أولها إلى آخرها ترتيباً هجائياً معتمداً على الحرف الأول من عنوان الكتاب أو البحث ثم الثاني ثم الثالث وهكذا. وتمتاز هذه الطريق بسهولتها وبالسرعة في أخذ المعلومات عن المصدر بوساطتها.</a:t>
            </a:r>
            <a:endParaRPr lang="en-US" dirty="0" smtClean="0"/>
          </a:p>
          <a:p>
            <a:pP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 السابعة:</a:t>
            </a:r>
            <a:r>
              <a:rPr lang="ar-SA" b="1" dirty="0" smtClean="0"/>
              <a:t> توزيعها وتنظيمها حسب الترتيب التاريخي لوفاة المؤلف أو لنشر المصدر. ويقصد بذلك أن يراعى في توزيع المصادر وتنظيمها الترتيب الزمني لوفاة المؤلف إذا كان المصدر قديماً ولنشر الكتاب إذا كان المصدر حديثاً . وهذه الطريقة تتناسب مع ما للتاريخ من دور مهم في الأسبقية إلى المعلومات أو المكتشفات كما أنها تتلاءم مع تتبع المراحل التاريخية أو التطورية. والباحث هو الذي يستطيع أن يختار من الطرق ما يوافق طبيعة بحثه.</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التنبيه إلى أمور تتعلق بفهرس المصادر:</a:t>
            </a:r>
            <a:endParaRPr lang="en-US" dirty="0" smtClean="0">
              <a:solidFill>
                <a:srgbClr val="FF0000"/>
              </a:solidFill>
            </a:endParaRPr>
          </a:p>
          <a:p>
            <a:pPr rtl="1"/>
            <a:r>
              <a:rPr lang="ar-SA" b="1" dirty="0" smtClean="0"/>
              <a:t>ينبغي التنبيه إلى أمور تتعلق بفهرس المصادر وهي: </a:t>
            </a:r>
            <a:endParaRPr lang="en-US" dirty="0" smtClean="0"/>
          </a:p>
          <a:p>
            <a:pPr lvl="0" rtl="1"/>
            <a:r>
              <a:rPr lang="ar-SA" b="1" dirty="0" smtClean="0"/>
              <a:t>1- يحسن ألا تدون أرقام الصفحات المستفاد منها في فهرس المصادر إلا إذا كان المصدر بحثاً أو مقالة في موسوعة أو مجلة علمية أو صحيفة أو نحو ذلك.</a:t>
            </a:r>
            <a:endParaRPr lang="en-US" dirty="0" smtClean="0"/>
          </a:p>
          <a:p>
            <a:pPr lvl="0" rtl="1"/>
            <a:r>
              <a:rPr lang="ar-SA" b="1" dirty="0" smtClean="0"/>
              <a:t>2- كل مصدر يبدأ تدوينه في سطر جديد .</a:t>
            </a:r>
            <a:endParaRPr lang="en-US" dirty="0" smtClean="0"/>
          </a:p>
          <a:p>
            <a:pPr lvl="0" rtl="1"/>
            <a:r>
              <a:rPr lang="ar-SA" b="1" dirty="0" smtClean="0"/>
              <a:t>3- تتبع المسافات المزدوجة بين المصادر في الكتابة.</a:t>
            </a:r>
            <a:endParaRPr lang="en-US" dirty="0" smtClean="0"/>
          </a:p>
          <a:p>
            <a:pPr rtl="1"/>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1639</TotalTime>
  <Words>1514</Words>
  <Application>Microsoft Office PowerPoint</Application>
  <PresentationFormat>A4 Paper (210x297 mm)‎</PresentationFormat>
  <Paragraphs>59</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المحاضرة العاشرة طريقة صنع الفهارس</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aeshah</cp:lastModifiedBy>
  <cp:revision>118</cp:revision>
  <dcterms:created xsi:type="dcterms:W3CDTF">2009-10-14T19:14:34Z</dcterms:created>
  <dcterms:modified xsi:type="dcterms:W3CDTF">2012-10-11T06:13:37Z</dcterms:modified>
</cp:coreProperties>
</file>