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300" r:id="rId2"/>
    <p:sldId id="257" r:id="rId3"/>
    <p:sldId id="301" r:id="rId4"/>
    <p:sldId id="314" r:id="rId5"/>
    <p:sldId id="302" r:id="rId6"/>
    <p:sldId id="318" r:id="rId7"/>
    <p:sldId id="319" r:id="rId8"/>
    <p:sldId id="317" r:id="rId9"/>
    <p:sldId id="303" r:id="rId10"/>
    <p:sldId id="304" r:id="rId11"/>
    <p:sldId id="305" r:id="rId12"/>
    <p:sldId id="306" r:id="rId13"/>
    <p:sldId id="307" r:id="rId14"/>
    <p:sldId id="308" r:id="rId15"/>
    <p:sldId id="309" r:id="rId16"/>
    <p:sldId id="310" r:id="rId17"/>
    <p:sldId id="311" r:id="rId18"/>
    <p:sldId id="320" r:id="rId19"/>
    <p:sldId id="312" r:id="rId20"/>
    <p:sldId id="313" r:id="rId21"/>
    <p:sldId id="315" r:id="rId22"/>
    <p:sldId id="316" r:id="rId23"/>
    <p:sldId id="321" r:id="rId24"/>
    <p:sldId id="322" r:id="rId25"/>
    <p:sldId id="266" r:id="rId2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106" d="100"/>
          <a:sy n="106" d="100"/>
        </p:scale>
        <p:origin x="-78" y="1080"/>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11/8/2012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JO"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13</a:t>
            </a:fld>
            <a:endParaRPr lang="en-US"/>
          </a:p>
        </p:txBody>
      </p:sp>
    </p:spTree>
    <p:extLst>
      <p:ext uri="{BB962C8B-B14F-4D97-AF65-F5344CB8AC3E}">
        <p14:creationId xmlns:p14="http://schemas.microsoft.com/office/powerpoint/2010/main" val="11092515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2286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قسم الدراسات الإسلامية</a:t>
            </a:r>
            <a:r>
              <a:rPr lang="en-US" sz="2400" b="1" dirty="0" smtClean="0">
                <a:solidFill>
                  <a:schemeClr val="tx2">
                    <a:lumMod val="75000"/>
                  </a:schemeClr>
                </a:solidFill>
                <a:latin typeface="Calibri" pitchFamily="34" charset="0"/>
              </a:rPr>
              <a:t> - </a:t>
            </a:r>
            <a:r>
              <a:rPr lang="ar-SA" sz="2400" b="1" dirty="0" smtClean="0">
                <a:solidFill>
                  <a:schemeClr val="tx2">
                    <a:lumMod val="75000"/>
                  </a:schemeClr>
                </a:solidFill>
                <a:latin typeface="Calibri" pitchFamily="34" charset="0"/>
              </a:rPr>
              <a:t>كلية الآداب</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2209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en-US"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أصول البحث العلمي</a:t>
            </a:r>
          </a:p>
          <a:p>
            <a:pPr algn="ctr"/>
            <a:r>
              <a:rPr lang="ar-SA" sz="3700" b="1" dirty="0" smtClean="0">
                <a:solidFill>
                  <a:schemeClr val="accent1">
                    <a:lumMod val="50000"/>
                  </a:schemeClr>
                </a:solidFill>
                <a:latin typeface="AYM Wadiy S_U normal."/>
                <a:cs typeface="Times New Roman" pitchFamily="18" charset="0"/>
              </a:rPr>
              <a:t>د . عبد الله محمد أمين العمري  </a:t>
            </a:r>
            <a:endParaRPr lang="ar-SA" sz="3700" b="1" dirty="0">
              <a:solidFill>
                <a:schemeClr val="accent1">
                  <a:lumMod val="50000"/>
                </a:schemeClr>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rtl="1" eaLnBrk="1" hangingPunct="1"/>
            <a:r>
              <a:rPr lang="ar-SA" spc="-150" dirty="0" smtClean="0">
                <a:solidFill>
                  <a:srgbClr val="FF0000"/>
                </a:solidFill>
                <a:latin typeface="ae_AlMateen" pitchFamily="2" charset="-78"/>
                <a:cs typeface="ae_AlMateen" pitchFamily="2" charset="-78"/>
              </a:rPr>
              <a:t>المحاضرة الثانية عشرة</a:t>
            </a:r>
            <a:br>
              <a:rPr lang="ar-SA" spc="-150" dirty="0" smtClean="0">
                <a:solidFill>
                  <a:srgbClr val="FF0000"/>
                </a:solidFill>
                <a:latin typeface="ae_AlMateen" pitchFamily="2" charset="-78"/>
                <a:cs typeface="ae_AlMateen" pitchFamily="2" charset="-78"/>
              </a:rPr>
            </a:br>
            <a:r>
              <a:rPr lang="ar-SA" spc="-150" dirty="0" smtClean="0">
                <a:solidFill>
                  <a:srgbClr val="FF0000"/>
                </a:solidFill>
                <a:latin typeface="ae_AlMateen" pitchFamily="2" charset="-78"/>
                <a:cs typeface="ae_AlMateen" pitchFamily="2" charset="-78"/>
              </a:rPr>
              <a:t>طباعة البحث</a:t>
            </a:r>
            <a:endParaRPr lang="en-US" spc="-150" dirty="0" smtClean="0">
              <a:solidFill>
                <a:srgbClr val="FF00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a:solidFill>
                  <a:srgbClr val="FF0000"/>
                </a:solidFill>
              </a:rPr>
              <a:t>طباعة البحث:</a:t>
            </a:r>
            <a:endParaRPr lang="en-US" dirty="0">
              <a:solidFill>
                <a:srgbClr val="FF0000"/>
              </a:solidFill>
            </a:endParaRPr>
          </a:p>
          <a:p>
            <a:pPr rtl="1"/>
            <a:r>
              <a:rPr lang="ar-SA" b="1" dirty="0"/>
              <a:t>والمراد بطباعة البحث هنا: كتابته بالآلة الكاتبة . والبحث بعد أن يكتمل من جميع جوانبه ، فإنه ينبغي على الباحث أن يدفعه إلى الطبع بالآلة الكاتبة. ومسؤولية البحث كتابة وتنظيماً وتصحيحاً تقع على الباحث نفسه ، سواء قام هو بكتابته بالآلة الكاتبة أم عهد بذلك إلى آخر ؛ إذ لا بد له في كلا الحالين من المتابعة الدقيقة لطباعة البحث والتأكد من سيرها وفق الطرق الفنية لطباعة البحوث.</a:t>
            </a:r>
            <a:endParaRPr lang="en-US" dirty="0"/>
          </a:p>
          <a:p>
            <a:pPr rtl="1"/>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a:t>وتصحيح ما قد يرد فيها من أخطاء مطبعية، وخروج البحث مطبوعاً على الهيئة التي رسمها الباحث حينما </a:t>
            </a:r>
            <a:r>
              <a:rPr lang="ar-SA" b="1" dirty="0" smtClean="0"/>
              <a:t>دفع </a:t>
            </a:r>
            <a:r>
              <a:rPr lang="ar-SA" b="1" dirty="0"/>
              <a:t>ببحثه إلى الطبع</a:t>
            </a:r>
            <a:r>
              <a:rPr lang="ar-SA" b="1" dirty="0" smtClean="0"/>
              <a:t>.</a:t>
            </a:r>
            <a:endParaRPr lang="en-US" dirty="0"/>
          </a:p>
          <a:p>
            <a:pPr rtl="1"/>
            <a:r>
              <a:rPr lang="ar-SA" b="1" dirty="0">
                <a:solidFill>
                  <a:srgbClr val="FF0000"/>
                </a:solidFill>
              </a:rPr>
              <a:t>محاسن قيام الباحث بطباعة بحثه بنفسه:</a:t>
            </a:r>
            <a:endParaRPr lang="en-US" dirty="0">
              <a:solidFill>
                <a:srgbClr val="FF0000"/>
              </a:solidFill>
            </a:endParaRPr>
          </a:p>
          <a:p>
            <a:pPr rtl="1"/>
            <a:r>
              <a:rPr lang="ar-SA" b="1" dirty="0"/>
              <a:t>إذا كان الباحث يجيد الطباعة بالآلة الكاتبة، فإنه يستحسن أن يقوم بطباعة بحثه بنفسه ، ذلك لأن الأمل حينئذ كبير جداً في أن يخرج البحث في أحسن هيئة : تنظيماً وترتيباً وتصحيحاً وشكلاً ، علاوة على ما يوفر له ذلك من وقت ثمين قد يذهب إذا عهد بالطباعة لشخص آخر.</a:t>
            </a:r>
            <a:endParaRPr lang="en-US" dirty="0"/>
          </a:p>
          <a:p>
            <a:pPr rtl="1"/>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a:t>وبيان ذلك أن الباحث يعرف بحثه معرفة جيدة لا يعرفها غيره ، فهو حري ألا يقع في الأخطاء التي يقع فيها غالباً من يعهد إليه بالطبع</a:t>
            </a:r>
            <a:r>
              <a:rPr lang="ar-SA" b="1" dirty="0" smtClean="0"/>
              <a:t>.</a:t>
            </a:r>
          </a:p>
          <a:p>
            <a:pPr rtl="1"/>
            <a:r>
              <a:rPr lang="ar-SA" b="1" dirty="0" smtClean="0"/>
              <a:t>وهو حري أن يلحظ كل الاعتبارات المختلفة وما عسى أن يكون في بحثه من اصطلاحات أو نظم خاصة </a:t>
            </a:r>
          </a:p>
          <a:p>
            <a:pPr rtl="1"/>
            <a:r>
              <a:rPr lang="ar-SA" b="1" dirty="0" smtClean="0"/>
              <a:t>كما أنه يعرف فقرات البحث وأفكاره ونصوصه وغير ذلك وما يترتب على هذه المعرفة من تنظيم وعلامات . </a:t>
            </a:r>
            <a:endParaRPr lang="en-US" dirty="0"/>
          </a:p>
          <a:p>
            <a:pPr rtl="1"/>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smtClean="0">
                <a:solidFill>
                  <a:srgbClr val="FF0000"/>
                </a:solidFill>
              </a:rPr>
              <a:t>ما ينبغي على الباحث إذا كان لا يجيد الطباعة :</a:t>
            </a:r>
          </a:p>
          <a:p>
            <a:pPr rtl="1"/>
            <a:r>
              <a:rPr lang="ar-SA" b="1" dirty="0"/>
              <a:t>إذا كان لا يجيد </a:t>
            </a:r>
            <a:r>
              <a:rPr lang="ar-SA" b="1" dirty="0" smtClean="0"/>
              <a:t>الطباعة بالآلة الكاتبة </a:t>
            </a:r>
            <a:r>
              <a:rPr lang="ar-SA" b="1" dirty="0"/>
              <a:t>ف</a:t>
            </a:r>
            <a:r>
              <a:rPr lang="ar-SA" b="1" dirty="0" smtClean="0"/>
              <a:t>إنه ينبغي أن يحس بأنه هو المسؤول عن بحثه كتابة وتنظيماً وتصحيحاً .وعلى هذا فهو مسؤول عن كل ما يقع فيه الكاتب على الآلة الكاتبة من أخطاء , ولتجنب هذه الأخطاء ينبغي على الطالب أن يختار شخصاً ماهراً في هذه الحرفة وأن يعد له الرسالة إعداداً منظماً على الوجه الذي تخرج عليه ثم يوضح له القوانين الخاصة بكتابة الرسائل من حيث اتساع الهوامش والمسافة بين كل سطرين وكيفية وضع الأرقام في صلب الرسالة وفي الهامش ونظام ترقيم الصفحات . </a:t>
            </a:r>
            <a:endParaRPr lang="ar-JO" b="1" dirty="0"/>
          </a:p>
        </p:txBody>
      </p:sp>
    </p:spTree>
    <p:extLst>
      <p:ext uri="{BB962C8B-B14F-4D97-AF65-F5344CB8AC3E}">
        <p14:creationId xmlns:p14="http://schemas.microsoft.com/office/powerpoint/2010/main" val="39133828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smtClean="0"/>
              <a:t>وعلى الباحث أيضاً ألا يدفع بحثه إلى الكاتب إلا بعد أن يكون قد هيأه من كل جهة للطباعة بحيث يكون منظماً مرتباً سليماً من حيث اللغة مستوفى من حيث علامات الترقيم.</a:t>
            </a:r>
          </a:p>
          <a:p>
            <a:pPr rtl="1"/>
            <a:r>
              <a:rPr lang="ar-SA" b="1" dirty="0" smtClean="0"/>
              <a:t> وعلى الباحث أيضاً أن يتابع طباعة بحثه متابعة دقيقة ويتأكد من سيرها وفق الطرق الفنية لطباعة البحوث وعليه أن يصحح ما قد يرد في الطباعة من أخطاء ويحسن أن يتخذ شخصاً يقابل معه المطبوع بالمخطوط للتأكد من سلامة المطبوع ولضمان خروج البحث مطبوعاً على الهيئة التي رسمها الباحث حينما دفع بحثه إلى الطابع .</a:t>
            </a:r>
            <a:endParaRPr lang="ar-JO" b="1" dirty="0"/>
          </a:p>
        </p:txBody>
      </p:sp>
    </p:spTree>
    <p:extLst>
      <p:ext uri="{BB962C8B-B14F-4D97-AF65-F5344CB8AC3E}">
        <p14:creationId xmlns:p14="http://schemas.microsoft.com/office/powerpoint/2010/main" val="26390782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a:solidFill>
                  <a:srgbClr val="FF0000"/>
                </a:solidFill>
              </a:rPr>
              <a:t>ما يجب على الباحث في طبعه لبحثه: </a:t>
            </a:r>
            <a:endParaRPr lang="ar-SA" b="1" dirty="0" smtClean="0">
              <a:solidFill>
                <a:srgbClr val="FF0000"/>
              </a:solidFill>
            </a:endParaRPr>
          </a:p>
          <a:p>
            <a:pPr rtl="1"/>
            <a:r>
              <a:rPr lang="ar-SA" b="1" dirty="0" smtClean="0"/>
              <a:t>يجب </a:t>
            </a:r>
            <a:r>
              <a:rPr lang="ar-SA" b="1" dirty="0"/>
              <a:t>على الباحث في طبعه لبحثه أن يراعي الأمور الآتية:</a:t>
            </a:r>
            <a:endParaRPr lang="en-US" dirty="0"/>
          </a:p>
          <a:p>
            <a:pPr lvl="0" rtl="1"/>
            <a:r>
              <a:rPr lang="ar-SA" b="1" dirty="0"/>
              <a:t>1- أن يستعمل أوراقاً بيضاء غير مسطرة ، متساوية الحجم ، ويفضل الحجم المتوسط ، وهو مقاس </a:t>
            </a:r>
            <a:r>
              <a:rPr lang="ar-SA" b="1" dirty="0" smtClean="0"/>
              <a:t>28</a:t>
            </a:r>
            <a:r>
              <a:rPr lang="en-US" b="1" dirty="0" smtClean="0"/>
              <a:t>X</a:t>
            </a:r>
            <a:r>
              <a:rPr lang="ar-SA" b="1" dirty="0"/>
              <a:t>22 سم ، ويحسن أن تكون الأوراق متوسطة بين السماكة والرقة.</a:t>
            </a:r>
            <a:endParaRPr lang="en-US" dirty="0"/>
          </a:p>
          <a:p>
            <a:pPr rtl="1"/>
            <a:endParaRPr lang="ar-JO" dirty="0"/>
          </a:p>
        </p:txBody>
      </p:sp>
    </p:spTree>
    <p:extLst>
      <p:ext uri="{BB962C8B-B14F-4D97-AF65-F5344CB8AC3E}">
        <p14:creationId xmlns:p14="http://schemas.microsoft.com/office/powerpoint/2010/main" val="20125167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2- أن </a:t>
            </a:r>
            <a:r>
              <a:rPr lang="ar-SA" b="1" dirty="0"/>
              <a:t>تكون الطباعة على صفحة واحدة من الورقة.</a:t>
            </a:r>
            <a:endParaRPr lang="en-US" dirty="0"/>
          </a:p>
          <a:p>
            <a:pPr lvl="0" rtl="1"/>
            <a:r>
              <a:rPr lang="ar-SA" b="1" dirty="0" smtClean="0"/>
              <a:t>3- أن </a:t>
            </a:r>
            <a:r>
              <a:rPr lang="ar-SA" b="1" dirty="0"/>
              <a:t>يترك إلى يمين الصفحة حاشية تقدر بخمسة سنتيمترات يشغل بعضها في تجليد البحث فيما بعد.</a:t>
            </a:r>
            <a:endParaRPr lang="en-US" dirty="0"/>
          </a:p>
          <a:p>
            <a:pPr rtl="1"/>
            <a:r>
              <a:rPr lang="ar-SA" b="1" dirty="0"/>
              <a:t>ومن فوائد ترك هذه الحاشية ألا يغطي التجليد بعض العبارات ، وحتى يكون هناك فسحة للترقيم الجانبي ، والعناوين الجانبية البارزة وغيرها بحيث يمكن قراءتها بسهولة.</a:t>
            </a:r>
            <a:endParaRPr lang="en-US" dirty="0"/>
          </a:p>
          <a:p>
            <a:pPr rtl="1"/>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a:t>كما يترك هامشاً في أسفل الصفحة ، لما قد يظهر من مصدر أو أكثر في سياق البحث ، أو عندما تدعو الحاجة إلى ذلك مما ذكرناه سابقاً فيما يوضع في الحاشية، ويبقى في أسفلها ثلاثة سنتيمترات لا يكتب فيها شيء . وعرض الحاشية العليا ثلاثة سنتمترات لا يكتب فيها شيء.</a:t>
            </a:r>
            <a:endParaRPr lang="en-US" dirty="0"/>
          </a:p>
          <a:p>
            <a:pPr rtl="1"/>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4- </a:t>
            </a:r>
            <a:r>
              <a:rPr lang="ar-SA" b="1" dirty="0" smtClean="0"/>
              <a:t>أن </a:t>
            </a:r>
            <a:r>
              <a:rPr lang="ar-SA" b="1" dirty="0"/>
              <a:t>يرقم الصفحات بوضوح ترقيم متسلسلاً ، وقد يستخدم في الترقيم الأحرف الأبجدية لصفحات العنوان ، والتقدير والاعتراف ، والمحتوى والمقدمة.</a:t>
            </a:r>
            <a:endParaRPr lang="en-US" dirty="0"/>
          </a:p>
          <a:p>
            <a:pPr lvl="0" rtl="1"/>
            <a:r>
              <a:rPr lang="ar-SA" b="1" dirty="0" smtClean="0"/>
              <a:t>5- </a:t>
            </a:r>
            <a:r>
              <a:rPr lang="ar-SA" b="1" dirty="0" smtClean="0"/>
              <a:t>أن </a:t>
            </a:r>
            <a:r>
              <a:rPr lang="ar-SA" b="1" dirty="0"/>
              <a:t>تخلو الطباعة من الأخطاء.</a:t>
            </a:r>
            <a:endParaRPr lang="en-US" dirty="0"/>
          </a:p>
          <a:p>
            <a:pPr lvl="0" rtl="1"/>
            <a:r>
              <a:rPr lang="ar-SA" b="1" dirty="0" smtClean="0"/>
              <a:t>6- </a:t>
            </a:r>
            <a:r>
              <a:rPr lang="ar-SA" b="1" dirty="0" smtClean="0"/>
              <a:t>أن </a:t>
            </a:r>
            <a:r>
              <a:rPr lang="ar-SA" b="1" dirty="0"/>
              <a:t>يراعى في الطبع كتابة الفقرة وأصولها وعلامات الترقيم.</a:t>
            </a:r>
            <a:endParaRPr lang="en-US" dirty="0"/>
          </a:p>
          <a:p>
            <a:pPr lvl="0" rtl="1"/>
            <a:r>
              <a:rPr lang="ar-SA" b="1" dirty="0" smtClean="0"/>
              <a:t>7- </a:t>
            </a:r>
            <a:r>
              <a:rPr lang="ar-SA" b="1" dirty="0" smtClean="0"/>
              <a:t>أن </a:t>
            </a:r>
            <a:r>
              <a:rPr lang="ar-SA" b="1" dirty="0"/>
              <a:t>يراعى </a:t>
            </a:r>
            <a:r>
              <a:rPr lang="ar-SA" b="1" dirty="0" smtClean="0"/>
              <a:t>نوع </a:t>
            </a:r>
            <a:r>
              <a:rPr lang="ar-SA" b="1" dirty="0"/>
              <a:t>الحبر ، وحجم الأحرف ، والكلمات ، وحجم الخط ، كأن يكون الخط في العناوين أكبر منه في المتن ، وفي المتن أكبر منه في الهامش.</a:t>
            </a:r>
            <a:endParaRPr lang="en-US" dirty="0"/>
          </a:p>
          <a:p>
            <a:pPr rtl="1"/>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8- </a:t>
            </a:r>
            <a:r>
              <a:rPr lang="ar-SA" b="1" dirty="0" smtClean="0"/>
              <a:t>أن </a:t>
            </a:r>
            <a:r>
              <a:rPr lang="ar-SA" b="1" dirty="0"/>
              <a:t>يراعى المسافة في الكتابة على النحو الآتي:</a:t>
            </a:r>
            <a:endParaRPr lang="en-US" dirty="0"/>
          </a:p>
          <a:p>
            <a:pPr lvl="0" rtl="1"/>
            <a:r>
              <a:rPr lang="ar-SA" b="1" dirty="0" smtClean="0"/>
              <a:t>أ- تضاعف </a:t>
            </a:r>
            <a:r>
              <a:rPr lang="ar-SA" b="1" dirty="0"/>
              <a:t>المسافة بين العناوين الرئيسة ونص البحث كلما وجد عنوان.</a:t>
            </a:r>
            <a:endParaRPr lang="en-US" dirty="0"/>
          </a:p>
          <a:p>
            <a:pPr lvl="0" rtl="1"/>
            <a:r>
              <a:rPr lang="ar-SA" b="1" dirty="0" smtClean="0"/>
              <a:t>ب - تستعمل </a:t>
            </a:r>
            <a:r>
              <a:rPr lang="ar-SA" b="1" dirty="0"/>
              <a:t>المسافة المزدوجة في كتابة صلب البحث؛ إذ بالمسافة المزدوجة يكون الكلام واضحاً سهل القراءة ، ثم يسهل معها عند الضرورة . حشر كلمة أو جملة بين السطرين ؛ إذ إنه لا يجوز كتابة شيء على الهامش.</a:t>
            </a:r>
            <a:endParaRPr lang="en-US" dirty="0"/>
          </a:p>
          <a:p>
            <a:pPr rtl="1"/>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9- </a:t>
            </a:r>
            <a:r>
              <a:rPr lang="ar-SA" b="1" dirty="0" smtClean="0"/>
              <a:t>أما </a:t>
            </a:r>
            <a:r>
              <a:rPr lang="ar-SA" b="1" dirty="0"/>
              <a:t>نوع الطباعة فيترك لاختيار الباحث. فقد يختار الطباعة عن طريق الآلة الكاتبة واستخراج نسخ دفعة واحدة باستعمال الكربون. </a:t>
            </a:r>
            <a:endParaRPr lang="en-US" dirty="0"/>
          </a:p>
          <a:p>
            <a:pPr rtl="1"/>
            <a:r>
              <a:rPr lang="ar-SA" b="1" dirty="0"/>
              <a:t>وأفضل طريقة الآن في طبع البحوث ، طبعها بالآلة الكاتبة بطريقة الحاسوب ( الكومبيوتر ) ، واستخراج النسخ بطريق آلة التصوير.</a:t>
            </a:r>
            <a:endParaRPr lang="en-US" dirty="0"/>
          </a:p>
          <a:p>
            <a:pPr rtl="1"/>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a:solidFill>
                  <a:srgbClr val="FF0000"/>
                </a:solidFill>
              </a:rPr>
              <a:t>عدد النسخ المطلوب تسليمها:</a:t>
            </a:r>
            <a:endParaRPr lang="en-US" dirty="0">
              <a:solidFill>
                <a:srgbClr val="FF0000"/>
              </a:solidFill>
            </a:endParaRPr>
          </a:p>
          <a:p>
            <a:pPr rtl="1"/>
            <a:r>
              <a:rPr lang="ar-SA" b="1" dirty="0"/>
              <a:t>يختلف عدد النسخ المطلوب تسليمها باختلاف البحث الذي يتقدم به الطالب ( ماجستير، أو دكتوراه) وباختلاف الجامعات ، بل وباختلاف الكليات في الجامعة والواحدة.</a:t>
            </a:r>
            <a:endParaRPr lang="en-US" dirty="0"/>
          </a:p>
          <a:p>
            <a:pPr rtl="1"/>
            <a:r>
              <a:rPr lang="ar-SA" b="1" dirty="0"/>
              <a:t>ولكن من المتفق عليه أنه يلزم الباحث أن يسلم عدداً من النسخ بقدر عدد أعضاء لجنة المناقشة، ونسختين أخريين إحداهما تودع في مكتبة الكلية، والأخرى تودع في المكتبة المركزية للجامعة، وذلك بعد نجاح الباحث.</a:t>
            </a:r>
            <a:endParaRPr lang="en-US" dirty="0"/>
          </a:p>
          <a:p>
            <a:pPr rtl="1"/>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a:t>هذا بالإضافة إلى نسخة خاص للمشرف، ونسخة خاصة للباحث نفسه ، ونسخة أخرى </a:t>
            </a:r>
            <a:r>
              <a:rPr lang="ar-SA" b="1" dirty="0" smtClean="0"/>
              <a:t>احتياطية .</a:t>
            </a:r>
          </a:p>
          <a:p>
            <a:pPr rtl="1"/>
            <a:r>
              <a:rPr lang="ar-SA" b="1" dirty="0" smtClean="0">
                <a:solidFill>
                  <a:srgbClr val="FF0000"/>
                </a:solidFill>
              </a:rPr>
              <a:t>خطوط البحث :</a:t>
            </a:r>
            <a:r>
              <a:rPr lang="ar-SA" b="1" dirty="0" smtClean="0">
                <a:solidFill>
                  <a:srgbClr val="FF0000"/>
                </a:solidFill>
              </a:rPr>
              <a:t> </a:t>
            </a:r>
          </a:p>
          <a:p>
            <a:pPr rtl="1"/>
            <a:r>
              <a:rPr lang="ar-SA" b="1" dirty="0"/>
              <a:t>ي</a:t>
            </a:r>
            <a:r>
              <a:rPr lang="ar-SA" b="1" dirty="0" smtClean="0"/>
              <a:t>نبغي  </a:t>
            </a:r>
            <a:r>
              <a:rPr lang="ar-SA" b="1" dirty="0"/>
              <a:t>أن يلاحظ اختلاف حجم الخط عند الإمكان ( كما في حال استعمال المطبعة) وذلك على النحو الآتي: </a:t>
            </a:r>
            <a:endParaRPr lang="en-US" dirty="0"/>
          </a:p>
          <a:p>
            <a:pPr lvl="0" rtl="1"/>
            <a:r>
              <a:rPr lang="ar-SA" b="1" dirty="0" smtClean="0"/>
              <a:t>1- حجم </a:t>
            </a:r>
            <a:r>
              <a:rPr lang="ar-SA" b="1" dirty="0"/>
              <a:t>كبير لكتابة عنوان الرسالة ( خط الثلث مثلاً).</a:t>
            </a:r>
            <a:endParaRPr lang="en-US" dirty="0"/>
          </a:p>
          <a:p>
            <a:pPr rtl="1"/>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2- حجم </a:t>
            </a:r>
            <a:r>
              <a:rPr lang="ar-SA" b="1" dirty="0"/>
              <a:t>أصغر من السابق لكتابة عناوين الأبواب والفصول والعبارات الآتية: محتوى البحث، فهرس مصادر البحث ، الفهارس الأخرى ، مقدمة البحث، خاتمة البحث ( خط رقعة أو نسخ كبير نوعاً ما).</a:t>
            </a:r>
            <a:endParaRPr lang="en-US" dirty="0"/>
          </a:p>
          <a:p>
            <a:r>
              <a:rPr lang="ar-SA" b="1" dirty="0" smtClean="0"/>
              <a:t>3- حجم </a:t>
            </a:r>
            <a:r>
              <a:rPr lang="ar-SA" b="1" dirty="0"/>
              <a:t>أصغر مما كتب به عناوين الأبواب والفصول وغيرها مما ذكرنا معها وأكبر من العادي لكتابة التقسيمات المتفرعة من عناوين الأبواب والفصول.</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lvl="0" rtl="1"/>
            <a:r>
              <a:rPr lang="ar-SA" b="1" dirty="0" smtClean="0"/>
              <a:t>4- الحجم </a:t>
            </a:r>
            <a:r>
              <a:rPr lang="ar-SA" b="1" dirty="0"/>
              <a:t>العادي لكتابة صلب البحث .</a:t>
            </a:r>
            <a:endParaRPr lang="en-US" dirty="0"/>
          </a:p>
          <a:p>
            <a:pPr lvl="0" rtl="1"/>
            <a:r>
              <a:rPr lang="ar-SA" b="1" dirty="0" smtClean="0"/>
              <a:t>5- حجم </a:t>
            </a:r>
            <a:r>
              <a:rPr lang="ar-SA" b="1" dirty="0"/>
              <a:t>أصغر من العادي لكتابة الحواشي بأسفل الصفحات ، ويجوز أن تكتب به الملاحق والوثائق</a:t>
            </a:r>
            <a:r>
              <a:rPr lang="ar-SA" b="1" dirty="0" smtClean="0"/>
              <a:t>.</a:t>
            </a:r>
            <a:r>
              <a:rPr lang="ar-SA" b="1" dirty="0"/>
              <a:t> </a:t>
            </a:r>
            <a:endParaRPr lang="en-US" dirty="0"/>
          </a:p>
          <a:p>
            <a:pPr rtl="1"/>
            <a:r>
              <a:rPr lang="ar-SA" b="1" dirty="0" smtClean="0">
                <a:solidFill>
                  <a:srgbClr val="FF0000"/>
                </a:solidFill>
              </a:rPr>
              <a:t>ترقيم</a:t>
            </a:r>
            <a:r>
              <a:rPr lang="ar-SA" b="1" dirty="0">
                <a:solidFill>
                  <a:srgbClr val="FF0000"/>
                </a:solidFill>
              </a:rPr>
              <a:t> </a:t>
            </a:r>
            <a:r>
              <a:rPr lang="ar-SA" b="1" dirty="0" smtClean="0">
                <a:solidFill>
                  <a:srgbClr val="FF0000"/>
                </a:solidFill>
              </a:rPr>
              <a:t>البحث :</a:t>
            </a:r>
          </a:p>
          <a:p>
            <a:pPr rtl="1"/>
            <a:r>
              <a:rPr lang="ar-SA" b="1" dirty="0" smtClean="0"/>
              <a:t>المراد بترقيم البحث وضع علامات من حروف أبجدية أو أرقام عددية على صفحات البحث تبين تسلسله.</a:t>
            </a:r>
            <a:endParaRPr lang="en-US" dirty="0"/>
          </a:p>
          <a:p>
            <a:pPr rtl="1"/>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smtClean="0">
                <a:solidFill>
                  <a:srgbClr val="FF0000"/>
                </a:solidFill>
              </a:rPr>
              <a:t>متى يبدأ بالترقيم :</a:t>
            </a:r>
          </a:p>
          <a:p>
            <a:pPr rtl="1"/>
            <a:r>
              <a:rPr lang="ar-SA" b="1" dirty="0" smtClean="0"/>
              <a:t>يبدأ </a:t>
            </a:r>
            <a:r>
              <a:rPr lang="ar-SA" b="1" dirty="0"/>
              <a:t>بالترقيم النهائي للبحث بعد تمام طبعه ، فيرقم دفعة واحدة، ذلك لأنه قد يحدث عند التصحيح وعند تقليب النظر النهائي في تنظيم البحث ما يمكن أن يزاد أو يحذف في الصفحات مما يخل بالترقيم لو عمل قبل تمام طبع البحث</a:t>
            </a:r>
            <a:r>
              <a:rPr lang="ar-SA" b="1" dirty="0" smtClean="0"/>
              <a:t>.</a:t>
            </a:r>
          </a:p>
          <a:p>
            <a:pPr rtl="1"/>
            <a:r>
              <a:rPr lang="ar-SA" b="1" dirty="0" smtClean="0"/>
              <a:t>هذا إضافة إلى أنه قد يعمل أكثر من شخص واحد في كتابة البحث على الآلة الكاتبة كأن يعمل واحد في كتابة المقدمة والباب الأول ويعمل ثان في كتابة الباب الثاني وهكذا مما يحتم تأجيل الترقيم النهائي إلى حين تمام طبع البحث .</a:t>
            </a:r>
            <a:endParaRPr lang="en-US" dirty="0"/>
          </a:p>
          <a:p>
            <a:pPr rtl="1"/>
            <a:endParaRPr lang="ar-JO" dirty="0"/>
          </a:p>
        </p:txBody>
      </p:sp>
    </p:spTree>
    <p:extLst>
      <p:ext uri="{BB962C8B-B14F-4D97-AF65-F5344CB8AC3E}">
        <p14:creationId xmlns:p14="http://schemas.microsoft.com/office/powerpoint/2010/main" val="2535860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a:solidFill>
                  <a:srgbClr val="FF0000"/>
                </a:solidFill>
              </a:rPr>
              <a:t>نظام ترقيم الصفحات:</a:t>
            </a:r>
            <a:endParaRPr lang="en-US" dirty="0">
              <a:solidFill>
                <a:srgbClr val="FF0000"/>
              </a:solidFill>
            </a:endParaRPr>
          </a:p>
          <a:p>
            <a:pPr rtl="1"/>
            <a:r>
              <a:rPr lang="ar-SA" b="1" dirty="0"/>
              <a:t>نظام ترقيم الصفحات ينبغي ملاحظته بكل دقة. وهو نوعان : </a:t>
            </a:r>
            <a:endParaRPr lang="en-US" dirty="0"/>
          </a:p>
          <a:p>
            <a:pPr rtl="1"/>
            <a:r>
              <a:rPr lang="ar-SA" b="1" dirty="0">
                <a:solidFill>
                  <a:srgbClr val="FF0000"/>
                </a:solidFill>
              </a:rPr>
              <a:t>النوع الأول: </a:t>
            </a:r>
            <a:r>
              <a:rPr lang="ar-SA" b="1" dirty="0"/>
              <a:t>الترقيم بالحروف الأبجدية (أ ب ج د هـ و ز ...). ويرقم بالحروف الأبجدية صفحة العنوان ( لا يوضع لها رقم ولكنها تحسب في الترقيم) وصفحة الشكر والتقدير ، وصفحات المحتوى ، </a:t>
            </a:r>
            <a:r>
              <a:rPr lang="ar-SA" b="1" dirty="0" smtClean="0"/>
              <a:t>والمقدمة . وترقيم </a:t>
            </a:r>
            <a:r>
              <a:rPr lang="ar-SA" b="1" dirty="0"/>
              <a:t>هذه الأشياء بالحروف الأبجدية ليس لازماً ، بل يجوز ترقيمها بالأرقام العددية، لكن ترقيمها بالحروف الأبجدية هو الغالب.</a:t>
            </a:r>
            <a:endParaRPr lang="en-US" dirty="0"/>
          </a:p>
          <a:p>
            <a:pPr rtl="1"/>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rtl="1"/>
            <a:r>
              <a:rPr lang="ar-SA" b="1" dirty="0">
                <a:solidFill>
                  <a:srgbClr val="FF0000"/>
                </a:solidFill>
              </a:rPr>
              <a:t>النوع الثاني: </a:t>
            </a:r>
            <a:r>
              <a:rPr lang="ar-SA" b="1" dirty="0"/>
              <a:t>الترقيم بالأرقام العددية( 1، 2 ،3 ،4...)، وترقم به صفحات البحث كلها ، وكذلك الخاتمة ، والفهارس . </a:t>
            </a:r>
            <a:endParaRPr lang="en-US" dirty="0"/>
          </a:p>
          <a:p>
            <a:pPr rtl="1"/>
            <a:r>
              <a:rPr lang="ar-SA" b="1" dirty="0">
                <a:solidFill>
                  <a:srgbClr val="FF0000"/>
                </a:solidFill>
              </a:rPr>
              <a:t>مكان وضع الرقم في الصفحة :</a:t>
            </a:r>
            <a:endParaRPr lang="en-US" dirty="0">
              <a:solidFill>
                <a:srgbClr val="FF0000"/>
              </a:solidFill>
            </a:endParaRPr>
          </a:p>
          <a:p>
            <a:pPr rtl="1"/>
            <a:r>
              <a:rPr lang="ar-SA" b="1" dirty="0"/>
              <a:t>يجوز وضع الرقم في منتصف الصفحة من أعلى ، أي فوق أول سطر من أسطر الصفحة. كما يجوز وضعه في منتصف الصفحة من أسفل ، أي تحت آخر سطر من أسطر الصفحة، وإذا كان في الصفحة حاشية فيوضع تحت آخر سطر من أسطر الحاشية. كما يجوز وضع الرقم في الطرف الأعلى للصفحة من جهة الشمال.</a:t>
            </a:r>
            <a:endParaRPr lang="en-US" dirty="0"/>
          </a:p>
          <a:p>
            <a:pPr rtl="1"/>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smtClean="0">
                <a:solidFill>
                  <a:srgbClr val="FF0000"/>
                </a:solidFill>
              </a:rPr>
              <a:t>تجليد البحث :</a:t>
            </a:r>
          </a:p>
          <a:p>
            <a:pPr rtl="1"/>
            <a:r>
              <a:rPr lang="ar-SA" b="1" dirty="0" smtClean="0"/>
              <a:t>المراد </a:t>
            </a:r>
            <a:r>
              <a:rPr lang="ar-SA" b="1" dirty="0"/>
              <a:t>بتجليد البحث هنا : ضبط أورق البحث بشيء قوي من جلد ونحوه، حفاظاً عليها من التناثر أو الاختلاط أو الضياع. والبحث إن كانت أوراقه قليلة فلا يلزم الباحث تجليده، بل عليه أن يحفظه من  التناثر أو الاختلاط أو الضياع بخلاف ونحوه.</a:t>
            </a:r>
            <a:endParaRPr lang="en-US" dirty="0"/>
          </a:p>
          <a:p>
            <a:pPr rtl="1"/>
            <a:endParaRPr lang="ar-JO" dirty="0"/>
          </a:p>
        </p:txBody>
      </p:sp>
    </p:spTree>
    <p:extLst>
      <p:ext uri="{BB962C8B-B14F-4D97-AF65-F5344CB8AC3E}">
        <p14:creationId xmlns:p14="http://schemas.microsoft.com/office/powerpoint/2010/main" val="14480988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a:t>أما إذا كانت أوراق البحث كثيرة فيلزم الباحث تجليد جميع النسخ التي سيقدمها للكلية قبل تقديمها لها ، سواء في ذلك نسخة المشرف أم نسخ أعضاء المناقشة أم نسخة المكتبة؛ لأن التجليد أدعى للمحافظة على أوراق البحث من التناثر أو الاختلاط أو الضياع ولأن من حق المناقشين أن يتسلموا </a:t>
            </a:r>
            <a:r>
              <a:rPr lang="ar-SA" b="1" dirty="0" smtClean="0"/>
              <a:t>نسخهم </a:t>
            </a:r>
            <a:r>
              <a:rPr lang="ar-SA" b="1" dirty="0"/>
              <a:t>متماسكة.</a:t>
            </a:r>
            <a:endParaRPr lang="ar-JO" dirty="0"/>
          </a:p>
        </p:txBody>
      </p:sp>
    </p:spTree>
    <p:extLst>
      <p:ext uri="{BB962C8B-B14F-4D97-AF65-F5344CB8AC3E}">
        <p14:creationId xmlns:p14="http://schemas.microsoft.com/office/powerpoint/2010/main" val="574584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smtClean="0"/>
              <a:t>ثم إن المناقش إنسان له مشاعره يتأثر عندما يجد بين يديه أوراق مختلطة أو متناثرة أو هي عرضة لذلك فينبغي احترام مشاعره بتجليد البحث تجليداً محكماً .</a:t>
            </a:r>
          </a:p>
          <a:p>
            <a:pPr rtl="1"/>
            <a:r>
              <a:rPr lang="ar-SA" b="1" dirty="0" smtClean="0"/>
              <a:t>ويعتبر التجليد من الأمور التي يراعيها أعضاء اللجنة وترك التجليد أو عدم مراعاة الجودة فيه من الأمور التي تكون مثار لفت نظر إليها من قبل أعضاء لجنة المناقشة .</a:t>
            </a:r>
          </a:p>
        </p:txBody>
      </p:sp>
    </p:spTree>
    <p:extLst>
      <p:ext uri="{BB962C8B-B14F-4D97-AF65-F5344CB8AC3E}">
        <p14:creationId xmlns:p14="http://schemas.microsoft.com/office/powerpoint/2010/main" val="15473181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idx="1"/>
          </p:nvPr>
        </p:nvSpPr>
        <p:spPr/>
        <p:txBody>
          <a:bodyPr/>
          <a:lstStyle/>
          <a:p>
            <a:pPr rtl="1"/>
            <a:r>
              <a:rPr lang="ar-SA" b="1" dirty="0" smtClean="0"/>
              <a:t>أما نوع التجليد فإن بعض الجامعات يحدد نوعاً خاصاً من التجليد ولكن الأولى أن يترك نوع التجليد للباحث تبعاً لذوقه ولحالته المادية على أن يكون التجليد في أي حال من الأحوال محكماً بحيث لا يتعدى نصف الهامش الأيمن الذي ترك واسعاً لهذا الغرض وبهذا تكون الكتابة واضحة يصل إليها القارئ دون عناء.</a:t>
            </a:r>
            <a:endParaRPr lang="ar-JO" b="1" dirty="0" smtClean="0"/>
          </a:p>
          <a:p>
            <a:pPr rtl="1"/>
            <a:endParaRPr lang="ar-JO" dirty="0"/>
          </a:p>
        </p:txBody>
      </p:sp>
    </p:spTree>
    <p:extLst>
      <p:ext uri="{BB962C8B-B14F-4D97-AF65-F5344CB8AC3E}">
        <p14:creationId xmlns:p14="http://schemas.microsoft.com/office/powerpoint/2010/main" val="13763771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1645</TotalTime>
  <Words>1437</Words>
  <Application>Microsoft Office PowerPoint</Application>
  <PresentationFormat>A4 Paper (210x297 mm)</PresentationFormat>
  <Paragraphs>66</Paragraphs>
  <Slides>25</Slides>
  <Notes>1</Notes>
  <HiddenSlides>0</HiddenSlides>
  <MMClips>0</MMClips>
  <ScaleCrop>false</ScaleCrop>
  <HeadingPairs>
    <vt:vector size="4" baseType="variant">
      <vt:variant>
        <vt:lpstr>نسق</vt:lpstr>
      </vt:variant>
      <vt:variant>
        <vt:i4>1</vt:i4>
      </vt:variant>
      <vt:variant>
        <vt:lpstr>عناوين الشرائح</vt:lpstr>
      </vt:variant>
      <vt:variant>
        <vt:i4>25</vt:i4>
      </vt:variant>
    </vt:vector>
  </HeadingPairs>
  <TitlesOfParts>
    <vt:vector size="26" baseType="lpstr">
      <vt:lpstr>Office Theme</vt:lpstr>
      <vt:lpstr>عرض تقديمي في PowerPoint</vt:lpstr>
      <vt:lpstr>المحاضرة الثانية عشرة طباعة البحث</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aeshah</cp:lastModifiedBy>
  <cp:revision>117</cp:revision>
  <dcterms:created xsi:type="dcterms:W3CDTF">2009-10-14T19:14:34Z</dcterms:created>
  <dcterms:modified xsi:type="dcterms:W3CDTF">2012-11-08T04:44:51Z</dcterms:modified>
</cp:coreProperties>
</file>