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9" r:id="rId28"/>
    <p:sldId id="325" r:id="rId29"/>
    <p:sldId id="326" r:id="rId30"/>
    <p:sldId id="327" r:id="rId31"/>
    <p:sldId id="328"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343" r:id="rId46"/>
    <p:sldId id="344" r:id="rId47"/>
    <p:sldId id="345" r:id="rId48"/>
    <p:sldId id="346" r:id="rId49"/>
    <p:sldId id="347" r:id="rId50"/>
    <p:sldId id="348" r:id="rId51"/>
    <p:sldId id="349" r:id="rId52"/>
    <p:sldId id="350" r:id="rId53"/>
    <p:sldId id="266" r:id="rId5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8" d="100"/>
          <a:sy n="98" d="100"/>
        </p:scale>
        <p:origin x="-336"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الثالثة عشرة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مناقشة البحث</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en-US"/>
          </a:p>
        </p:txBody>
      </p:sp>
      <p:sp>
        <p:nvSpPr>
          <p:cNvPr id="3" name="عنصر نائب للمحتوى 2"/>
          <p:cNvSpPr>
            <a:spLocks noGrp="1"/>
          </p:cNvSpPr>
          <p:nvPr>
            <p:ph idx="1"/>
          </p:nvPr>
        </p:nvSpPr>
        <p:spPr/>
        <p:txBody>
          <a:bodyPr/>
          <a:lstStyle/>
          <a:p>
            <a:pPr rtl="1"/>
            <a:r>
              <a:rPr lang="ar-SA" b="1" dirty="0">
                <a:solidFill>
                  <a:srgbClr val="FF0000"/>
                </a:solidFill>
              </a:rPr>
              <a:t>معنى المناقشة في اللغة والمراد بها هنا:</a:t>
            </a:r>
            <a:endParaRPr lang="en-US" dirty="0">
              <a:solidFill>
                <a:srgbClr val="FF0000"/>
              </a:solidFill>
            </a:endParaRPr>
          </a:p>
          <a:p>
            <a:pPr rtl="1"/>
            <a:r>
              <a:rPr lang="ar-SA" b="1" dirty="0"/>
              <a:t>المناقشة تقوم على </a:t>
            </a:r>
            <a:r>
              <a:rPr lang="ar-SA" b="1" dirty="0" smtClean="0"/>
              <a:t>ثلاثة </a:t>
            </a:r>
            <a:r>
              <a:rPr lang="ar-SA" b="1" dirty="0"/>
              <a:t>حروف أصول ، وهي النون والقاف والشين ، وهي كما يقول ابن فارس :(( أصل صحيح يدل على استخراج شيء واستيعابه حتى لا يترك منه شيء ، ثم يقاس ما يقاربه. منه نقش الشعر </a:t>
            </a:r>
            <a:r>
              <a:rPr lang="ar-SA" b="1" dirty="0" smtClean="0"/>
              <a:t>بالمنقاش </a:t>
            </a:r>
            <a:r>
              <a:rPr lang="ar-SA" b="1" dirty="0"/>
              <a:t>، وهو نتفه. ومنه المناقشة : الاستقصاء في الحساب حتى لا يترك منه شيء وفي الحديث:(( من نوقش الحساب فقد عذب)) . ويقال: شجة منقوشة: تنقش منها العظام: أي تستخرج .... ومن الباب : نقش الشيء : تحسينه ، كأنه ينقشه أي ينفي عنه </a:t>
            </a:r>
            <a:r>
              <a:rPr lang="ar-SA" b="1" dirty="0" smtClean="0"/>
              <a:t>معايبه </a:t>
            </a:r>
            <a:r>
              <a:rPr lang="ar-SA" b="1" dirty="0"/>
              <a:t>ويحسنه.</a:t>
            </a: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ويقول الفيروز آبادي (( النقش : استقصاؤك الكشف عن الشيء والمناقشة: الاستقصاء في الحساب)).</a:t>
            </a:r>
            <a:endParaRPr lang="en-US" dirty="0"/>
          </a:p>
          <a:p>
            <a:pPr rtl="1"/>
            <a:r>
              <a:rPr lang="ar-SA" b="1" dirty="0"/>
              <a:t>وناقش فلاناً : جادله وماحكه.... انتقش الشيء : استخرجه)).</a:t>
            </a:r>
            <a:endParaRPr lang="en-US" dirty="0"/>
          </a:p>
          <a:p>
            <a:pPr rtl="1"/>
            <a:r>
              <a:rPr lang="ar-SA" b="1" dirty="0">
                <a:solidFill>
                  <a:srgbClr val="FF0000"/>
                </a:solidFill>
              </a:rPr>
              <a:t>والمراد </a:t>
            </a:r>
            <a:r>
              <a:rPr lang="ar-SA" b="1" dirty="0" smtClean="0">
                <a:solidFill>
                  <a:srgbClr val="FF0000"/>
                </a:solidFill>
              </a:rPr>
              <a:t>بالمناقشة </a:t>
            </a:r>
            <a:r>
              <a:rPr lang="ar-SA" b="1" dirty="0"/>
              <a:t>هنا (( الجلسة التي تعقد في الجامعات ؛ لامتحان الطلاب عند تقديم رسائلهم في الدراسات العليا)) حيث كثر استعمال هذه اللفظة ( المناقشة) للدلالة على هذه الجلسة.</a:t>
            </a:r>
            <a:endParaRPr lang="en-US" dirty="0"/>
          </a:p>
          <a:p>
            <a:pPr rtl="1"/>
            <a:r>
              <a:rPr lang="ar-SA" b="1" dirty="0"/>
              <a:t>فالمناقشة إذن هي (( المباحثة العامة الشفوية التي تدور بين اللجنة الفاحصة، والطالب </a:t>
            </a:r>
            <a:r>
              <a:rPr lang="ar-SA" b="1" dirty="0" smtClean="0"/>
              <a:t>المرشح </a:t>
            </a:r>
            <a:r>
              <a:rPr lang="ar-SA" b="1" dirty="0"/>
              <a:t>لنيل شهادة عليا وتدور حول مضمون الرسالة المعدة لهذه المناسبة)</a:t>
            </a:r>
            <a:endParaRPr lang="en-US" dirty="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لجنة </a:t>
            </a:r>
            <a:r>
              <a:rPr lang="ar-SA" b="1" dirty="0">
                <a:solidFill>
                  <a:srgbClr val="FF0000"/>
                </a:solidFill>
              </a:rPr>
              <a:t>المناقشة:</a:t>
            </a:r>
            <a:endParaRPr lang="en-US" dirty="0">
              <a:solidFill>
                <a:srgbClr val="FF0000"/>
              </a:solidFill>
            </a:endParaRPr>
          </a:p>
          <a:p>
            <a:pPr rtl="1"/>
            <a:r>
              <a:rPr lang="ar-SA" b="1" dirty="0"/>
              <a:t>تختلف أنظمة الجامعات فيمن يتولى تأليف لجنة المناقشة والحكم على الرسالة. ففي الجامعات السعودية يتولى تأليف اللجنة مجلس الكلية وذلك بعد تقرير يقدمه الطالب للقسم عن رسالته ، وبعد تقرير يعده الأستاذ المشرف عن الرسالة وعن صلاحيتها للمناقشة يقدمه للقسم وبعد توصية القسم بتأليف اللجنة.</a:t>
            </a:r>
            <a:endParaRPr lang="en-US" dirty="0"/>
          </a:p>
          <a:p>
            <a:pPr rtl="1"/>
            <a:r>
              <a:rPr lang="ar-SA" b="1" dirty="0"/>
              <a:t>وقد جرت العادة أن يكون عدد اللجنة المناقشة ثلاثة من بينهم الأستاذ المشرف على الرسالة.</a:t>
            </a:r>
            <a:endParaRPr lang="en-US" dirty="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وقد يزيد عددهم إلى أربعة أو خمسة ، وذلك حينما يكون للرسالة جانبان مختلفان في التخصص بحيث تستدعي تعيين مشرفين وثلاثة أعضاء بعضهم في تخصص والبعض الآخر في التخصص الآخر الذي احتوته الرسالة.</a:t>
            </a:r>
            <a:endParaRPr lang="en-US" dirty="0"/>
          </a:p>
          <a:p>
            <a:pPr rtl="1"/>
            <a:r>
              <a:rPr lang="ar-SA" b="1" dirty="0"/>
              <a:t>وقد جرت العادة في الجامعات السعودية أن يكون أحد المناقشين من خارج الجامعة.</a:t>
            </a:r>
            <a:endParaRPr lang="en-US" dirty="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ويقدم المناقشون تقارير عن الرسالة في مدة لا تتجاوز ثلاثة أشهر فإن رفضوها ألغيت ، وإن أجازوها نوقشت ، وإن رفضها أحدهما وأجازها الآخر ترك الفصل في ذلك إلى مجلس القسم إن أجازوها بعد التعديل أعطي الطالب مدة لا تزيد عن السنة ليعدلها ، ثم تنظر اللجنة المناقشة بعد ذلك في أمر إجازتها.</a:t>
            </a:r>
            <a:endParaRPr lang="en-US" dirty="0"/>
          </a:p>
          <a:p>
            <a:pPr rtl="1"/>
            <a:r>
              <a:rPr lang="ar-SA" b="1" dirty="0"/>
              <a:t>وفي بعض الجامعات يؤلف اللجنة رئيس الدراسات العليا ، على أن يكون من بينهم الأستاذ المشرف ويتراوح عددهم بين الاثنين والثلاثة دون المشرف حسب رغبة الرئيس ، ويشار إليهم عادة بالقارئ الأول فالثاني فالثالث إلخ.</a:t>
            </a:r>
            <a:endParaRPr lang="en-US" dirty="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وفي بعض الجامعات يفرق بين رسالة الماجستير والدكتوراه ففي الماجستير تؤلف لجنة </a:t>
            </a:r>
            <a:r>
              <a:rPr lang="ar-SA" b="1" dirty="0" smtClean="0"/>
              <a:t>للامتحان </a:t>
            </a:r>
            <a:r>
              <a:rPr lang="ar-SA" b="1" dirty="0"/>
              <a:t>من ثلاثة أعضاء يعينهم مجلس الكلية من بينهم الأستاذ المشرف الذي أعد البحث تحت إشرافه ويكون تأليف هذه اللجنة بعد تقرير الأستاذ المشرف عن الرسالة وعن صلاحيتها للمناقشة.</a:t>
            </a:r>
            <a:endParaRPr lang="en-US" dirty="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وفي الدكتوراه يؤلف العميد لجنة من ثلاثة أعضاء أحدهم الأستاذ الذي أشرف على إعداد الرسالة لفحصها ووضع تقرير مكتوب عنها فإن قررت اللجنة صلاحيتها للمناقشة رفع الأمر لمجلس الكلية ليختار لجنة المناقشة بناء على اقتراح القسم ويحدد موعد المناقشة.</a:t>
            </a:r>
            <a:endParaRPr lang="en-US" dirty="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وقد جرت العادة أن يكون أعضاء لجنة المناقشة من أساتذة الجامعة أو من العلماء الذين </a:t>
            </a:r>
            <a:r>
              <a:rPr lang="ar-SA" b="1" dirty="0" smtClean="0"/>
              <a:t>لهم خبرة </a:t>
            </a:r>
            <a:r>
              <a:rPr lang="ar-SA" b="1" dirty="0"/>
              <a:t>في مجال التدريس وباع طويل في ميدان التأليف والبحث العلمي .وتختلف أنظمة الجامعات </a:t>
            </a:r>
            <a:r>
              <a:rPr lang="ar-SA" b="1" dirty="0" smtClean="0"/>
              <a:t>فيمن </a:t>
            </a:r>
            <a:r>
              <a:rPr lang="ar-SA" b="1" dirty="0"/>
              <a:t>يتولى رئاسة جلسة المناقشة. ففي معظم الجامعات رئاستها المشرف على الرسالة وهذا النظام يعمل به في الجامعات السعودية.</a:t>
            </a:r>
            <a:endParaRPr lang="en-US" dirty="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وفي بعض الجامعات يتولى رئاسة اللجنة رئيس قسم الماجستير أو الدكتوراه وفي بعض الجامعات يتولى رئاستها رئيس الدراسات العليا.</a:t>
            </a:r>
            <a:endParaRPr lang="en-US" dirty="0"/>
          </a:p>
          <a:p>
            <a:pPr rtl="1"/>
            <a:r>
              <a:rPr lang="ar-SA" b="1" dirty="0"/>
              <a:t>ويقدم رئيس اللجنة </a:t>
            </a:r>
            <a:r>
              <a:rPr lang="ar-SA" b="1" dirty="0" smtClean="0"/>
              <a:t>الطالب </a:t>
            </a:r>
            <a:r>
              <a:rPr lang="ar-SA" b="1" dirty="0"/>
              <a:t>للجنة المناقشة ويطلب منه أن يقدم عرضاً موجزاً لبحثه ويقوم بإدارة المناقشة.</a:t>
            </a:r>
            <a:endParaRPr lang="en-US" dirty="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وبعض الجامعات تتخذ شعاراً للطالب يلبسه أثناء مثوله للمناقشة أمام اللجنة وهذا الشعار هو الروب والخاتم والقبعة المربعة . وبعض الجامعات العربية الإسلامية التي تتخذ الشعار اقتصرت على الروب. وبعض الجامعات تجعل شعار الروب شاملاً للطالب وللجنة المناقشة.</a:t>
            </a:r>
            <a:endParaRPr lang="en-US" dirty="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solidFill>
                  <a:srgbClr val="FF0000"/>
                </a:solidFill>
              </a:rPr>
              <a:t>ملخص الرسالة الذي يقدمه الطالب بين يدي المناقشة:</a:t>
            </a:r>
            <a:endParaRPr lang="en-US" dirty="0">
              <a:solidFill>
                <a:srgbClr val="FF0000"/>
              </a:solidFill>
            </a:endParaRPr>
          </a:p>
          <a:p>
            <a:pPr rtl="1"/>
            <a:r>
              <a:rPr lang="ar-SA" b="1" dirty="0"/>
              <a:t>في معظم الجامعات يعد الطالب ملخصاً لرسالته ليلقيه أمام لجنة المناقشة والجمهور الحاضرين قبل بدء المناقشة.</a:t>
            </a:r>
            <a:endParaRPr lang="en-US" dirty="0"/>
          </a:p>
          <a:p>
            <a:pPr rtl="1"/>
            <a:r>
              <a:rPr lang="ar-SA" b="1" dirty="0"/>
              <a:t>وينبغي أن يكون هذا الملخص </a:t>
            </a:r>
            <a:r>
              <a:rPr lang="ar-SA" b="1" dirty="0" smtClean="0"/>
              <a:t>إلمامه </a:t>
            </a:r>
            <a:r>
              <a:rPr lang="ar-SA" b="1" dirty="0"/>
              <a:t>سريعة بكل ما ورد في الرسالة وإن يعد بمنتهى الدقة.</a:t>
            </a:r>
            <a:endParaRPr lang="en-US" dirty="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وحيث كان هذا الملخص </a:t>
            </a:r>
            <a:r>
              <a:rPr lang="ar-SA" b="1" dirty="0" smtClean="0"/>
              <a:t>إلمامه </a:t>
            </a:r>
            <a:r>
              <a:rPr lang="ar-SA" b="1" dirty="0"/>
              <a:t>سريعة بكل ما ورد في الرسالة وما صاحبها ، كان لزاماً أن يشمل العناصر الآتية:</a:t>
            </a:r>
            <a:endParaRPr lang="en-US" dirty="0"/>
          </a:p>
          <a:p>
            <a:pPr lvl="0" rtl="1"/>
            <a:r>
              <a:rPr lang="ar-SA" b="1" dirty="0" smtClean="0"/>
              <a:t>1- تقرير </a:t>
            </a:r>
            <a:r>
              <a:rPr lang="ar-SA" b="1" dirty="0"/>
              <a:t>المشكلة التي هي موضوع البحث وشرح أهميتها في محيط المادة التي ينتسب إليها الطالب.</a:t>
            </a:r>
            <a:endParaRPr lang="en-US" dirty="0"/>
          </a:p>
          <a:p>
            <a:pPr lvl="0" rtl="1"/>
            <a:r>
              <a:rPr lang="ar-SA" b="1" dirty="0" smtClean="0"/>
              <a:t>2- الحديث </a:t>
            </a:r>
            <a:r>
              <a:rPr lang="ar-SA" b="1" dirty="0"/>
              <a:t>عن موضوع البحث من حيث </a:t>
            </a:r>
            <a:r>
              <a:rPr lang="ar-SA" b="1" dirty="0" smtClean="0"/>
              <a:t>خطورة </a:t>
            </a:r>
            <a:r>
              <a:rPr lang="ar-SA" b="1" dirty="0"/>
              <a:t>في ذهن الطالب واختياره له وكيف تكون ونما وتدرج حتى النضوج.</a:t>
            </a:r>
            <a:endParaRPr lang="en-US" dirty="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بياناً </a:t>
            </a:r>
            <a:r>
              <a:rPr lang="ar-SA" b="1" dirty="0"/>
              <a:t>موجزاً عن الأبحاث السابقة في هذا الموضوع أو المتصلة به إن وجدت وعن النتائج التي وصلت إليها تلك الأبحاث والنقطة التي بدأ منها البحث الجديد مع تقويم موضوعي للأبحاث السابقة والنتائج التي وصلت إليها.</a:t>
            </a:r>
            <a:endParaRPr lang="en-US" dirty="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إبراز </a:t>
            </a:r>
            <a:r>
              <a:rPr lang="ar-SA" b="1" dirty="0"/>
              <a:t>الخطة التي رسمها الطالب لدراسة الموضوع ويشمل ذلك عناوين المشكلات الرئيسية ( وهي الأبواب والفصول ) التي تتفرع عن المشكلة الرئيسية ( وهي موضوع الرسالة) ثم عناوين المشكلات الفرعية ( وهي الفصول أو المباحث) التي تتفرع عن المشكلات </a:t>
            </a:r>
            <a:r>
              <a:rPr lang="ar-SA" b="1" dirty="0" smtClean="0"/>
              <a:t>الرئيسية .و يسبق </a:t>
            </a:r>
            <a:r>
              <a:rPr lang="ar-SA" b="1" dirty="0"/>
              <a:t>هذه الخطة مقدمة البحث ثم التمهيد إن وجد. كما يلحق هذه الخطة خاتمة البحث ثم الملحقات إن وجدت ثم فهرس المصادر والفهارس الفنية الأخرى.</a:t>
            </a:r>
            <a:endParaRPr lang="en-US" dirty="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5- المنهج </a:t>
            </a:r>
            <a:r>
              <a:rPr lang="ar-SA" b="1" dirty="0"/>
              <a:t>الذي سار عليه الطالب في بحث هذا الموضوع وفق الخطة التي رسمها لدراسته.</a:t>
            </a:r>
            <a:endParaRPr lang="en-US" dirty="0"/>
          </a:p>
          <a:p>
            <a:pPr lvl="0" rtl="1"/>
            <a:r>
              <a:rPr lang="ar-SA" b="1" dirty="0" smtClean="0"/>
              <a:t>6-إبراز </a:t>
            </a:r>
            <a:r>
              <a:rPr lang="ar-SA" b="1" dirty="0"/>
              <a:t>أهم المصادر التي اعتمد عليها الطالب في بحث هذا الموضوع وتحديد جوانب هذا الاعتماد من حيث ذكر المصدر المعتمد عليه والموضوع الذي تم الاعتماد عليه من هذا المصدر والباب أو الفصل أو المبحث من الرسالة الذي تم اعتماده على هذا المصدر واستفادته منه.</a:t>
            </a:r>
            <a:endParaRPr lang="en-US" dirty="0"/>
          </a:p>
          <a:p>
            <a:endParaRPr lang="ar-JO" dirty="0"/>
          </a:p>
        </p:txBody>
      </p:sp>
    </p:spTree>
    <p:extLst>
      <p:ext uri="{BB962C8B-B14F-4D97-AF65-F5344CB8AC3E}">
        <p14:creationId xmlns:p14="http://schemas.microsoft.com/office/powerpoint/2010/main" val="3643628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7- إلماماً </a:t>
            </a:r>
            <a:r>
              <a:rPr lang="ar-SA" b="1" dirty="0"/>
              <a:t>مختصراً بالمادة الأساسية التي كشفها والنتائج التي حصل عليها منها والمعطيات الجديدة التي كشفتها تلك النتائج وما يمكن أن يكون جديداً في هذا الباب.</a:t>
            </a:r>
            <a:endParaRPr lang="en-US" dirty="0"/>
          </a:p>
          <a:p>
            <a:pPr rtl="1"/>
            <a:endParaRPr lang="ar-JO" dirty="0"/>
          </a:p>
        </p:txBody>
      </p:sp>
    </p:spTree>
    <p:extLst>
      <p:ext uri="{BB962C8B-B14F-4D97-AF65-F5344CB8AC3E}">
        <p14:creationId xmlns:p14="http://schemas.microsoft.com/office/powerpoint/2010/main" val="1670030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8- الصعوبات </a:t>
            </a:r>
            <a:r>
              <a:rPr lang="ar-SA" b="1" dirty="0"/>
              <a:t>التي واجهت الطالب أثناء قيامه ببحث الموضوع.</a:t>
            </a:r>
            <a:endParaRPr lang="en-US" dirty="0"/>
          </a:p>
          <a:p>
            <a:pPr lvl="0" rtl="1"/>
            <a:r>
              <a:rPr lang="ar-SA" b="1" dirty="0" smtClean="0"/>
              <a:t>9- التوصيات </a:t>
            </a:r>
            <a:r>
              <a:rPr lang="ar-SA" b="1" dirty="0"/>
              <a:t>التي انقدحت في ذهن الطالب من جراء قيامه يهذا البحث.</a:t>
            </a:r>
            <a:endParaRPr lang="en-US" dirty="0"/>
          </a:p>
          <a:p>
            <a:pPr lvl="0" rtl="1"/>
            <a:r>
              <a:rPr lang="ar-SA" b="1" dirty="0" smtClean="0"/>
              <a:t>10- الشكر </a:t>
            </a:r>
            <a:r>
              <a:rPr lang="ar-SA" b="1" dirty="0"/>
              <a:t>والتقدير لكل من قدم للطالب عنواناً في رسالته من كلية أو قسم أو مشرف أو أمناء مكتبات إلخ .</a:t>
            </a:r>
            <a:endParaRPr lang="en-US" dirty="0"/>
          </a:p>
          <a:p>
            <a:pPr rtl="1"/>
            <a:endParaRPr lang="ar-JO" dirty="0"/>
          </a:p>
        </p:txBody>
      </p:sp>
    </p:spTree>
    <p:extLst>
      <p:ext uri="{BB962C8B-B14F-4D97-AF65-F5344CB8AC3E}">
        <p14:creationId xmlns:p14="http://schemas.microsoft.com/office/powerpoint/2010/main" val="1057178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مادة الملخص:</a:t>
            </a:r>
            <a:endParaRPr lang="en-US" dirty="0">
              <a:solidFill>
                <a:srgbClr val="FF0000"/>
              </a:solidFill>
            </a:endParaRPr>
          </a:p>
          <a:p>
            <a:pPr rtl="1"/>
            <a:r>
              <a:rPr lang="ar-SA" b="1" dirty="0"/>
              <a:t>ومما تقدم يتبين أن الطالب يستعين في تكوين مادة ملخص الرسالة وإعداد هذا الملخص بالمقدمة وخطة دراسة الموضوع وبالخاتمة حيث رسم فيها نتائج البحث وأودع فيها التوصيات (( فالملخص إذن جولة سريعة حول الموضوع منذ كان فكرة حتى أصبح حقيقة ثابتة مفيدة.</a:t>
            </a:r>
            <a:endParaRPr lang="en-US" dirty="0"/>
          </a:p>
          <a:p>
            <a:pPr rtl="1"/>
            <a:endParaRPr lang="ar-JO" dirty="0"/>
          </a:p>
        </p:txBody>
      </p:sp>
    </p:spTree>
    <p:extLst>
      <p:ext uri="{BB962C8B-B14F-4D97-AF65-F5344CB8AC3E}">
        <p14:creationId xmlns:p14="http://schemas.microsoft.com/office/powerpoint/2010/main" val="11129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a:xfrm>
            <a:off x="381000" y="1600200"/>
            <a:ext cx="9029700" cy="4525963"/>
          </a:xfrm>
        </p:spPr>
        <p:txBody>
          <a:bodyPr/>
          <a:lstStyle/>
          <a:p>
            <a:pPr rtl="1"/>
            <a:r>
              <a:rPr lang="ar-SA" b="1" dirty="0">
                <a:solidFill>
                  <a:srgbClr val="FF0000"/>
                </a:solidFill>
              </a:rPr>
              <a:t>الوقت الذي يستغرقه إلقاء هذا الملخص:</a:t>
            </a:r>
            <a:endParaRPr lang="en-US" dirty="0">
              <a:solidFill>
                <a:srgbClr val="FF0000"/>
              </a:solidFill>
            </a:endParaRPr>
          </a:p>
          <a:p>
            <a:pPr rtl="1"/>
            <a:r>
              <a:rPr lang="ar-SA" b="1" dirty="0"/>
              <a:t>تختلف أعراف الكليات في الوقت الذي يستغرقه إلقاء هذا الملخص بل يختلف الأشخاص في كلية واحدة.</a:t>
            </a:r>
            <a:endParaRPr lang="en-US" dirty="0"/>
          </a:p>
          <a:p>
            <a:pPr rtl="1"/>
            <a:r>
              <a:rPr lang="ar-SA" b="1" dirty="0"/>
              <a:t>ولكن العادة الغالبة جرت بأن يستغرق نصف ساعة في رسالة </a:t>
            </a:r>
            <a:r>
              <a:rPr lang="ar-SA" b="1" dirty="0" smtClean="0"/>
              <a:t>الماجستير </a:t>
            </a:r>
            <a:r>
              <a:rPr lang="ar-SA" b="1" dirty="0"/>
              <a:t>وثلاثة أرباع الساعة في رسالة الدكتوراه. </a:t>
            </a:r>
            <a:endParaRPr lang="ar-SA" b="1" dirty="0" smtClean="0"/>
          </a:p>
          <a:p>
            <a:pPr rtl="1"/>
            <a:r>
              <a:rPr lang="ar-SA" b="1" dirty="0">
                <a:solidFill>
                  <a:srgbClr val="FF0000"/>
                </a:solidFill>
              </a:rPr>
              <a:t>أهمية هذا الملخص وما ينبغي للطالب وقت إلقائه:</a:t>
            </a:r>
            <a:endParaRPr lang="en-US" dirty="0">
              <a:solidFill>
                <a:srgbClr val="FF0000"/>
              </a:solidFill>
            </a:endParaRPr>
          </a:p>
          <a:p>
            <a:pPr rtl="1"/>
            <a:r>
              <a:rPr lang="ar-SA" b="1" dirty="0"/>
              <a:t>هذا الملخص هو أول شيء يعطي الانطباع عن القدرة العلمية </a:t>
            </a:r>
            <a:r>
              <a:rPr lang="ar-SA" b="1" dirty="0" smtClean="0"/>
              <a:t>الذاتية </a:t>
            </a:r>
            <a:r>
              <a:rPr lang="ar-SA" b="1" dirty="0"/>
              <a:t>للطالب وعن شخصيته بالنسبة للجنة المناقشة </a:t>
            </a:r>
            <a:r>
              <a:rPr lang="ar-SA" b="1" dirty="0" smtClean="0"/>
              <a:t>وللحاضرين</a:t>
            </a:r>
            <a:endParaRPr lang="en-US" dirty="0"/>
          </a:p>
          <a:p>
            <a:pPr rtl="1"/>
            <a:endParaRPr lang="ar-JO" dirty="0"/>
          </a:p>
        </p:txBody>
      </p:sp>
    </p:spTree>
    <p:extLst>
      <p:ext uri="{BB962C8B-B14F-4D97-AF65-F5344CB8AC3E}">
        <p14:creationId xmlns:p14="http://schemas.microsoft.com/office/powerpoint/2010/main" val="2033181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لهذا كان على الطالب أن يراعي الأمور الآتية</a:t>
            </a:r>
            <a:r>
              <a:rPr lang="ar-SA" b="1" dirty="0" smtClean="0"/>
              <a:t>:</a:t>
            </a:r>
          </a:p>
          <a:p>
            <a:pPr lvl="0" rtl="1"/>
            <a:r>
              <a:rPr lang="ar-SA" b="1" dirty="0" smtClean="0"/>
              <a:t>1- أن </a:t>
            </a:r>
            <a:r>
              <a:rPr lang="ar-SA" b="1" dirty="0"/>
              <a:t>يعد هذا الملخص </a:t>
            </a:r>
            <a:r>
              <a:rPr lang="ar-SA" b="1" dirty="0" smtClean="0"/>
              <a:t>إعداداً جيداً ، مراعياً </a:t>
            </a:r>
            <a:r>
              <a:rPr lang="ar-SA" b="1" dirty="0"/>
              <a:t>الوضوح في الألفاظ والجودة في السبك والسهولة في التعبير والسلامة من كل خطأ لغوي ونحوي ولو أحوجه ذلك إلى عرضه على من هو أقوى منه في اللغة والنحو ليصحح له ما يحتاج إلى تصحيح ويضبط ما يحتاج إلى ضبط قبل أن يلقي هذا الملخص أمام لجنة المناقشة.</a:t>
            </a:r>
            <a:endParaRPr lang="en-US" dirty="0"/>
          </a:p>
          <a:p>
            <a:pPr rtl="1"/>
            <a:endParaRPr lang="ar-JO" dirty="0"/>
          </a:p>
        </p:txBody>
      </p:sp>
    </p:spTree>
    <p:extLst>
      <p:ext uri="{BB962C8B-B14F-4D97-AF65-F5344CB8AC3E}">
        <p14:creationId xmlns:p14="http://schemas.microsoft.com/office/powerpoint/2010/main" val="1463213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2- حسن </a:t>
            </a:r>
            <a:r>
              <a:rPr lang="ar-SA" b="1" dirty="0"/>
              <a:t>الإلقاء حيث ن له أهمية كبيرة فعليه أن يتدرب على حسن الإلقاء قبل مثوله أمام لجنة المناقشة فيكون سليم النطق مسترسل الأسلوب حسن النبرات متمهلاً في الإلقاء بحيث يفهم السامعون ما يلقيه متنوع النغمات موزعاً نظراته توزيعاً منظماً.</a:t>
            </a:r>
            <a:endParaRPr lang="en-US" dirty="0"/>
          </a:p>
          <a:p>
            <a:r>
              <a:rPr lang="ar-SA" b="1" dirty="0" smtClean="0"/>
              <a:t>3- الهدوء </a:t>
            </a:r>
            <a:r>
              <a:rPr lang="ar-SA" b="1" dirty="0"/>
              <a:t>في الجلسة والرزانة في الحركات بالإضافة إلى حسن السمت وجودة المظهر.</a:t>
            </a:r>
            <a:endParaRPr lang="ar-JO" dirty="0"/>
          </a:p>
        </p:txBody>
      </p:sp>
    </p:spTree>
    <p:extLst>
      <p:ext uri="{BB962C8B-B14F-4D97-AF65-F5344CB8AC3E}">
        <p14:creationId xmlns:p14="http://schemas.microsoft.com/office/powerpoint/2010/main" val="2457864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a:r>
              <a:rPr lang="ar-SA" b="1" dirty="0" smtClean="0"/>
              <a:t>4- التواضع </a:t>
            </a:r>
            <a:r>
              <a:rPr lang="ar-SA" b="1" dirty="0"/>
              <a:t>وعدم الظهور بمظهر الغرور فلا يبدو من عباراته ما يدل على الكبرياء بل عليه أن يظهر بمظهر التواضع الذي هو من أبرز أخلاق العلماء فيقول إنه حاول وإنه يرجو أن يكون قد وفق فيما قصد </a:t>
            </a:r>
            <a:r>
              <a:rPr lang="ar-SA" b="1" dirty="0" smtClean="0"/>
              <a:t>إليه . ولكن </a:t>
            </a:r>
            <a:r>
              <a:rPr lang="ar-SA" b="1" dirty="0"/>
              <a:t>التواضع لا يعني أن يظهر بمظهر الذليل المحتقر لنفسه بل عليه أن يكون معتداً بنفسه بشرط ألا يتجاوز الاعتداد حده المشروع فيصل إلى الغرور والكبرياء.</a:t>
            </a:r>
            <a:endParaRPr lang="en-US" dirty="0"/>
          </a:p>
          <a:p>
            <a:endParaRPr lang="ar-JO" dirty="0"/>
          </a:p>
        </p:txBody>
      </p:sp>
    </p:spTree>
    <p:extLst>
      <p:ext uri="{BB962C8B-B14F-4D97-AF65-F5344CB8AC3E}">
        <p14:creationId xmlns:p14="http://schemas.microsoft.com/office/powerpoint/2010/main" val="1781933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إعداد الطالب </a:t>
            </a:r>
            <a:r>
              <a:rPr lang="ar-SA" b="1" dirty="0" smtClean="0">
                <a:solidFill>
                  <a:srgbClr val="FF0000"/>
                </a:solidFill>
              </a:rPr>
              <a:t>الدفاع </a:t>
            </a:r>
            <a:r>
              <a:rPr lang="ar-SA" b="1" dirty="0">
                <a:solidFill>
                  <a:srgbClr val="FF0000"/>
                </a:solidFill>
              </a:rPr>
              <a:t>عن البحث:</a:t>
            </a:r>
            <a:endParaRPr lang="en-US" dirty="0">
              <a:solidFill>
                <a:srgbClr val="FF0000"/>
              </a:solidFill>
            </a:endParaRPr>
          </a:p>
          <a:p>
            <a:pPr rtl="1"/>
            <a:r>
              <a:rPr lang="ar-SA" b="1" dirty="0"/>
              <a:t>إذا انتهى الطالب من قراءة الملخص أمام لجنة المناقشة فإن رئيس اللجنة يقدم أحد أعضاءها لمناقشة الطالب في رسالته.</a:t>
            </a:r>
            <a:endParaRPr lang="en-US" dirty="0"/>
          </a:p>
          <a:p>
            <a:pPr rtl="1"/>
            <a:r>
              <a:rPr lang="ar-SA" b="1" dirty="0"/>
              <a:t>ومن </a:t>
            </a:r>
            <a:r>
              <a:rPr lang="ar-SA" b="1" dirty="0" smtClean="0"/>
              <a:t>هنا </a:t>
            </a:r>
            <a:r>
              <a:rPr lang="ar-SA" b="1" dirty="0"/>
              <a:t>كان على الطالب أن يعد قبل وقت المناقشة دفاعاً عن النقاط الضعيفة أو النقاط التي هي مثار خلاف في الرسالة.</a:t>
            </a:r>
            <a:endParaRPr lang="en-US" dirty="0"/>
          </a:p>
          <a:p>
            <a:pPr rtl="1"/>
            <a:r>
              <a:rPr lang="ar-SA" b="1" dirty="0"/>
              <a:t>وهذا الدفاع يعده الطالب ولكن عليه أن يدخره ليجيب به عن أسئلة قد توجه إليه عند النقاش ، دون أن يثير هو مثل هذه المشكلات في ملخص الرسالة الذي يلقيه حتى لا يوجه المناقشين إلى ما في رسالته من المواطن الضعيفة.</a:t>
            </a:r>
            <a:endParaRPr lang="en-US" dirty="0"/>
          </a:p>
          <a:p>
            <a:pPr rtl="1"/>
            <a:endParaRPr lang="ar-JO" dirty="0"/>
          </a:p>
        </p:txBody>
      </p:sp>
    </p:spTree>
    <p:extLst>
      <p:ext uri="{BB962C8B-B14F-4D97-AF65-F5344CB8AC3E}">
        <p14:creationId xmlns:p14="http://schemas.microsoft.com/office/powerpoint/2010/main" val="2528285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موضوع </a:t>
            </a:r>
            <a:r>
              <a:rPr lang="ar-SA" b="1" dirty="0" smtClean="0">
                <a:solidFill>
                  <a:srgbClr val="FF0000"/>
                </a:solidFill>
              </a:rPr>
              <a:t>المناقشة:</a:t>
            </a:r>
            <a:endParaRPr lang="en-US" dirty="0">
              <a:solidFill>
                <a:srgbClr val="FF0000"/>
              </a:solidFill>
            </a:endParaRPr>
          </a:p>
          <a:p>
            <a:pPr rtl="1"/>
            <a:r>
              <a:rPr lang="ar-SA" b="1" dirty="0"/>
              <a:t>إذا انتهى الطالب من قراءة ملخص رسالته بدأت اللجنة </a:t>
            </a:r>
            <a:r>
              <a:rPr lang="ar-SA" b="1" dirty="0" smtClean="0"/>
              <a:t>مناقشتها </a:t>
            </a:r>
            <a:r>
              <a:rPr lang="ar-SA" b="1" dirty="0"/>
              <a:t>للطالب بعد تقديم رئيس اللجنة أحد أعضائها للمناقشة.</a:t>
            </a:r>
            <a:endParaRPr lang="en-US" dirty="0"/>
          </a:p>
          <a:p>
            <a:pPr rtl="1"/>
            <a:r>
              <a:rPr lang="ar-SA" b="1" dirty="0"/>
              <a:t>وموضوع المناقشة يشمل عناصر الرسالة الثلاثة وهي:</a:t>
            </a:r>
            <a:endParaRPr lang="en-US" dirty="0"/>
          </a:p>
          <a:p>
            <a:pPr lvl="0" rtl="1"/>
            <a:r>
              <a:rPr lang="ar-SA" b="1" dirty="0" smtClean="0"/>
              <a:t>1- الناحية </a:t>
            </a:r>
            <a:r>
              <a:rPr lang="ar-SA" b="1" dirty="0"/>
              <a:t>الشكلية.</a:t>
            </a:r>
            <a:endParaRPr lang="en-US" dirty="0"/>
          </a:p>
          <a:p>
            <a:pPr lvl="0" rtl="1"/>
            <a:r>
              <a:rPr lang="ar-SA" b="1" dirty="0" smtClean="0"/>
              <a:t>2- الناحية </a:t>
            </a:r>
            <a:r>
              <a:rPr lang="ar-SA" b="1" dirty="0"/>
              <a:t>المنهجية.</a:t>
            </a:r>
            <a:endParaRPr lang="en-US" dirty="0"/>
          </a:p>
          <a:p>
            <a:pPr lvl="0" rtl="1"/>
            <a:r>
              <a:rPr lang="ar-SA" b="1" dirty="0" smtClean="0"/>
              <a:t>3- الناحية </a:t>
            </a:r>
            <a:r>
              <a:rPr lang="ar-SA" b="1" dirty="0"/>
              <a:t>الموضوعية( العلمية).</a:t>
            </a:r>
            <a:endParaRPr lang="en-US" dirty="0"/>
          </a:p>
          <a:p>
            <a:endParaRPr lang="ar-JO" dirty="0"/>
          </a:p>
        </p:txBody>
      </p:sp>
    </p:spTree>
    <p:extLst>
      <p:ext uri="{BB962C8B-B14F-4D97-AF65-F5344CB8AC3E}">
        <p14:creationId xmlns:p14="http://schemas.microsoft.com/office/powerpoint/2010/main" val="2195823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وكل واحد من هذه العناصر له أهميته من حيث تناول المناقشة له .</a:t>
            </a:r>
            <a:endParaRPr lang="en-US" dirty="0"/>
          </a:p>
          <a:p>
            <a:pPr rtl="1"/>
            <a:r>
              <a:rPr lang="ar-SA" b="1" dirty="0"/>
              <a:t>أولاً : الناحية الشكلية : من حيث النواحي النحوية والإملائية والمطبعية وعلامات الترقيم والفقرات وبدايات السطور ونحو ذلك مما يتصل بالشكل والإخراج فإن وقوع الأخطاء النحوية أو الإملائية أو المطبعية أو عدم مراعاة علامات الترقيم أو الفقرات ، أو بدايات السطور فيما ينبغي في ذلك أو نحو هذه الأمور مما يضعف قيمة الرسالة ومما يتيح للمناقشين فرصة للهجوم على الطالب والتقليل من قيمة مجهوده ومما يؤثر في تقدير النجاح للرسالة.</a:t>
            </a:r>
            <a:endParaRPr lang="en-US" dirty="0"/>
          </a:p>
          <a:p>
            <a:pPr rtl="1"/>
            <a:endParaRPr lang="ar-JO" dirty="0"/>
          </a:p>
        </p:txBody>
      </p:sp>
    </p:spTree>
    <p:extLst>
      <p:ext uri="{BB962C8B-B14F-4D97-AF65-F5344CB8AC3E}">
        <p14:creationId xmlns:p14="http://schemas.microsoft.com/office/powerpoint/2010/main" val="3009763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ثانياً : الناحية المنهجية : وهي مهمة جداً حيث يرى كثير من المناقشين أن المقصد الأول من الرسالة هو تعلم الطالب الناحية المنهجية.</a:t>
            </a:r>
            <a:endParaRPr lang="en-US" dirty="0"/>
          </a:p>
          <a:p>
            <a:pPr rtl="1"/>
            <a:r>
              <a:rPr lang="ar-SA" b="1" dirty="0"/>
              <a:t>وينظر المناقشون إلى الرسالة التي كثرت فيها المادة بدون نظام وتعمق البحث فيها بدون ترتيب نظرتهم إلى محل تجاري وفرت بضاعته ولكنها لم تنظم ولم يحسن عرضها فإذا طلبت شيئاً فقد لا تجده وإذا حاولت وجود السكر عثرت عليه وقد اختلط بالملح أو أوشك أن يختلط به.</a:t>
            </a:r>
            <a:endParaRPr lang="en-US" dirty="0"/>
          </a:p>
          <a:p>
            <a:pPr rtl="1"/>
            <a:endParaRPr lang="ar-JO" dirty="0"/>
          </a:p>
        </p:txBody>
      </p:sp>
    </p:spTree>
    <p:extLst>
      <p:ext uri="{BB962C8B-B14F-4D97-AF65-F5344CB8AC3E}">
        <p14:creationId xmlns:p14="http://schemas.microsoft.com/office/powerpoint/2010/main" val="1918611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فحسن اختيار الموضوع والبراعة في الخطة التي وضعت لدراسته والنجاح في اختيار العناوين القوية الدقيقة ، وترابط الفصول والأقسام وتنظيم البحث وترتيب المعالجة للقضايا وترتيب المصادر وحسن العرض وغير ذلك مما يتصل بمنهج البحث في الموضوع كل هذا له شأن كبير في تقدير الرسالة والفشل في أية نقطة من هذه النقاط يثير على الطالب حملة قد تكون شديدة.</a:t>
            </a:r>
            <a:endParaRPr lang="ar-JO" dirty="0"/>
          </a:p>
        </p:txBody>
      </p:sp>
    </p:spTree>
    <p:extLst>
      <p:ext uri="{BB962C8B-B14F-4D97-AF65-F5344CB8AC3E}">
        <p14:creationId xmlns:p14="http://schemas.microsoft.com/office/powerpoint/2010/main" val="3076909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وليكن معروفاً أن الطالب قد يصل إلى مستوى المناقشين فيما يتعلق بالناحية العلمية لموضوع رسالته بل قد يفوقهم في ذلك لطول عمله في ذلك الموضوع وتخصصه فيه ولكن الطالب لن يصل إلى مستوى المناقشين في الناحية المنهجية فالغالب أن يكون للمناقش دربة وخبره في هذا الشأن ، مما يتيح له أن يجد منافذ للهجوم في الناحية المنهجية كلما كانت هناك ثغرة للهجوم في هذه الناحية.</a:t>
            </a:r>
            <a:endParaRPr lang="en-US" dirty="0"/>
          </a:p>
          <a:p>
            <a:pPr rtl="1"/>
            <a:endParaRPr lang="ar-JO" dirty="0"/>
          </a:p>
        </p:txBody>
      </p:sp>
    </p:spTree>
    <p:extLst>
      <p:ext uri="{BB962C8B-B14F-4D97-AF65-F5344CB8AC3E}">
        <p14:creationId xmlns:p14="http://schemas.microsoft.com/office/powerpoint/2010/main" val="2805766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ثالثاً : الناحية الموضوعية ( العلمية): وهي الهدف الأساسي في الرسالة فالعمق في البحث والقدرة على معالجة القضايا وحسن الإحاطة والدقة في النقد والمقارنة وحسن الاختيار في المسائل الخلافية والإسهام في النهضة العلمية بما في الرسالة من جديد مفيد كل هذا يقلل كثيراً من الهجوم على الطالب.</a:t>
            </a:r>
            <a:endParaRPr lang="en-US"/>
          </a:p>
          <a:p>
            <a:pPr rtl="1"/>
            <a:endParaRPr lang="ar-JO"/>
          </a:p>
        </p:txBody>
      </p:sp>
    </p:spTree>
    <p:extLst>
      <p:ext uri="{BB962C8B-B14F-4D97-AF65-F5344CB8AC3E}">
        <p14:creationId xmlns:p14="http://schemas.microsoft.com/office/powerpoint/2010/main" val="2571071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الأسئلة التي توجهها لجنة المناقشة للطالب:</a:t>
            </a:r>
            <a:endParaRPr lang="en-US" dirty="0">
              <a:solidFill>
                <a:srgbClr val="FF0000"/>
              </a:solidFill>
            </a:endParaRPr>
          </a:p>
          <a:p>
            <a:pPr rtl="1"/>
            <a:r>
              <a:rPr lang="ar-SA" b="1" dirty="0"/>
              <a:t>الأسئلة التي توجهها لجنة المناقشة للطالب وهي وسيلة لتعبيره عن معلوماته تعبيراً واضحاً ودفاعه عن آرائه دفاعاً مقنعاً ووضع يده على الصواب فيما لم يحالفه فيه الصواب وليس مقصوداً بالمناقشة مجرد الهجوم عليه وكشف مواطن الضعف فيها دون تسديد لها.</a:t>
            </a:r>
            <a:endParaRPr lang="en-US" dirty="0"/>
          </a:p>
          <a:p>
            <a:pPr rtl="1"/>
            <a:endParaRPr lang="ar-JO" dirty="0"/>
          </a:p>
        </p:txBody>
      </p:sp>
    </p:spTree>
    <p:extLst>
      <p:ext uri="{BB962C8B-B14F-4D97-AF65-F5344CB8AC3E}">
        <p14:creationId xmlns:p14="http://schemas.microsoft.com/office/powerpoint/2010/main" val="2678451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ومن هنا كان على اللجنة أن تراعي في توجيه الأسئلة أموراً منها : وضوح السؤال ، وحسن اختياره والتلطف في صياغته وتوجيهه للطالب بل ينبغي أن تكون المناقشة حواراً ينشرح به صدر الطالب ويذيقه لذة البحث ؛ لأن ذلك يتيح له أن يعرض أمام لجنة المناقشة أفكاره وآراءه التي توصل إليها بعد عناء طويل وعمل مرهق وجد واجتهاد.</a:t>
            </a:r>
            <a:endParaRPr lang="en-US" dirty="0"/>
          </a:p>
          <a:p>
            <a:pPr rtl="1"/>
            <a:endParaRPr lang="ar-JO" dirty="0"/>
          </a:p>
        </p:txBody>
      </p:sp>
    </p:spTree>
    <p:extLst>
      <p:ext uri="{BB962C8B-B14F-4D97-AF65-F5344CB8AC3E}">
        <p14:creationId xmlns:p14="http://schemas.microsoft.com/office/powerpoint/2010/main" val="111828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الذي يحضر المناقشة:</a:t>
            </a:r>
            <a:endParaRPr lang="en-US" dirty="0">
              <a:solidFill>
                <a:srgbClr val="FF0000"/>
              </a:solidFill>
            </a:endParaRPr>
          </a:p>
          <a:p>
            <a:pPr rtl="1"/>
            <a:r>
              <a:rPr lang="ar-SA" b="1" dirty="0"/>
              <a:t>لا شك أن مما يحضر المناقشة لجنة المناقشة.</a:t>
            </a:r>
            <a:endParaRPr lang="en-US" dirty="0"/>
          </a:p>
          <a:p>
            <a:pPr rtl="1"/>
            <a:r>
              <a:rPr lang="ar-SA" b="1" dirty="0"/>
              <a:t>أما غير لجنة المناقشة فتختلف الجامعات في أنظمتها في ذلك.</a:t>
            </a:r>
            <a:endParaRPr lang="en-US" dirty="0"/>
          </a:p>
          <a:p>
            <a:pPr rtl="1"/>
            <a:r>
              <a:rPr lang="ar-SA" b="1" dirty="0"/>
              <a:t>فبعض الجامعات تجعل المناقشة مغلقة سرية لا يحضرها سوى لجنة المناقشة. وبعض الجامعات تجعل المناقشة علنية.</a:t>
            </a:r>
            <a:endParaRPr lang="en-US" dirty="0"/>
          </a:p>
          <a:p>
            <a:pPr rtl="1"/>
            <a:r>
              <a:rPr lang="ar-SA" b="1" dirty="0"/>
              <a:t>وفي هذه الحال يحضر المناقشة ويستمع إليها الطلاب وغير الطلاب بل إن بعض الجامعات درجت على توجيه دعوات لحضور المناقشة.</a:t>
            </a:r>
            <a:endParaRPr lang="en-US" dirty="0"/>
          </a:p>
          <a:p>
            <a:pPr rtl="1"/>
            <a:endParaRPr lang="ar-JO" dirty="0"/>
          </a:p>
        </p:txBody>
      </p:sp>
    </p:spTree>
    <p:extLst>
      <p:ext uri="{BB962C8B-B14F-4D97-AF65-F5344CB8AC3E}">
        <p14:creationId xmlns:p14="http://schemas.microsoft.com/office/powerpoint/2010/main" val="2271687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ولا يحق لهؤلاء الحاضرين المستمعين أن يوجهوا أسئلة إلى الطالب إلا في حالات خاصة يدعو إليها رئيس لجنة المناقشة.</a:t>
            </a:r>
            <a:endParaRPr lang="en-US" dirty="0"/>
          </a:p>
          <a:p>
            <a:pPr rtl="1"/>
            <a:r>
              <a:rPr lang="ar-SA" b="1" dirty="0">
                <a:solidFill>
                  <a:srgbClr val="FF0000"/>
                </a:solidFill>
              </a:rPr>
              <a:t>الوقت الذي تستغرقه مناقشة اللجنة للطالب :</a:t>
            </a:r>
            <a:endParaRPr lang="en-US" dirty="0">
              <a:solidFill>
                <a:srgbClr val="FF0000"/>
              </a:solidFill>
            </a:endParaRPr>
          </a:p>
          <a:p>
            <a:pPr rtl="1"/>
            <a:r>
              <a:rPr lang="ar-SA" b="1" dirty="0"/>
              <a:t>بعض الجامعات أو الكليات تحدد الوقت الذي تستغرقه مناقشة اللجنة للطالب بساعتين أو ثلاث ساعات مثلاً فلا تتجاوزه المناقشة.</a:t>
            </a:r>
            <a:endParaRPr lang="en-US" dirty="0"/>
          </a:p>
          <a:p>
            <a:r>
              <a:rPr lang="ar-SA" b="1" dirty="0"/>
              <a:t>وبعض الجامعات لا تحدد الوقت المستغرق للمناقشة بل تترك ذلك للجنة</a:t>
            </a:r>
            <a:endParaRPr lang="ar-JO" dirty="0"/>
          </a:p>
        </p:txBody>
      </p:sp>
    </p:spTree>
    <p:extLst>
      <p:ext uri="{BB962C8B-B14F-4D97-AF65-F5344CB8AC3E}">
        <p14:creationId xmlns:p14="http://schemas.microsoft.com/office/powerpoint/2010/main" val="2697254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وفي هذا النظام يختلف الوقت الذي يقضيه الطالب أمام لجنة المناقشة اختلافاً كبيراً تبعاً لاعتبارات كثيرة أهمها:</a:t>
            </a:r>
            <a:endParaRPr lang="en-US" dirty="0"/>
          </a:p>
          <a:p>
            <a:pPr lvl="0" rtl="1"/>
            <a:r>
              <a:rPr lang="ar-SA" b="1" dirty="0"/>
              <a:t>1- نوع الرسالة فالرسالة المقدمة للدكتوراه تحتاج عادة إلى وقت أطول من الرسالة المقدمة للماجستير وسبب ذلك أهمية رسالة الدكتوراه وعمقها وأصالتها وكثرة مراجعها,</a:t>
            </a:r>
            <a:endParaRPr lang="en-US" dirty="0"/>
          </a:p>
          <a:p>
            <a:pPr lvl="0" rtl="1"/>
            <a:r>
              <a:rPr lang="ar-SA" b="1" dirty="0"/>
              <a:t>2- نوع التخصص فالرسالة المقدمة في العلوم الإنسانية كالشريعة واللغة العربية والتاريخ تحتاج عادة إلى وقت أطول من الرسالة المقدمة في العلوم التطبيقية كالطب والهندسة والعلوم.</a:t>
            </a:r>
            <a:endParaRPr lang="en-US" dirty="0"/>
          </a:p>
          <a:p>
            <a:pPr rtl="1"/>
            <a:endParaRPr lang="en-US" dirty="0"/>
          </a:p>
          <a:p>
            <a:pPr rtl="1"/>
            <a:endParaRPr lang="ar-JO" dirty="0"/>
          </a:p>
        </p:txBody>
      </p:sp>
    </p:spTree>
    <p:extLst>
      <p:ext uri="{BB962C8B-B14F-4D97-AF65-F5344CB8AC3E}">
        <p14:creationId xmlns:p14="http://schemas.microsoft.com/office/powerpoint/2010/main" val="1928014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بل يختلف الوقت المستغرق باختلاف التخصصات الدقيقة فالرسالة المقدمة في الفقه أو في أصوله تحتاج إلى عادة إلى وقت أطول من الرسالة المقدمة في الثقافة الإسلامية أو في السياسة الشرعية أو في الجغرافيا وما هذا الطول إلا لعمق المادة وكثرتها وتشعبها واختلاف وجهات النظر فيها</a:t>
            </a:r>
            <a:endParaRPr lang="en-US" dirty="0"/>
          </a:p>
          <a:p>
            <a:pPr rtl="1"/>
            <a:endParaRPr lang="en-US" dirty="0"/>
          </a:p>
          <a:p>
            <a:pPr rtl="1"/>
            <a:endParaRPr lang="ar-JO" dirty="0"/>
          </a:p>
        </p:txBody>
      </p:sp>
    </p:spTree>
    <p:extLst>
      <p:ext uri="{BB962C8B-B14F-4D97-AF65-F5344CB8AC3E}">
        <p14:creationId xmlns:p14="http://schemas.microsoft.com/office/powerpoint/2010/main" val="3710724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3- </a:t>
            </a:r>
            <a:r>
              <a:rPr lang="ar-SA" b="1" dirty="0"/>
              <a:t>موضوع الرسالة فالرسالة التي كتبت في موضوع </a:t>
            </a:r>
            <a:r>
              <a:rPr lang="ar-SA" b="1" dirty="0" smtClean="0"/>
              <a:t>مطروق </a:t>
            </a:r>
            <a:r>
              <a:rPr lang="ar-SA" b="1" dirty="0"/>
              <a:t>تكون أدعى للهجوم عليها ومناقشتها ، لما في الموضوع من معلومات كثيرة يكون كثير منها مظنة لوجود ثغرات ينفذ من خلالها للهجوم والنقاش ، لوجود صلة كبيرة بين المناقشين والموضوع المطروق تمكنهم من العثور على منافذ كثيرة للهجوم والنقاش بخلاف الموضوع البكر فإن إحاطة الطالب به تفوق إحاطة أي شخص آخر به.</a:t>
            </a:r>
            <a:endParaRPr lang="en-US" dirty="0"/>
          </a:p>
          <a:p>
            <a:pPr rtl="1"/>
            <a:endParaRPr lang="ar-JO" dirty="0"/>
          </a:p>
        </p:txBody>
      </p:sp>
    </p:spTree>
    <p:extLst>
      <p:ext uri="{BB962C8B-B14F-4D97-AF65-F5344CB8AC3E}">
        <p14:creationId xmlns:p14="http://schemas.microsoft.com/office/powerpoint/2010/main" val="2487211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4- </a:t>
            </a:r>
            <a:r>
              <a:rPr lang="ar-SA" b="1" dirty="0"/>
              <a:t>لجنة المناقشة أو بعض أعضائها فبعض لجان المناقشة أو بعض أعضاء اللجان عنده من القدرة العلمية ما يمكنه من إيراد مناقشات علمية دقيقة يطول بها وقت المناقشة.</a:t>
            </a:r>
            <a:endParaRPr lang="en-US" dirty="0"/>
          </a:p>
          <a:p>
            <a:pPr rtl="1"/>
            <a:r>
              <a:rPr lang="ar-SA" b="1" dirty="0"/>
              <a:t>وبعضهم يميل إلى الإحاطة بإيراد جميع ما سجله من ملحوظات على الرسالة في جميع جوانبها من حيث الشكل والمنهج والناحية العلمية فيطول وقت المناقشة . وبعضهم يختار من الملحوظات أهمها ويدع الباقي فيقصر وقت المناقشة.</a:t>
            </a:r>
            <a:endParaRPr lang="en-US" dirty="0"/>
          </a:p>
          <a:p>
            <a:endParaRPr lang="ar-JO" dirty="0"/>
          </a:p>
        </p:txBody>
      </p:sp>
    </p:spTree>
    <p:extLst>
      <p:ext uri="{BB962C8B-B14F-4D97-AF65-F5344CB8AC3E}">
        <p14:creationId xmlns:p14="http://schemas.microsoft.com/office/powerpoint/2010/main" val="1423120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5- </a:t>
            </a:r>
            <a:r>
              <a:rPr lang="ar-SA" b="1" dirty="0"/>
              <a:t>نوع المناقشة من حيث علانيتها وفتح الباب أمام الجمهور لحضورها والاستماع إليها أو سريتها وإغلاق الباب أمام الجمهور عن حضورها والاستماع إليها. </a:t>
            </a:r>
            <a:endParaRPr lang="en-US" dirty="0"/>
          </a:p>
          <a:p>
            <a:pPr rtl="1"/>
            <a:r>
              <a:rPr lang="ar-SA" b="1" dirty="0"/>
              <a:t>فإذا كانت المناقشة علنية مفتوحة أمام الجمهور استغرقت وقتاً أطول وأكثر بكثير من الوقت الذي تستغرقه المناقشة السرية والمغلقة ولا سيما إذا كان من بين الجمهور الحاضرين أناس من العلماء وأصحاب الاختصاص.</a:t>
            </a:r>
            <a:endParaRPr lang="en-US" dirty="0"/>
          </a:p>
          <a:p>
            <a:endParaRPr lang="ar-JO" dirty="0"/>
          </a:p>
        </p:txBody>
      </p:sp>
    </p:spTree>
    <p:extLst>
      <p:ext uri="{BB962C8B-B14F-4D97-AF65-F5344CB8AC3E}">
        <p14:creationId xmlns:p14="http://schemas.microsoft.com/office/powerpoint/2010/main" val="4001825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r>
              <a:rPr lang="ar-SA" b="1" dirty="0"/>
              <a:t>وسبب الطول في المناقشة إذا كانت علنية مفتوحة أمام الجمهور أن للجمهور وضعاً يلاحظه الطالب والمناقشون جميعاً فالطالب يستغرق وقتاً في تلخيص رسالته وإبراز ما عاناه في كتابتها وما أسهم به فيها للنهضة العلمية لينال بذلك عطف الحاضرين وتقديرهم ويتصدى عند المناقشة للإجابة عنها ليثبت قدرته.</a:t>
            </a:r>
            <a:endParaRPr lang="en-US" dirty="0"/>
          </a:p>
          <a:p>
            <a:endParaRPr lang="ar-JO" dirty="0"/>
          </a:p>
        </p:txBody>
      </p:sp>
    </p:spTree>
    <p:extLst>
      <p:ext uri="{BB962C8B-B14F-4D97-AF65-F5344CB8AC3E}">
        <p14:creationId xmlns:p14="http://schemas.microsoft.com/office/powerpoint/2010/main" val="196984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r>
              <a:rPr lang="ar-SA" b="1" dirty="0"/>
              <a:t>ثم يجيء دور المناقشين ومعظمهم يحسن بأنه يمتحن أمام الجمهور الذين يقدرون أسئلته ويزنون مناقشته وقد يؤدي هذا الشعور في بعض الحالات إلى أن تكون المناقشة مجالاً للمناقش لإبراز قوته العلمية أمام الجمهور ولذلك فاللجنة المناقشة أشد حرصاً مما لو كانوا مع الطالب في مكان خاص.</a:t>
            </a:r>
            <a:endParaRPr lang="en-US" dirty="0"/>
          </a:p>
          <a:p>
            <a:endParaRPr lang="ar-JO" dirty="0"/>
          </a:p>
        </p:txBody>
      </p:sp>
    </p:spTree>
    <p:extLst>
      <p:ext uri="{BB962C8B-B14F-4D97-AF65-F5344CB8AC3E}">
        <p14:creationId xmlns:p14="http://schemas.microsoft.com/office/powerpoint/2010/main" val="783062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ما ينبغي على الطالب مراعاته أثناء المناقشة:</a:t>
            </a:r>
            <a:endParaRPr lang="en-US" dirty="0">
              <a:solidFill>
                <a:srgbClr val="FF0000"/>
              </a:solidFill>
            </a:endParaRPr>
          </a:p>
          <a:p>
            <a:pPr rtl="1"/>
            <a:r>
              <a:rPr lang="ar-SA" b="1" dirty="0"/>
              <a:t>إذا انتهى الطالب من قراءة ملخص رسالته قدمه رئيس لجنة المناقشة لأحد أعضائها لمناقشته في رسالته. وعلى الطالب وهو يتلقى ما يوجهه إليه المناقشون من نقد مراعاة الأمور الآتية:</a:t>
            </a:r>
            <a:endParaRPr lang="en-US" dirty="0"/>
          </a:p>
          <a:p>
            <a:pPr lvl="0" rtl="1"/>
            <a:r>
              <a:rPr lang="ar-SA" b="1" dirty="0"/>
              <a:t>1- الهدوء في الجلسة والرزانة في الحركات بالإضافة إلى حسن السمت وجودة المظهر.</a:t>
            </a:r>
            <a:endParaRPr lang="en-US" dirty="0"/>
          </a:p>
          <a:p>
            <a:pPr rtl="1"/>
            <a:endParaRPr lang="en-US" dirty="0"/>
          </a:p>
          <a:p>
            <a:endParaRPr lang="ar-JO" dirty="0"/>
          </a:p>
        </p:txBody>
      </p:sp>
    </p:spTree>
    <p:extLst>
      <p:ext uri="{BB962C8B-B14F-4D97-AF65-F5344CB8AC3E}">
        <p14:creationId xmlns:p14="http://schemas.microsoft.com/office/powerpoint/2010/main" val="9272977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a:t>2- التواضع وعدم الظهور بمظهر الغرور فلا يبدو منه ما يدل على الكبرياء بل عليه أن يظهر بمظهر التواضع الذي هو من أبرز أخلاق العلماء. ولكن التواضع لا يعني أن يظهر بمظهر الذليل المحتقر لنفسه بل عليه أن يكون معتمدا بنفسه بشرط ألا يتجاوز الاعتداء حدة المشروع فيصل إلى الغرور والكبرياء.</a:t>
            </a:r>
            <a:endParaRPr lang="en-US" dirty="0"/>
          </a:p>
          <a:p>
            <a:pPr rtl="1"/>
            <a:endParaRPr lang="ar-JO" dirty="0"/>
          </a:p>
          <a:p>
            <a:endParaRPr lang="ar-JO" dirty="0"/>
          </a:p>
        </p:txBody>
      </p:sp>
    </p:spTree>
    <p:extLst>
      <p:ext uri="{BB962C8B-B14F-4D97-AF65-F5344CB8AC3E}">
        <p14:creationId xmlns:p14="http://schemas.microsoft.com/office/powerpoint/2010/main" val="4022042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a:t>3- أن يتقبل ما يوجه إليه من نقد بسعة صدر ورحابة نفس .</a:t>
            </a:r>
            <a:endParaRPr lang="en-US" dirty="0"/>
          </a:p>
          <a:p>
            <a:pPr rtl="1"/>
            <a:r>
              <a:rPr lang="ar-SA" b="1" dirty="0"/>
              <a:t>4- أن يظل قوي الأعصاب فلا يضعفه أي هجوم قد يوجه إليه وليدرك أنه قد يكون بين المناقشين أستاذ قوي الهجوم يبدو منه لون من العنف فلا يكن لهذا أثر في نفسية الطالب.</a:t>
            </a:r>
            <a:endParaRPr lang="ar-JO" dirty="0"/>
          </a:p>
        </p:txBody>
      </p:sp>
    </p:spTree>
    <p:extLst>
      <p:ext uri="{BB962C8B-B14F-4D97-AF65-F5344CB8AC3E}">
        <p14:creationId xmlns:p14="http://schemas.microsoft.com/office/powerpoint/2010/main" val="35859939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5- أن يستمع النقد العلمي المناقش ويستوعب الأسئلة ويفهم السؤال قبل أن يجيب عنه حتى إذا كون جوابه إجاب بهدوء وسعة صدر وفهم ووضوح مبتعداً عن الاعتداد بالنفس والغرور محاولاً جهده تعزيز آرائه بالشواهد المقنعة والبراهين العلمية الدامغة باذلاً وسعه في إقناع اللجنة بوجهة نظره</a:t>
            </a:r>
            <a:endParaRPr lang="ar-JO" dirty="0"/>
          </a:p>
          <a:p>
            <a:pPr rtl="1"/>
            <a:endParaRPr lang="ar-JO" dirty="0"/>
          </a:p>
        </p:txBody>
      </p:sp>
    </p:spTree>
    <p:extLst>
      <p:ext uri="{BB962C8B-B14F-4D97-AF65-F5344CB8AC3E}">
        <p14:creationId xmlns:p14="http://schemas.microsoft.com/office/powerpoint/2010/main" val="554312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r>
              <a:rPr lang="ar-SA" b="1" dirty="0"/>
              <a:t>دون لجاجة أو إكراه أو مهاجمة وليعلم الطالب أنه قد يكون من بين أعضاء اللجنة من هو حاد الانفعال الذي يثير غرور الطالب أو لجاجته أو سوء أدبه فيكون له أثر في نفسيته قد يؤدي إلى تقليله من قيمة الرسالة ومنحها تقديراً أضعف مما تستحقه.</a:t>
            </a:r>
            <a:endParaRPr lang="en-US" dirty="0"/>
          </a:p>
          <a:p>
            <a:endParaRPr lang="ar-JO" dirty="0"/>
          </a:p>
          <a:p>
            <a:pPr rtl="1"/>
            <a:endParaRPr lang="ar-JO" dirty="0"/>
          </a:p>
        </p:txBody>
      </p:sp>
    </p:spTree>
    <p:extLst>
      <p:ext uri="{BB962C8B-B14F-4D97-AF65-F5344CB8AC3E}">
        <p14:creationId xmlns:p14="http://schemas.microsoft.com/office/powerpoint/2010/main" val="1435563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a:t>6- أن يعرف الطالب أن ليس من الضروري أن يجيب عن كل سؤال إذ قد يوافق الطالب المناقش في وجهة نظره فالحقيقة هي الهدف أياً كان مصدرها والرد الضعيف غير مقبول والعناد ليس من أخلاق العلماء ولا يعود بأي نفع على الطالب بل قد يكون له أثر في التقليل من درجة الرسالة.</a:t>
            </a:r>
            <a:endParaRPr lang="en-US" dirty="0"/>
          </a:p>
          <a:p>
            <a:pPr rtl="1"/>
            <a:endParaRPr lang="ar-JO" dirty="0"/>
          </a:p>
        </p:txBody>
      </p:sp>
    </p:spTree>
    <p:extLst>
      <p:ext uri="{BB962C8B-B14F-4D97-AF65-F5344CB8AC3E}">
        <p14:creationId xmlns:p14="http://schemas.microsoft.com/office/powerpoint/2010/main" val="1382526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ومن هنا كان على الطالب إذا رأى النقد حقاً تقبله برحابة صدر وإن بدا له أن الحق خلافه استأذن في بيان وجهة نظره بأدب وتواضع.</a:t>
            </a:r>
            <a:endParaRPr lang="en-US" dirty="0"/>
          </a:p>
          <a:p>
            <a:pPr lvl="0" rtl="1"/>
            <a:r>
              <a:rPr lang="ar-SA" b="1" dirty="0"/>
              <a:t>7- أن تكون إجابة الطالب إذا أراد أن يجيب مباشرة دون لف أو استطراد وليحاول أن يضعها في أسلوب رقيق وعبارة منظمة يبدو منها ابتهاجه بالمناقشة وتقديره للمناقشين.</a:t>
            </a:r>
            <a:endParaRPr lang="en-US" dirty="0"/>
          </a:p>
          <a:p>
            <a:endParaRPr lang="ar-JO" dirty="0"/>
          </a:p>
          <a:p>
            <a:pPr rtl="1"/>
            <a:endParaRPr lang="ar-JO" dirty="0"/>
          </a:p>
        </p:txBody>
      </p:sp>
    </p:spTree>
    <p:extLst>
      <p:ext uri="{BB962C8B-B14F-4D97-AF65-F5344CB8AC3E}">
        <p14:creationId xmlns:p14="http://schemas.microsoft.com/office/powerpoint/2010/main" val="1590604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ما ينبغي على المشرف أثناء جلسة المناقشة:</a:t>
            </a:r>
            <a:endParaRPr lang="en-US" dirty="0">
              <a:solidFill>
                <a:srgbClr val="FF0000"/>
              </a:solidFill>
            </a:endParaRPr>
          </a:p>
          <a:p>
            <a:pPr rtl="1"/>
            <a:r>
              <a:rPr lang="ar-SA" b="1" dirty="0"/>
              <a:t>المشرف إذا كان هو رئيس اللجنة فهو الذي يقوم بإدارة المناقشة فيقدم كلمة بين يدي الرسالة ثم يقدم الطالب ويطلب منه أن يقدم عرضاً  موجزاً لرسالته ، ثم يقدمه للمناقش الأول من أعضاء اللجنة لمناقشته في رسالته وإذا انتهى من مناقشته قدمه للمناقش الثاني وهكذا ، ثم يرفع الجلسة بعد الانتهاء من المناقشة للمداولة في الحكم على الرسالة بعد مناقشتها ثم يعلن النتيجة بعد ذلك.</a:t>
            </a:r>
            <a:endParaRPr lang="en-US" dirty="0"/>
          </a:p>
          <a:p>
            <a:pPr rtl="1"/>
            <a:endParaRPr lang="ar-JO" dirty="0"/>
          </a:p>
        </p:txBody>
      </p:sp>
    </p:spTree>
    <p:extLst>
      <p:ext uri="{BB962C8B-B14F-4D97-AF65-F5344CB8AC3E}">
        <p14:creationId xmlns:p14="http://schemas.microsoft.com/office/powerpoint/2010/main" val="36218163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ويجب أن يسود المناقشة باحترام المشرف للمناقشين ؛ بتأييد المناقش وشكره إذا كان نقده صواباً وباستئذانه في بيان وجهة الطالب فيما نقده المناقش فيه إذا تبين للمشرف صواب وجهة الطالب فيما ذكره.</a:t>
            </a:r>
            <a:endParaRPr lang="en-US" dirty="0"/>
          </a:p>
          <a:p>
            <a:pPr rtl="1"/>
            <a:r>
              <a:rPr lang="ar-SA" b="1" dirty="0"/>
              <a:t>كما أن للمشرف أن يتوجه بالمناقشة للطالب ؛ لأنه وإن كان هو المشرف لكن الرسالة للطالب ، وهو حر فيما يختاره من آراء يضعها في رسالته وإن كانت مخالفة لاختيار المشرف.</a:t>
            </a:r>
            <a:endParaRPr lang="en-US" dirty="0"/>
          </a:p>
          <a:p>
            <a:pPr rtl="1"/>
            <a:endParaRPr lang="ar-JO" dirty="0"/>
          </a:p>
          <a:p>
            <a:pPr rtl="1"/>
            <a:endParaRPr lang="ar-JO" dirty="0"/>
          </a:p>
        </p:txBody>
      </p:sp>
    </p:spTree>
    <p:extLst>
      <p:ext uri="{BB962C8B-B14F-4D97-AF65-F5344CB8AC3E}">
        <p14:creationId xmlns:p14="http://schemas.microsoft.com/office/powerpoint/2010/main" val="1616524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وينبغي على المشرف أن يعلم أن أي مناقشة للرسالة لا تؤثر في قدره ولا يقصد بها نقده فلا يتأثر مما يسمعه من نقد للرسالة ، ولا يعلق على هذا النقد من أجل هذا المعنى فإن هذا يعد سوء أدب يقلل من قيمته ويسيء إلى سمعته وقد يؤثر في التقليل من درجة الرسالة.</a:t>
            </a:r>
            <a:endParaRPr lang="en-US" dirty="0"/>
          </a:p>
          <a:p>
            <a:pPr rtl="1"/>
            <a:endParaRPr lang="ar-JO" dirty="0"/>
          </a:p>
        </p:txBody>
      </p:sp>
    </p:spTree>
    <p:extLst>
      <p:ext uri="{BB962C8B-B14F-4D97-AF65-F5344CB8AC3E}">
        <p14:creationId xmlns:p14="http://schemas.microsoft.com/office/powerpoint/2010/main" val="2074791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1647</TotalTime>
  <Words>2902</Words>
  <Application>Microsoft Office PowerPoint</Application>
  <PresentationFormat>A4 Paper (210x297 mm)</PresentationFormat>
  <Paragraphs>110</Paragraphs>
  <Slides>53</Slides>
  <Notes>0</Notes>
  <HiddenSlides>0</HiddenSlides>
  <MMClips>0</MMClips>
  <ScaleCrop>false</ScaleCrop>
  <HeadingPairs>
    <vt:vector size="4" baseType="variant">
      <vt:variant>
        <vt:lpstr>نسق</vt:lpstr>
      </vt:variant>
      <vt:variant>
        <vt:i4>1</vt:i4>
      </vt:variant>
      <vt:variant>
        <vt:lpstr>عناوين الشرائح</vt:lpstr>
      </vt:variant>
      <vt:variant>
        <vt:i4>53</vt:i4>
      </vt:variant>
    </vt:vector>
  </HeadingPairs>
  <TitlesOfParts>
    <vt:vector size="54" baseType="lpstr">
      <vt:lpstr>Office Theme</vt:lpstr>
      <vt:lpstr>عرض تقديمي في PowerPoint</vt:lpstr>
      <vt:lpstr>المحاضرة الثالثة عشرة مناقشة البحث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aeshah</cp:lastModifiedBy>
  <cp:revision>118</cp:revision>
  <dcterms:created xsi:type="dcterms:W3CDTF">2009-10-14T19:14:34Z</dcterms:created>
  <dcterms:modified xsi:type="dcterms:W3CDTF">2012-11-08T06:13:38Z</dcterms:modified>
</cp:coreProperties>
</file>