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300" r:id="rId2"/>
    <p:sldId id="257" r:id="rId3"/>
    <p:sldId id="324" r:id="rId4"/>
    <p:sldId id="325" r:id="rId5"/>
    <p:sldId id="326" r:id="rId6"/>
    <p:sldId id="327" r:id="rId7"/>
    <p:sldId id="328" r:id="rId8"/>
    <p:sldId id="329" r:id="rId9"/>
    <p:sldId id="330" r:id="rId10"/>
    <p:sldId id="331" r:id="rId11"/>
    <p:sldId id="332" r:id="rId12"/>
    <p:sldId id="333" r:id="rId13"/>
    <p:sldId id="334" r:id="rId14"/>
    <p:sldId id="335" r:id="rId15"/>
    <p:sldId id="336" r:id="rId16"/>
    <p:sldId id="337" r:id="rId17"/>
    <p:sldId id="338" r:id="rId18"/>
    <p:sldId id="339" r:id="rId19"/>
    <p:sldId id="340" r:id="rId20"/>
    <p:sldId id="352" r:id="rId21"/>
    <p:sldId id="341" r:id="rId22"/>
    <p:sldId id="342" r:id="rId23"/>
    <p:sldId id="343" r:id="rId24"/>
    <p:sldId id="344" r:id="rId25"/>
    <p:sldId id="345" r:id="rId26"/>
    <p:sldId id="346" r:id="rId27"/>
    <p:sldId id="347" r:id="rId28"/>
    <p:sldId id="348" r:id="rId29"/>
    <p:sldId id="349" r:id="rId30"/>
    <p:sldId id="350" r:id="rId31"/>
    <p:sldId id="351" r:id="rId32"/>
    <p:sldId id="266" r:id="rId3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4" autoAdjust="0"/>
  </p:normalViewPr>
  <p:slideViewPr>
    <p:cSldViewPr>
      <p:cViewPr>
        <p:scale>
          <a:sx n="96" d="100"/>
          <a:sy n="96" d="100"/>
        </p:scale>
        <p:origin x="-402" y="-7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11/8/2012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2286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قسم الدراسات الإسلامية</a:t>
            </a:r>
            <a:r>
              <a:rPr lang="en-US" sz="2400" b="1" dirty="0" smtClean="0">
                <a:solidFill>
                  <a:schemeClr val="tx2">
                    <a:lumMod val="75000"/>
                  </a:schemeClr>
                </a:solidFill>
                <a:latin typeface="Calibri" pitchFamily="34" charset="0"/>
              </a:rPr>
              <a:t> - </a:t>
            </a:r>
            <a:r>
              <a:rPr lang="ar-SA" sz="2400" b="1" dirty="0" smtClean="0">
                <a:solidFill>
                  <a:schemeClr val="tx2">
                    <a:lumMod val="75000"/>
                  </a:schemeClr>
                </a:solidFill>
                <a:latin typeface="Calibri" pitchFamily="34" charset="0"/>
              </a:rPr>
              <a:t>كلية الآداب</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2209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أصول البحث العلمي</a:t>
            </a:r>
          </a:p>
          <a:p>
            <a:pPr algn="ctr"/>
            <a:r>
              <a:rPr lang="ar-SA" sz="3700" b="1" dirty="0" smtClean="0">
                <a:solidFill>
                  <a:schemeClr val="accent1">
                    <a:lumMod val="50000"/>
                  </a:schemeClr>
                </a:solidFill>
                <a:latin typeface="AYM Wadiy S_U normal."/>
                <a:cs typeface="Times New Roman" pitchFamily="18" charset="0"/>
              </a:rPr>
              <a:t>د . عبد الله محمد أمين العمري  </a:t>
            </a: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eaLnBrk="1" hangingPunct="1"/>
            <a:r>
              <a:rPr lang="ar-SA" spc="-150" dirty="0" smtClean="0">
                <a:solidFill>
                  <a:srgbClr val="FF0000"/>
                </a:solidFill>
                <a:latin typeface="ae_AlMateen" pitchFamily="2" charset="-78"/>
                <a:cs typeface="ae_AlMateen" pitchFamily="2" charset="-78"/>
              </a:rPr>
              <a:t>الرابعة </a:t>
            </a:r>
            <a:r>
              <a:rPr lang="ar-SA" spc="-150" dirty="0" smtClean="0">
                <a:solidFill>
                  <a:srgbClr val="FF0000"/>
                </a:solidFill>
                <a:latin typeface="ae_AlMateen" pitchFamily="2" charset="-78"/>
                <a:cs typeface="ae_AlMateen" pitchFamily="2" charset="-78"/>
              </a:rPr>
              <a:t>عشرة</a:t>
            </a:r>
            <a:br>
              <a:rPr lang="ar-SA" spc="-150" dirty="0" smtClean="0">
                <a:solidFill>
                  <a:srgbClr val="FF0000"/>
                </a:solidFill>
                <a:latin typeface="ae_AlMateen" pitchFamily="2" charset="-78"/>
                <a:cs typeface="ae_AlMateen" pitchFamily="2" charset="-78"/>
              </a:rPr>
            </a:br>
            <a:r>
              <a:rPr lang="ar-SA" spc="-150" dirty="0" smtClean="0">
                <a:solidFill>
                  <a:srgbClr val="FF0000"/>
                </a:solidFill>
                <a:latin typeface="ae_AlMateen" pitchFamily="2" charset="-78"/>
                <a:cs typeface="ae_AlMateen" pitchFamily="2" charset="-78"/>
              </a:rPr>
              <a:t>نتيجة المناقشة والألقاب العلمية</a:t>
            </a:r>
            <a:endParaRPr lang="en-US" spc="-150" dirty="0" smtClean="0">
              <a:solidFill>
                <a:srgbClr val="FF00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a:solidFill>
                  <a:srgbClr val="FF0000"/>
                </a:solidFill>
              </a:rPr>
              <a:t>نتيجة المناقشة: </a:t>
            </a:r>
            <a:endParaRPr lang="en-US" dirty="0">
              <a:solidFill>
                <a:srgbClr val="FF0000"/>
              </a:solidFill>
            </a:endParaRPr>
          </a:p>
          <a:p>
            <a:pPr rtl="1"/>
            <a:r>
              <a:rPr lang="ar-SA" b="1" dirty="0"/>
              <a:t>النتيجة على وزن ((فعيلة)) بمعنى فاعله أو مفعوله وهي تقوم على ثلاثة حروف أصول ، وهي النون ، والتاء ، والجيم وهي كما يقول ابن فارس:((كلمة واحدة هي النتاج </a:t>
            </a:r>
            <a:r>
              <a:rPr lang="ar-SA" b="1" dirty="0" smtClean="0"/>
              <a:t>ون</a:t>
            </a:r>
            <a:r>
              <a:rPr lang="ar-SA" b="1" dirty="0"/>
              <a:t>ُ</a:t>
            </a:r>
            <a:r>
              <a:rPr lang="ar-SA" b="1" dirty="0" smtClean="0"/>
              <a:t>تجت </a:t>
            </a:r>
            <a:r>
              <a:rPr lang="ar-SA" b="1" dirty="0"/>
              <a:t>الناقة ، </a:t>
            </a:r>
            <a:r>
              <a:rPr lang="ar-SA" b="1" dirty="0" err="1"/>
              <a:t>ونتجها</a:t>
            </a:r>
            <a:r>
              <a:rPr lang="ar-SA" b="1" dirty="0"/>
              <a:t> أهلها وفرس نتوج: استبان نتاجها)).</a:t>
            </a:r>
            <a:endParaRPr lang="en-US" dirty="0"/>
          </a:p>
          <a:p>
            <a:pPr rtl="1"/>
            <a:r>
              <a:rPr lang="ar-SA" b="1" dirty="0"/>
              <a:t>فنتيجة المناقشة حصيلتها وثمرتها والمراد بنتيجة المناقشة هنا : حكم اللجنة على الرسالة بعد مناقشتها وتقدير ما تستحقه .</a:t>
            </a:r>
            <a:endParaRPr lang="en-US" dirty="0"/>
          </a:p>
          <a:p>
            <a:pPr rtl="1"/>
            <a:r>
              <a:rPr lang="ar-SA" b="1" dirty="0"/>
              <a:t> </a:t>
            </a:r>
            <a:endParaRPr lang="en-US" dirty="0"/>
          </a:p>
          <a:p>
            <a:pPr rtl="1"/>
            <a:endParaRPr lang="ar-JO" dirty="0"/>
          </a:p>
        </p:txBody>
      </p:sp>
    </p:spTree>
    <p:extLst>
      <p:ext uri="{BB962C8B-B14F-4D97-AF65-F5344CB8AC3E}">
        <p14:creationId xmlns:p14="http://schemas.microsoft.com/office/powerpoint/2010/main" val="34726720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a:solidFill>
                  <a:srgbClr val="FF0000"/>
                </a:solidFill>
              </a:rPr>
              <a:t>وقت النتيجة: </a:t>
            </a:r>
            <a:endParaRPr lang="en-US" dirty="0">
              <a:solidFill>
                <a:srgbClr val="FF0000"/>
              </a:solidFill>
            </a:endParaRPr>
          </a:p>
          <a:p>
            <a:pPr rtl="1"/>
            <a:r>
              <a:rPr lang="ar-SA" b="1" dirty="0"/>
              <a:t>إذا انتهت لجنة المناقشة من إيراد ما أرادت من نقد للرسالة وأسئلة للطالب واستمعت لما أدلى به الطالب من أجوبة وما عرضه من وجهات نظر رفع رئيس اللجنة الجلسة للمداولة في الحكم على الرسالة بناء على ما ظهر للجنة من خلال قراءتها للرسالة ومناقشتها للطالب ودفاعه أثناء المناقشة وتصدر بعد ذلك نتيجة المناقشة بالحكم على الرسالة وتقدير ما تستحقه .</a:t>
            </a:r>
            <a:endParaRPr lang="en-US" dirty="0"/>
          </a:p>
          <a:p>
            <a:pPr rtl="1"/>
            <a:endParaRPr lang="ar-JO" dirty="0"/>
          </a:p>
        </p:txBody>
      </p:sp>
    </p:spTree>
    <p:extLst>
      <p:ext uri="{BB962C8B-B14F-4D97-AF65-F5344CB8AC3E}">
        <p14:creationId xmlns:p14="http://schemas.microsoft.com/office/powerpoint/2010/main" val="18426566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a:t>وفي بعض القاعات تخرج لجنة المناقشة من القاعة وتخلو في مكان خاص للمداولة في النتيجة ويبقى الطالب والجمهور المستمعون في القاعة لسماع النتيجة بعد صدورها من اللجنة .</a:t>
            </a:r>
            <a:endParaRPr lang="en-US" dirty="0"/>
          </a:p>
          <a:p>
            <a:pPr rtl="1"/>
            <a:r>
              <a:rPr lang="ar-SA" b="1" dirty="0"/>
              <a:t>وفي بعض القاعات يخرج الطالب والجمهور وتبقى لجنة المناقشة في القاعة للمداولة في النتيجة ثم يرجعون إلى القاعة بعد صدور النتيجة من اللجنة ليسمعوها.</a:t>
            </a:r>
            <a:endParaRPr lang="en-US" dirty="0"/>
          </a:p>
          <a:p>
            <a:endParaRPr lang="ar-JO" dirty="0"/>
          </a:p>
        </p:txBody>
      </p:sp>
    </p:spTree>
    <p:extLst>
      <p:ext uri="{BB962C8B-B14F-4D97-AF65-F5344CB8AC3E}">
        <p14:creationId xmlns:p14="http://schemas.microsoft.com/office/powerpoint/2010/main" val="23578879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a:t>وتضع اللجنة أثناء المداولة في النتيجة تقريراً يتضمن أهم مزايا الرسالة وأهم جوانب الضعف فيها كما يتضمن تقدير النجاح فيها وإذا كان النجاح والتقدير مشروطين بتعديل أو زيادة أو حذف في الرسالة فيذكر ذلك مع توضيح ما هو مشروط .   </a:t>
            </a:r>
            <a:endParaRPr lang="en-US" dirty="0"/>
          </a:p>
          <a:p>
            <a:pPr rtl="1"/>
            <a:r>
              <a:rPr lang="ar-SA" b="1" dirty="0"/>
              <a:t> </a:t>
            </a:r>
            <a:endParaRPr lang="en-US" dirty="0"/>
          </a:p>
          <a:p>
            <a:pPr rtl="1"/>
            <a:endParaRPr lang="ar-JO" dirty="0"/>
          </a:p>
        </p:txBody>
      </p:sp>
    </p:spTree>
    <p:extLst>
      <p:ext uri="{BB962C8B-B14F-4D97-AF65-F5344CB8AC3E}">
        <p14:creationId xmlns:p14="http://schemas.microsoft.com/office/powerpoint/2010/main" val="19774652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a:solidFill>
                  <a:srgbClr val="FF0000"/>
                </a:solidFill>
              </a:rPr>
              <a:t>تقدير النجاح:</a:t>
            </a:r>
            <a:endParaRPr lang="en-US" dirty="0">
              <a:solidFill>
                <a:srgbClr val="FF0000"/>
              </a:solidFill>
            </a:endParaRPr>
          </a:p>
          <a:p>
            <a:pPr rtl="1"/>
            <a:r>
              <a:rPr lang="ar-SA" b="1" dirty="0"/>
              <a:t>تختلف الجامعات في نظام تقدير النجاح الذي تصدره لجنة المناقشة والحكم على الرسالة:</a:t>
            </a:r>
            <a:endParaRPr lang="en-US" dirty="0"/>
          </a:p>
          <a:p>
            <a:pPr rtl="1"/>
            <a:r>
              <a:rPr lang="ar-SA" b="1" dirty="0"/>
              <a:t>ففي بعض الجامعات تصدر اللجنة النجاح في الرسالة دون أن تعين لها تقديراً. وفي بعض الجامعات تصدر اللجنة تقديرها بعبارة ((حسن)) أو ((مرض)) وفي بعض الجامعات تقدر اللجنة النجاح في الماجستير أو الدكتوراه بأحد التقديرات الآتية:</a:t>
            </a:r>
            <a:endParaRPr lang="en-US" dirty="0"/>
          </a:p>
          <a:p>
            <a:pPr rtl="1"/>
            <a:r>
              <a:rPr lang="ar-SA" b="1" dirty="0"/>
              <a:t>مقبول – جيد – جيد جداً – ممتاز .</a:t>
            </a:r>
            <a:endParaRPr lang="en-US" dirty="0"/>
          </a:p>
          <a:p>
            <a:endParaRPr lang="ar-JO" dirty="0"/>
          </a:p>
        </p:txBody>
      </p:sp>
    </p:spTree>
    <p:extLst>
      <p:ext uri="{BB962C8B-B14F-4D97-AF65-F5344CB8AC3E}">
        <p14:creationId xmlns:p14="http://schemas.microsoft.com/office/powerpoint/2010/main" val="36674683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a:t>ولا داعي لأن تذكر كلمة مقبول فإن إعلان النجاح في الرسالة من غير أن يضاف له تقدير معناه أنها مقبولة فقط.</a:t>
            </a:r>
            <a:endParaRPr lang="en-US" dirty="0"/>
          </a:p>
          <a:p>
            <a:pPr rtl="1"/>
            <a:r>
              <a:rPr lang="ar-SA" b="1" dirty="0"/>
              <a:t>وللجنة أن توصي بإعطاء مرتبة الشرف </a:t>
            </a:r>
            <a:r>
              <a:rPr lang="ar-SA" b="1" dirty="0" smtClean="0"/>
              <a:t>الأ</a:t>
            </a:r>
            <a:r>
              <a:rPr lang="ar-SA" b="1" dirty="0" smtClean="0"/>
              <a:t>ولى </a:t>
            </a:r>
            <a:r>
              <a:rPr lang="ar-SA" b="1" dirty="0"/>
              <a:t>للطالب إذا حصل على تقدير ((ممتاز)) والثانية إذا حصل على تقدير (( جيد جداً)). وفي بعض الجامعات يفرق بين رسالة الماجستير ورسالة الدكتوراه. ففي الماجستير تقدر اللجنة النجاح بأحد التقديرات الآتية:</a:t>
            </a:r>
            <a:endParaRPr lang="en-US" dirty="0"/>
          </a:p>
          <a:p>
            <a:pPr rtl="1"/>
            <a:r>
              <a:rPr lang="ar-SA" b="1" dirty="0"/>
              <a:t>جيد – جيد جداً – ممتاز .</a:t>
            </a:r>
            <a:endParaRPr lang="en-US" dirty="0"/>
          </a:p>
          <a:p>
            <a:pPr rtl="1"/>
            <a:endParaRPr lang="ar-JO" dirty="0"/>
          </a:p>
        </p:txBody>
      </p:sp>
    </p:spTree>
    <p:extLst>
      <p:ext uri="{BB962C8B-B14F-4D97-AF65-F5344CB8AC3E}">
        <p14:creationId xmlns:p14="http://schemas.microsoft.com/office/powerpoint/2010/main" val="7290040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a:t>وفي </a:t>
            </a:r>
            <a:r>
              <a:rPr lang="ar-SA" b="1" dirty="0" smtClean="0"/>
              <a:t>الدكتوراه </a:t>
            </a:r>
            <a:r>
              <a:rPr lang="ar-SA" b="1" dirty="0"/>
              <a:t>تقدر اللجنة بإحدى العبارات الآتية:</a:t>
            </a:r>
            <a:endParaRPr lang="en-US" dirty="0"/>
          </a:p>
          <a:p>
            <a:pPr rtl="1"/>
            <a:r>
              <a:rPr lang="ar-SA" b="1" dirty="0"/>
              <a:t>الدكتوراه – الدكتوراه مع مرتبة الشرف الثانية – الدكتوراه مع مرتبة الشرف الأولى.</a:t>
            </a:r>
            <a:endParaRPr lang="en-US" dirty="0"/>
          </a:p>
          <a:p>
            <a:pPr rtl="1"/>
            <a:r>
              <a:rPr lang="ar-SA" b="1" dirty="0"/>
              <a:t>وإذا حصلت الرسالة على مرتبة الشرف الأولى فاللجنة أن توصي بطبعها بنفقة الجامعة وتبادلها مع الجامعات الأخرى.</a:t>
            </a:r>
            <a:endParaRPr lang="en-US" dirty="0"/>
          </a:p>
          <a:p>
            <a:pPr rtl="1"/>
            <a:endParaRPr lang="ar-JO" dirty="0"/>
          </a:p>
        </p:txBody>
      </p:sp>
    </p:spTree>
    <p:extLst>
      <p:ext uri="{BB962C8B-B14F-4D97-AF65-F5344CB8AC3E}">
        <p14:creationId xmlns:p14="http://schemas.microsoft.com/office/powerpoint/2010/main" val="26293410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a:solidFill>
                  <a:srgbClr val="FF0000"/>
                </a:solidFill>
              </a:rPr>
              <a:t>إعلان النتيجة :</a:t>
            </a:r>
            <a:endParaRPr lang="en-US" dirty="0">
              <a:solidFill>
                <a:srgbClr val="FF0000"/>
              </a:solidFill>
            </a:endParaRPr>
          </a:p>
          <a:p>
            <a:pPr rtl="1"/>
            <a:r>
              <a:rPr lang="ar-SA" b="1" dirty="0"/>
              <a:t>تختلف أنظمة الجامعات في النتيجة من حيث إعلانها وعدم إعلانها. فبعض انظمة الجامعات تنص على عدم إعلانها ؛ لأنها من لجنة المناقشة مجرد توصية قد يعترض مجلس الكلية عليها أو على بعض ما ورد فيها فلا ينبغي والحالة هذه الإعلان أمام الجمهور لما هو عرضة للتعديل والتغيير.</a:t>
            </a:r>
            <a:endParaRPr lang="en-US" dirty="0"/>
          </a:p>
          <a:p>
            <a:pPr rtl="1"/>
            <a:r>
              <a:rPr lang="ar-SA" b="1" dirty="0"/>
              <a:t> </a:t>
            </a:r>
            <a:endParaRPr lang="en-US" dirty="0"/>
          </a:p>
          <a:p>
            <a:pPr rtl="1"/>
            <a:endParaRPr lang="ar-JO" dirty="0"/>
          </a:p>
        </p:txBody>
      </p:sp>
    </p:spTree>
    <p:extLst>
      <p:ext uri="{BB962C8B-B14F-4D97-AF65-F5344CB8AC3E}">
        <p14:creationId xmlns:p14="http://schemas.microsoft.com/office/powerpoint/2010/main" val="30280284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a:t>وبعض الجامعات تنص أنظمتها على إعلان النتيجة أمام الجمهور الحاضرين بعد انتهاء اللجنة من المداولة في النتيجة وهي وإن كانت من لجنة المناقشة مجرد توصية إلا أنه لا ضير في إعلانها وإن كان لمجلس الكلية الحق في الاعتراض عليها لسبب يراه.</a:t>
            </a:r>
            <a:endParaRPr lang="en-US" dirty="0"/>
          </a:p>
          <a:p>
            <a:pPr rtl="1"/>
            <a:r>
              <a:rPr lang="ar-SA" b="1" dirty="0"/>
              <a:t>ويتولى رئيس لجنة المناقشة إعلان النتيجة ومنح الدرجة العلمية . ثم يرفع التقدير المعد من لجنة المناقشة المتضمن للنتيجة إلى مجلس الكلية لإقرار هذه النتيجة.</a:t>
            </a:r>
            <a:endParaRPr lang="en-US" dirty="0"/>
          </a:p>
          <a:p>
            <a:pPr rtl="1"/>
            <a:endParaRPr lang="ar-JO" dirty="0"/>
          </a:p>
        </p:txBody>
      </p:sp>
    </p:spTree>
    <p:extLst>
      <p:ext uri="{BB962C8B-B14F-4D97-AF65-F5344CB8AC3E}">
        <p14:creationId xmlns:p14="http://schemas.microsoft.com/office/powerpoint/2010/main" val="5174803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a:solidFill>
                  <a:srgbClr val="FF0000"/>
                </a:solidFill>
              </a:rPr>
              <a:t>أعلى درجة علمية تمنحها الجامعات:</a:t>
            </a:r>
            <a:endParaRPr lang="en-US" dirty="0">
              <a:solidFill>
                <a:srgbClr val="FF0000"/>
              </a:solidFill>
            </a:endParaRPr>
          </a:p>
          <a:p>
            <a:pPr rtl="1"/>
            <a:r>
              <a:rPr lang="ar-SA" b="1" dirty="0"/>
              <a:t>أعلى درجة علمية تمنحها الجامعات في دول العالم وهي درجة الدكتوراه لذا فإن (( البروفيسور)) لا يحمل درجة أعلى من الدكتوراه ولكن أعطي هذا اللقب تقديراً </a:t>
            </a:r>
            <a:r>
              <a:rPr lang="ar-SA" b="1" dirty="0" smtClean="0"/>
              <a:t>لما </a:t>
            </a:r>
            <a:r>
              <a:rPr lang="ar-SA" b="1" dirty="0"/>
              <a:t>قدمه من خدمة في مجال التدريس وما قام به من بحوث علمية عميقة وهو الذي نسميه في جامعاتنا بالأستاذ وكان يسمى في السابق (( أستاذ كرسي)).</a:t>
            </a:r>
            <a:endParaRPr lang="en-US" dirty="0"/>
          </a:p>
          <a:p>
            <a:pPr rtl="1"/>
            <a:endParaRPr lang="ar-JO" dirty="0"/>
          </a:p>
        </p:txBody>
      </p:sp>
    </p:spTree>
    <p:extLst>
      <p:ext uri="{BB962C8B-B14F-4D97-AF65-F5344CB8AC3E}">
        <p14:creationId xmlns:p14="http://schemas.microsoft.com/office/powerpoint/2010/main" val="26318991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a:solidFill>
                  <a:srgbClr val="FF0000"/>
                </a:solidFill>
              </a:rPr>
              <a:t>نظام آخر للمناقشة والنتيجة :</a:t>
            </a:r>
            <a:endParaRPr lang="en-US" dirty="0">
              <a:solidFill>
                <a:srgbClr val="FF0000"/>
              </a:solidFill>
            </a:endParaRPr>
          </a:p>
          <a:p>
            <a:pPr rtl="1"/>
            <a:r>
              <a:rPr lang="ar-SA" b="1" dirty="0"/>
              <a:t>ما ذكرناه سابقاً من نظام المناقشة ونتيجة المناقشة يعمل به في معظم الجامعات العربية ((أما النظام الإنجليزي فيختلف عن ذلك اختلافاً كبيراً بل تختلف بعض الجامعات عن بعضها الآخر فيعين لاختبار الرسالة بجامعات إنجلترا لا يمثل الأستاذ المشرف في لجنة الامتحان.</a:t>
            </a:r>
            <a:endParaRPr lang="en-US" dirty="0"/>
          </a:p>
          <a:p>
            <a:pPr rtl="1"/>
            <a:endParaRPr lang="ar-JO" dirty="0"/>
          </a:p>
        </p:txBody>
      </p:sp>
    </p:spTree>
    <p:extLst>
      <p:ext uri="{BB962C8B-B14F-4D97-AF65-F5344CB8AC3E}">
        <p14:creationId xmlns:p14="http://schemas.microsoft.com/office/powerpoint/2010/main" val="28586134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a:t>تجري مناقشة غير علنية في بعض الجامعات ، ولا تجري مناقشة </a:t>
            </a:r>
            <a:r>
              <a:rPr lang="ar-SA" b="1" dirty="0" smtClean="0"/>
              <a:t>ألبته </a:t>
            </a:r>
            <a:r>
              <a:rPr lang="ar-SA" b="1" dirty="0"/>
              <a:t>في بعضها الآخر ويكتفي بالتقدير الذي يقدمه كل عضو من الأعضاء المعينين لتقدير الرسالة ، وتصدر لجنة الكلية أو المعهد الذي تتبعه الرسالة الحكم عليها بناء على ما جاء في هذا </a:t>
            </a:r>
            <a:r>
              <a:rPr lang="ar-SA" b="1" dirty="0" smtClean="0"/>
              <a:t>التقرير</a:t>
            </a:r>
            <a:r>
              <a:rPr lang="ar-SA" b="1" dirty="0"/>
              <a:t>.</a:t>
            </a:r>
            <a:endParaRPr lang="en-US" dirty="0"/>
          </a:p>
          <a:p>
            <a:pPr rtl="1"/>
            <a:r>
              <a:rPr lang="ar-SA" b="1" dirty="0"/>
              <a:t> </a:t>
            </a:r>
            <a:endParaRPr lang="en-US" dirty="0"/>
          </a:p>
          <a:p>
            <a:pPr rtl="1"/>
            <a:endParaRPr lang="ar-JO" dirty="0"/>
          </a:p>
        </p:txBody>
      </p:sp>
    </p:spTree>
    <p:extLst>
      <p:ext uri="{BB962C8B-B14F-4D97-AF65-F5344CB8AC3E}">
        <p14:creationId xmlns:p14="http://schemas.microsoft.com/office/powerpoint/2010/main" val="2422338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a:xfrm>
            <a:off x="457200" y="1219200"/>
            <a:ext cx="8915400" cy="4525963"/>
          </a:xfrm>
        </p:spPr>
        <p:txBody>
          <a:bodyPr/>
          <a:lstStyle/>
          <a:p>
            <a:pPr rtl="1"/>
            <a:r>
              <a:rPr lang="ar-SA" b="1" dirty="0"/>
              <a:t>ولا تعلن النتيجة في جامعات بريطانيا عقب المناقشة ، بل تمر الرسالة بالمراحل الآتية :</a:t>
            </a:r>
            <a:endParaRPr lang="en-US" dirty="0"/>
          </a:p>
          <a:p>
            <a:pPr lvl="0" rtl="1"/>
            <a:r>
              <a:rPr lang="ar-SA" b="1" dirty="0" smtClean="0"/>
              <a:t>1- تقرير </a:t>
            </a:r>
            <a:r>
              <a:rPr lang="ar-SA" b="1" dirty="0"/>
              <a:t>المشرف على الرسالة بإمكان التقدم بها للامتحان ويكون هذا التقرير عادة قصيراً عاماً.</a:t>
            </a:r>
            <a:endParaRPr lang="en-US" dirty="0"/>
          </a:p>
          <a:p>
            <a:pPr lvl="0" rtl="1"/>
            <a:r>
              <a:rPr lang="ar-SA" b="1" dirty="0" smtClean="0"/>
              <a:t>2- تقرير </a:t>
            </a:r>
            <a:r>
              <a:rPr lang="ar-SA" b="1" dirty="0"/>
              <a:t>المناقشين عن الرسالة قبل المناقشة فإذا قررا صلاحيتها للمناقشة اتفقا فيما بينهما على يوم لمقابلة الطالب وأخبراه بذلك ويعد تحديد يوم لمناقشة الطالب خطوة في سبيل النجاح ؛ إذ إن المناقشين قد </a:t>
            </a:r>
            <a:r>
              <a:rPr lang="ar-SA" b="1" dirty="0" smtClean="0"/>
              <a:t>يقررون </a:t>
            </a:r>
            <a:r>
              <a:rPr lang="ar-SA" b="1" dirty="0"/>
              <a:t>عدم صلاحية الرسالة وأنها دون المستوى اللازم وفي هذه الحالة لا تناقش.</a:t>
            </a:r>
            <a:endParaRPr lang="en-US" dirty="0"/>
          </a:p>
          <a:p>
            <a:pPr rtl="1"/>
            <a:endParaRPr lang="ar-JO" dirty="0"/>
          </a:p>
        </p:txBody>
      </p:sp>
    </p:spTree>
    <p:extLst>
      <p:ext uri="{BB962C8B-B14F-4D97-AF65-F5344CB8AC3E}">
        <p14:creationId xmlns:p14="http://schemas.microsoft.com/office/powerpoint/2010/main" val="13675152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lvl="0" rtl="1"/>
            <a:r>
              <a:rPr lang="ar-SA" b="1" dirty="0" smtClean="0"/>
              <a:t>3- تقرير </a:t>
            </a:r>
            <a:r>
              <a:rPr lang="ar-SA" b="1" dirty="0"/>
              <a:t>المناقشين عن موقف الطالب من الدفاع عن آرائه وقت المناقشة ، ومن إثبات كفايته وسعة أفقه </a:t>
            </a:r>
            <a:r>
              <a:rPr lang="ar-SA" b="1" dirty="0" smtClean="0"/>
              <a:t>واطلاعه </a:t>
            </a:r>
            <a:r>
              <a:rPr lang="ar-SA" b="1" dirty="0"/>
              <a:t>وعمق ثقافته أو غير ذلك.</a:t>
            </a:r>
            <a:endParaRPr lang="en-US" dirty="0"/>
          </a:p>
          <a:p>
            <a:pPr lvl="0" rtl="1"/>
            <a:r>
              <a:rPr lang="ar-SA" b="1" dirty="0" smtClean="0"/>
              <a:t>4- يرفع </a:t>
            </a:r>
            <a:r>
              <a:rPr lang="ar-SA" b="1" dirty="0"/>
              <a:t>التقرير العام من المناقشين عن الرسالة في ذاتها وعن الطالب وموقفه وقت المناقشة إلى اللجنة العلمية التابعة للكلية أو المعهد الذي ينتسب إليه الطالب وهذه اللجنة بعد استعراضها للتقرير وللتوصيات التي تقدم بها المناقشان تتخذ قراراً.</a:t>
            </a:r>
            <a:endParaRPr lang="en-US" dirty="0"/>
          </a:p>
          <a:p>
            <a:pPr rtl="1"/>
            <a:endParaRPr lang="ar-JO" dirty="0"/>
          </a:p>
        </p:txBody>
      </p:sp>
    </p:spTree>
    <p:extLst>
      <p:ext uri="{BB962C8B-B14F-4D97-AF65-F5344CB8AC3E}">
        <p14:creationId xmlns:p14="http://schemas.microsoft.com/office/powerpoint/2010/main" val="10971073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a:xfrm>
            <a:off x="304800" y="1600200"/>
            <a:ext cx="9448800" cy="4525963"/>
          </a:xfrm>
        </p:spPr>
        <p:txBody>
          <a:bodyPr/>
          <a:lstStyle/>
          <a:p>
            <a:pPr lvl="0" rtl="1"/>
            <a:r>
              <a:rPr lang="ar-SA" b="1" dirty="0" smtClean="0"/>
              <a:t>5- يرفع </a:t>
            </a:r>
            <a:r>
              <a:rPr lang="ar-SA" b="1" dirty="0"/>
              <a:t>هذا القرار لمجلس الجامعة للتصديق عليه وتتولى سكرتارية مجلس الجامعة إذاعة هذا القرار .</a:t>
            </a:r>
            <a:endParaRPr lang="en-US" dirty="0"/>
          </a:p>
          <a:p>
            <a:pPr rtl="1"/>
            <a:r>
              <a:rPr lang="ar-SA" b="1" dirty="0"/>
              <a:t>ويحدث كثيراً في بريطانيا أن ترد الرسالة لإجراء تعديل بها ، وتقدم للمناقشة مرة أخرى</a:t>
            </a:r>
            <a:r>
              <a:rPr lang="ar-SA" b="1" dirty="0" smtClean="0"/>
              <a:t>.</a:t>
            </a:r>
          </a:p>
          <a:p>
            <a:pPr rtl="1"/>
            <a:r>
              <a:rPr lang="ar-SA" b="1" dirty="0" smtClean="0"/>
              <a:t>كما يحصل أن يمنح الطالب درجة الدكتوراه بدل الماجستير إذا كان مستوى الرسالة يفوق الماجستير ويصل للدكتوراه.</a:t>
            </a:r>
            <a:endParaRPr lang="en-US" dirty="0" smtClean="0"/>
          </a:p>
          <a:p>
            <a:pPr rtl="1"/>
            <a:r>
              <a:rPr lang="ar-SA" b="1" dirty="0" smtClean="0"/>
              <a:t>ويحصل أيضاً أن ترد الرسالة فلا يحصل بها الطالب على شيء .</a:t>
            </a:r>
            <a:endParaRPr lang="en-US" dirty="0" smtClean="0"/>
          </a:p>
          <a:p>
            <a:pPr rtl="1"/>
            <a:endParaRPr lang="ar-JO" dirty="0"/>
          </a:p>
        </p:txBody>
      </p:sp>
    </p:spTree>
    <p:extLst>
      <p:ext uri="{BB962C8B-B14F-4D97-AF65-F5344CB8AC3E}">
        <p14:creationId xmlns:p14="http://schemas.microsoft.com/office/powerpoint/2010/main" val="20363765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a:solidFill>
                  <a:srgbClr val="FF0000"/>
                </a:solidFill>
              </a:rPr>
              <a:t>الألقاب العلمية :</a:t>
            </a:r>
            <a:endParaRPr lang="en-US" dirty="0">
              <a:solidFill>
                <a:srgbClr val="FF0000"/>
              </a:solidFill>
            </a:endParaRPr>
          </a:p>
          <a:p>
            <a:pPr rtl="1"/>
            <a:r>
              <a:rPr lang="ar-SA" b="1" dirty="0"/>
              <a:t>الألقاب : جمع لقب واللقب يقوم على ثلاثة حروف أصول ، هي اللام والقاف والباء ، وهو كما يقول ابن فارس : (( كلمة واحدة اللقب: النبز ، </a:t>
            </a:r>
            <a:r>
              <a:rPr lang="ar-SA" b="1" dirty="0" smtClean="0"/>
              <a:t>ولقبته </a:t>
            </a:r>
            <a:r>
              <a:rPr lang="ar-SA" b="1" dirty="0"/>
              <a:t>تلقيباً قال الله تعالى : (( ولا تنابزوا بالألقاب )). واللقب في اصلاح النحويين (( كل ما أشعر برفعه المسمى أو ضعته، كزين العابدين ، وأنف الناقة</a:t>
            </a:r>
            <a:r>
              <a:rPr lang="ar-SA" b="1" dirty="0" smtClean="0"/>
              <a:t>.</a:t>
            </a:r>
            <a:endParaRPr lang="en-US" dirty="0"/>
          </a:p>
          <a:p>
            <a:pPr rtl="1"/>
            <a:r>
              <a:rPr lang="ar-SA" b="1" dirty="0"/>
              <a:t>والمراد باللقب العلمي هنا : ما كان اسماً لشهادة علمية ، أو وصفاً لحاملها.</a:t>
            </a:r>
            <a:endParaRPr lang="en-US" dirty="0"/>
          </a:p>
          <a:p>
            <a:pPr rtl="1"/>
            <a:endParaRPr lang="ar-JO" dirty="0"/>
          </a:p>
        </p:txBody>
      </p:sp>
    </p:spTree>
    <p:extLst>
      <p:ext uri="{BB962C8B-B14F-4D97-AF65-F5344CB8AC3E}">
        <p14:creationId xmlns:p14="http://schemas.microsoft.com/office/powerpoint/2010/main" val="33274004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a:solidFill>
                  <a:srgbClr val="FF0000"/>
                </a:solidFill>
              </a:rPr>
              <a:t>الإطلاقات التي مرت بها الألقاب الشائعة :</a:t>
            </a:r>
            <a:endParaRPr lang="en-US" dirty="0">
              <a:solidFill>
                <a:srgbClr val="FF0000"/>
              </a:solidFill>
            </a:endParaRPr>
          </a:p>
          <a:p>
            <a:pPr rtl="1"/>
            <a:r>
              <a:rPr lang="ar-SA" b="1" dirty="0"/>
              <a:t>كثير من الألقاب العلمية الشائعة ( الليسانس ، البكالوريوس ، الدكتوراه ... إلخ ) من أصل إغريقي أو لاتيني ثم تبناها الاستعمال الديني ، فكانت من مصطلحات الكنيسة ورجالها.</a:t>
            </a:r>
            <a:endParaRPr lang="en-US" dirty="0"/>
          </a:p>
          <a:p>
            <a:pPr rtl="1"/>
            <a:r>
              <a:rPr lang="ar-SA" b="1" dirty="0"/>
              <a:t>فالليسانس : تعني درجة جامعية أولى.</a:t>
            </a:r>
            <a:endParaRPr lang="en-US" dirty="0"/>
          </a:p>
          <a:p>
            <a:r>
              <a:rPr lang="ar-SA" b="1" dirty="0"/>
              <a:t>وهي تعني في الأصل الإجازة التي تمنح صاحبها حق أن يكون محامياً أو معلماً وتعني الشخص المصرح له أو المسموح له أو المجاز له القيام بعمل ما بحرية على غير المألوف أو المعتاد </a:t>
            </a:r>
            <a:endParaRPr lang="ar-JO" dirty="0"/>
          </a:p>
        </p:txBody>
      </p:sp>
    </p:spTree>
    <p:extLst>
      <p:ext uri="{BB962C8B-B14F-4D97-AF65-F5344CB8AC3E}">
        <p14:creationId xmlns:p14="http://schemas.microsoft.com/office/powerpoint/2010/main" val="35160023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a:t>وقد تعني الحق أو الإذن المعطى لشخص ما من جهة ما طبقاً للقانون لمزاولة عمل ما وهي لهذا المفهوم تعني ( رخصة ) مثل رخصة المطعم أو رخصة القيادة وما إلى ذلك.</a:t>
            </a:r>
            <a:endParaRPr lang="en-US" dirty="0"/>
          </a:p>
          <a:p>
            <a:pPr rtl="1"/>
            <a:r>
              <a:rPr lang="ar-SA" b="1" dirty="0"/>
              <a:t>ثم أطلقت على السنتين اللتين يمضيهما خريج الدراسة الثانوية في دراسة اللاهوت على مقاعد الدرس قبل أن يقبل للدكتوراه.</a:t>
            </a:r>
            <a:endParaRPr lang="en-US" dirty="0"/>
          </a:p>
          <a:p>
            <a:pPr rtl="1"/>
            <a:r>
              <a:rPr lang="ar-SA" b="1" dirty="0"/>
              <a:t> </a:t>
            </a:r>
            <a:endParaRPr lang="en-US" dirty="0"/>
          </a:p>
          <a:p>
            <a:pPr rtl="1"/>
            <a:endParaRPr lang="ar-JO" dirty="0"/>
          </a:p>
        </p:txBody>
      </p:sp>
    </p:spTree>
    <p:extLst>
      <p:ext uri="{BB962C8B-B14F-4D97-AF65-F5344CB8AC3E}">
        <p14:creationId xmlns:p14="http://schemas.microsoft.com/office/powerpoint/2010/main" val="29020895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a:t>والبكالوريوس : تعني أيضاً درجة جامعية أولى.</a:t>
            </a:r>
            <a:endParaRPr lang="en-US" dirty="0"/>
          </a:p>
          <a:p>
            <a:pPr rtl="1"/>
            <a:r>
              <a:rPr lang="ar-SA" b="1" dirty="0"/>
              <a:t>ومن ضمن ما تعنيه كلمة بكالوريوس الفلاح المبتدئ أو الطالب المبتدئ في دراسته كما قد تعني الشهادة الأولى سواء كانت من جامعة أم من مدرسة مهنية</a:t>
            </a:r>
            <a:r>
              <a:rPr lang="ar-SA" b="1" dirty="0" smtClean="0"/>
              <a:t>.</a:t>
            </a:r>
            <a:r>
              <a:rPr lang="ar-SA" b="1" dirty="0"/>
              <a:t> </a:t>
            </a:r>
            <a:endParaRPr lang="en-US" dirty="0"/>
          </a:p>
          <a:p>
            <a:pPr rtl="1"/>
            <a:r>
              <a:rPr lang="ar-SA" b="1" dirty="0"/>
              <a:t>والدبلوم : تعني الوثيقة الأكاديمية المختومة من جامعة أو معهد تعليمي تعطي صاحبها ميزة أو تشريفاً.</a:t>
            </a:r>
            <a:endParaRPr lang="en-US" dirty="0"/>
          </a:p>
          <a:p>
            <a:pPr rtl="1"/>
            <a:r>
              <a:rPr lang="ar-SA" b="1" dirty="0"/>
              <a:t>وشهادة الدبلوم قد تمنح بعد المرحلة الجامعية أو قبل المرحلة الجامعية فهناك (( دبلوم متوسط )) و (( دبلوم فوق الجامعي)).</a:t>
            </a:r>
            <a:endParaRPr lang="en-US" dirty="0"/>
          </a:p>
          <a:p>
            <a:pPr rtl="1"/>
            <a:endParaRPr lang="ar-JO" dirty="0"/>
          </a:p>
        </p:txBody>
      </p:sp>
    </p:spTree>
    <p:extLst>
      <p:ext uri="{BB962C8B-B14F-4D97-AF65-F5344CB8AC3E}">
        <p14:creationId xmlns:p14="http://schemas.microsoft.com/office/powerpoint/2010/main" val="26675549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a:t>وفي أغلب الأحيان يكون الدبلوم ذا طبيعة مهنية متخصصة كما أن الدبلوم فوق الجامعي قد يساوي في أهميته الأدبية والعلمية والمادية درجة (( الماجستير )) وقد يفوقها في الناحيتين الأخيرتين في الدولة الصناعية.</a:t>
            </a:r>
            <a:endParaRPr lang="en-US" dirty="0"/>
          </a:p>
          <a:p>
            <a:pPr rtl="1"/>
            <a:r>
              <a:rPr lang="ar-SA" b="1" dirty="0"/>
              <a:t>والماجستير : تعني الشهادة فوق الجامعة في تخصص معين.</a:t>
            </a:r>
            <a:endParaRPr lang="en-US" dirty="0"/>
          </a:p>
          <a:p>
            <a:pPr rtl="1"/>
            <a:r>
              <a:rPr lang="ar-SA" b="1" dirty="0"/>
              <a:t>وقد بدأ استخدام هذه الكلمة بمدلولها العلمي هذا في بداية نشأة الجامعات في القرنين الثاني عشر والثالث عشر الميلاديين وهي تعني في الأصل زعامة دينية.</a:t>
            </a:r>
            <a:endParaRPr lang="en-US" dirty="0"/>
          </a:p>
          <a:p>
            <a:pPr rtl="1"/>
            <a:endParaRPr lang="ar-JO" dirty="0"/>
          </a:p>
        </p:txBody>
      </p:sp>
    </p:spTree>
    <p:extLst>
      <p:ext uri="{BB962C8B-B14F-4D97-AF65-F5344CB8AC3E}">
        <p14:creationId xmlns:p14="http://schemas.microsoft.com/office/powerpoint/2010/main" val="27035374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a:t>كما تعني السيادة أو السلطان أو الإتقان لصنعه ما أو التمكن منها .</a:t>
            </a:r>
            <a:endParaRPr lang="en-US" dirty="0"/>
          </a:p>
          <a:p>
            <a:pPr rtl="1"/>
            <a:r>
              <a:rPr lang="ar-SA" b="1" dirty="0"/>
              <a:t>أما كلمة ((ماستر)) فهي لوصف الشخص ذي السلطان أو المبرز في مجال ما ، أو القائد ، أو المسيطر على شيء أو الموجة .</a:t>
            </a:r>
            <a:endParaRPr lang="en-US" dirty="0"/>
          </a:p>
          <a:p>
            <a:pPr rtl="1"/>
            <a:r>
              <a:rPr lang="ar-SA" b="1" dirty="0"/>
              <a:t>والدكتوراه : هو من حصل على شهادة عليا بإعداده بحثاً في موضوع معين في تخصص معين ومناقشته فيه أمام لجنة ألفتها الكلية أو المعهد الذي سجل البحث فيه</a:t>
            </a:r>
            <a:r>
              <a:rPr lang="ar-SA" b="1" dirty="0" smtClean="0"/>
              <a:t>.</a:t>
            </a:r>
            <a:endParaRPr lang="en-US" dirty="0"/>
          </a:p>
          <a:p>
            <a:pPr rtl="1"/>
            <a:r>
              <a:rPr lang="ar-SA" b="1" dirty="0"/>
              <a:t>وقد دخل هذا اللقب الجامعات لأول مرة في جامعة (( بولونيا)) في القرن الثاني عشر ثم تبعتها جامعة (( باريس)) بعد قليل .</a:t>
            </a:r>
            <a:endParaRPr lang="en-US" dirty="0"/>
          </a:p>
          <a:p>
            <a:pPr rtl="1"/>
            <a:endParaRPr lang="ar-JO" dirty="0"/>
          </a:p>
        </p:txBody>
      </p:sp>
    </p:spTree>
    <p:extLst>
      <p:ext uri="{BB962C8B-B14F-4D97-AF65-F5344CB8AC3E}">
        <p14:creationId xmlns:p14="http://schemas.microsoft.com/office/powerpoint/2010/main" val="40388767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smtClean="0"/>
              <a:t>والدكتور </a:t>
            </a:r>
            <a:r>
              <a:rPr lang="ar-SA" b="1" dirty="0"/>
              <a:t>في الأصل مشتق من المعرفة والعلم ، </a:t>
            </a:r>
            <a:r>
              <a:rPr lang="ar-SA" b="1" dirty="0" smtClean="0"/>
              <a:t>فالدكتور </a:t>
            </a:r>
            <a:r>
              <a:rPr lang="ar-SA" b="1" dirty="0"/>
              <a:t>هو المعلم. وقد أطلق هذا اللفظ على المعاني الآتية:</a:t>
            </a:r>
            <a:endParaRPr lang="en-US" dirty="0"/>
          </a:p>
          <a:p>
            <a:pPr lvl="0" rtl="1"/>
            <a:r>
              <a:rPr lang="ar-SA" b="1" dirty="0" smtClean="0"/>
              <a:t>1- المدرس </a:t>
            </a:r>
            <a:r>
              <a:rPr lang="ar-SA" b="1" dirty="0"/>
              <a:t>الذي تعلم في واحد من فروع المعرفة ، ويعمل على نشر ما تعلمته.</a:t>
            </a:r>
            <a:endParaRPr lang="en-US" dirty="0"/>
          </a:p>
          <a:p>
            <a:pPr lvl="0" rtl="1"/>
            <a:r>
              <a:rPr lang="ar-SA" b="1" dirty="0" smtClean="0"/>
              <a:t>2- الشخص </a:t>
            </a:r>
            <a:r>
              <a:rPr lang="ar-SA" b="1" dirty="0"/>
              <a:t>الذي </a:t>
            </a:r>
            <a:r>
              <a:rPr lang="ar-SA" b="1" dirty="0" smtClean="0"/>
              <a:t>أجيز </a:t>
            </a:r>
            <a:r>
              <a:rPr lang="ar-SA" b="1" dirty="0"/>
              <a:t>له تدريس فرع معين من فروع المعرفة ، لمهارته فيه وطول باعه وأقدم نص استخدمت فيه هذه الكلمة بهذا المعنى يرجع إلى عام 1340 م </a:t>
            </a:r>
            <a:r>
              <a:rPr lang="ar-SA" b="1" dirty="0" smtClean="0"/>
              <a:t>.</a:t>
            </a:r>
            <a:endParaRPr lang="en-US" dirty="0"/>
          </a:p>
        </p:txBody>
      </p:sp>
    </p:spTree>
    <p:extLst>
      <p:ext uri="{BB962C8B-B14F-4D97-AF65-F5344CB8AC3E}">
        <p14:creationId xmlns:p14="http://schemas.microsoft.com/office/powerpoint/2010/main" val="32316441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lvl="0" rtl="1"/>
            <a:r>
              <a:rPr lang="ar-SA" b="1" dirty="0"/>
              <a:t>كما أطلقه اليهود على الرباني (أو الحاخام) العالم بالشريعة اليهودية.</a:t>
            </a:r>
            <a:endParaRPr lang="en-US" dirty="0"/>
          </a:p>
          <a:p>
            <a:pPr lvl="0" rtl="1"/>
            <a:r>
              <a:rPr lang="ar-SA" b="1" dirty="0"/>
              <a:t>كما أطلقه المسيحيون على بعض آباء الكنيسة الغربية وليس بصفتهم الدينية ولكن لتمكنهم من فرع من فروع المعرفة ، مثل اللاهوت والفلسفة أو لكونهم يفسرون كتب اللاهوت.</a:t>
            </a:r>
            <a:endParaRPr lang="en-US" dirty="0"/>
          </a:p>
          <a:p>
            <a:pPr lvl="0" rtl="1"/>
            <a:r>
              <a:rPr lang="ar-SA" b="1" dirty="0"/>
              <a:t>كما أطلق على المتخصص في علم اللاهوت والقانون ويعود أول استخدام لهذا المعنى إلى سنة 1375 م .</a:t>
            </a:r>
            <a:endParaRPr lang="en-US" dirty="0"/>
          </a:p>
          <a:p>
            <a:pPr rtl="1"/>
            <a:endParaRPr lang="ar-JO" dirty="0"/>
          </a:p>
          <a:p>
            <a:pPr rtl="1"/>
            <a:endParaRPr lang="ar-JO" dirty="0"/>
          </a:p>
        </p:txBody>
      </p:sp>
    </p:spTree>
    <p:extLst>
      <p:ext uri="{BB962C8B-B14F-4D97-AF65-F5344CB8AC3E}">
        <p14:creationId xmlns:p14="http://schemas.microsoft.com/office/powerpoint/2010/main" val="33461260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lvl="0" rtl="1"/>
            <a:r>
              <a:rPr lang="ar-SA" b="1" dirty="0"/>
              <a:t>كما أن لقب (( دكتور )) يطلق على الطبيب المعالج ، ولا يشترط في استخدام هذه الكلمة بهذا المعنى أن يكون الشخص الملقب بالدكتور حاصلا على درجة الدكتوراه ( الشهادة العليا في تخصص معين).</a:t>
            </a:r>
            <a:endParaRPr lang="en-US" dirty="0"/>
          </a:p>
          <a:p>
            <a:pPr rtl="1"/>
            <a:endParaRPr lang="ar-JO" dirty="0"/>
          </a:p>
        </p:txBody>
      </p:sp>
    </p:spTree>
    <p:extLst>
      <p:ext uri="{BB962C8B-B14F-4D97-AF65-F5344CB8AC3E}">
        <p14:creationId xmlns:p14="http://schemas.microsoft.com/office/powerpoint/2010/main" val="35525350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a:t>وأقدم استخدام لهذه الكلمة في هذا المعنى يرجع إلى سنة 1375 م . غير أن بعض الباحثين يرى أن الطبيب غير المتخصص أي الذي لا يحمل درجة الدكتوراه ( الشهادة العليا) لا حق له في </a:t>
            </a:r>
            <a:r>
              <a:rPr lang="ar-SA" b="1" dirty="0" err="1"/>
              <a:t>التلقب</a:t>
            </a:r>
            <a:r>
              <a:rPr lang="ar-SA" b="1" dirty="0"/>
              <a:t> بكلمة (( دكتوراه)).</a:t>
            </a:r>
            <a:endParaRPr lang="en-US" dirty="0"/>
          </a:p>
          <a:p>
            <a:pPr rtl="1"/>
            <a:r>
              <a:rPr lang="ar-SA" b="1" dirty="0"/>
              <a:t>وأما لقب (( دكتور )) الذي يتلقب به معظم الأطباء في العالم العربي والإسلامي وهم لا يحملون شهادة عليا في تخصصهم فهو من قبيل التجاوز.</a:t>
            </a:r>
            <a:endParaRPr lang="en-US" dirty="0"/>
          </a:p>
          <a:p>
            <a:endParaRPr lang="ar-JO" dirty="0"/>
          </a:p>
        </p:txBody>
      </p:sp>
    </p:spTree>
    <p:extLst>
      <p:ext uri="{BB962C8B-B14F-4D97-AF65-F5344CB8AC3E}">
        <p14:creationId xmlns:p14="http://schemas.microsoft.com/office/powerpoint/2010/main" val="16005941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a:t>ومما تقدم يتبين لنا ما يلي :</a:t>
            </a:r>
            <a:endParaRPr lang="en-US" dirty="0"/>
          </a:p>
          <a:p>
            <a:pPr lvl="0" rtl="1"/>
            <a:r>
              <a:rPr lang="ar-SA" b="1" dirty="0" smtClean="0"/>
              <a:t>1- أن </a:t>
            </a:r>
            <a:r>
              <a:rPr lang="ar-SA" b="1" dirty="0"/>
              <a:t>لقب (( دكتور )) مشتق من المعرفة والعلم .</a:t>
            </a:r>
            <a:endParaRPr lang="en-US" dirty="0"/>
          </a:p>
          <a:p>
            <a:pPr lvl="0" rtl="1"/>
            <a:r>
              <a:rPr lang="ar-SA" b="1" dirty="0" smtClean="0"/>
              <a:t>2- أن </a:t>
            </a:r>
            <a:r>
              <a:rPr lang="ar-SA" b="1" dirty="0"/>
              <a:t>كل عارف متخصص في علم ما يطلق عليه لقب (( دكتور)) ولكن هذا اللقب لا يطلق على كل رجل دين . وحقيقة إطلاقه على رجال الدين في العصور الوسطى لا ترجع إلى كونهم رجال دين بل لأنهم برعوا في العلم أو في جوانب أخرى من جوانب المعرفة كالفلسفة.</a:t>
            </a:r>
            <a:endParaRPr lang="en-US" dirty="0"/>
          </a:p>
          <a:p>
            <a:pPr lvl="0" rtl="1"/>
            <a:endParaRPr lang="ar-JO" dirty="0"/>
          </a:p>
        </p:txBody>
      </p:sp>
    </p:spTree>
    <p:extLst>
      <p:ext uri="{BB962C8B-B14F-4D97-AF65-F5344CB8AC3E}">
        <p14:creationId xmlns:p14="http://schemas.microsoft.com/office/powerpoint/2010/main" val="25598637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lvl="0" rtl="1"/>
            <a:r>
              <a:rPr lang="ar-SA" b="1" dirty="0" smtClean="0"/>
              <a:t>3- أن </a:t>
            </a:r>
            <a:r>
              <a:rPr lang="ar-SA" b="1" dirty="0"/>
              <a:t>لقب (( دكتور )) في عصرنا الحاضر إنما يطلق على من حصل على شهادة عليا بإعداد بحثاً في موضوع معين في تخصص معين ومناقشته فيه.</a:t>
            </a:r>
            <a:endParaRPr lang="en-US" dirty="0"/>
          </a:p>
          <a:p>
            <a:pPr rtl="1"/>
            <a:endParaRPr lang="ar-JO" dirty="0"/>
          </a:p>
        </p:txBody>
      </p:sp>
    </p:spTree>
    <p:extLst>
      <p:ext uri="{BB962C8B-B14F-4D97-AF65-F5344CB8AC3E}">
        <p14:creationId xmlns:p14="http://schemas.microsoft.com/office/powerpoint/2010/main" val="24312962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a:t>كما يطلق عند بعض الباحثين على الطبيب المعالج ولو لم يحمل شهادة عليا في تخصصه.</a:t>
            </a:r>
            <a:endParaRPr lang="en-US" dirty="0"/>
          </a:p>
          <a:p>
            <a:pPr rtl="1"/>
            <a:r>
              <a:rPr lang="ar-SA" b="1" dirty="0"/>
              <a:t>ونختم الكلام في الألقاب العلمية بأنه في تاريخ التعليم الإسلامي ولغتنا العربية ألقاب يطابق معناها معاني هذه الألقاب الأجنبية ، فينبغي أن تحل محلها في الاستعمال.</a:t>
            </a:r>
            <a:endParaRPr lang="en-US" dirty="0"/>
          </a:p>
          <a:p>
            <a:pPr rtl="1"/>
            <a:r>
              <a:rPr lang="ar-SA" b="1" dirty="0"/>
              <a:t>فتكون (( الإجازة العالية)) بدلاً من (( الليسانس ، والبكالوريوس)).</a:t>
            </a:r>
            <a:endParaRPr lang="en-US" dirty="0"/>
          </a:p>
          <a:p>
            <a:pPr rtl="1"/>
            <a:r>
              <a:rPr lang="ar-SA" b="1" dirty="0"/>
              <a:t>وتكون التأهيلية بدلاً من الدبلوم .</a:t>
            </a:r>
            <a:endParaRPr lang="en-US" dirty="0"/>
          </a:p>
          <a:p>
            <a:pPr rtl="1"/>
            <a:r>
              <a:rPr lang="ar-SA" b="1" dirty="0"/>
              <a:t>وتكون إجازة التخصص بدلا من (( الماجستير )).</a:t>
            </a:r>
            <a:endParaRPr lang="en-US" dirty="0"/>
          </a:p>
          <a:p>
            <a:pPr rtl="1"/>
            <a:r>
              <a:rPr lang="ar-SA" b="1" dirty="0"/>
              <a:t>وتكون العالمية بدلاً من الدكتوراه.</a:t>
            </a:r>
            <a:endParaRPr lang="en-US" dirty="0"/>
          </a:p>
          <a:p>
            <a:endParaRPr lang="ar-JO" dirty="0"/>
          </a:p>
        </p:txBody>
      </p:sp>
    </p:spTree>
    <p:extLst>
      <p:ext uri="{BB962C8B-B14F-4D97-AF65-F5344CB8AC3E}">
        <p14:creationId xmlns:p14="http://schemas.microsoft.com/office/powerpoint/2010/main" val="13238483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a:solidFill>
                  <a:srgbClr val="FF0000"/>
                </a:solidFill>
              </a:rPr>
              <a:t>الدكتوراه الفخرية:</a:t>
            </a:r>
            <a:endParaRPr lang="en-US" dirty="0">
              <a:solidFill>
                <a:srgbClr val="FF0000"/>
              </a:solidFill>
            </a:endParaRPr>
          </a:p>
          <a:p>
            <a:pPr rtl="1"/>
            <a:r>
              <a:rPr lang="ar-SA" b="1" dirty="0"/>
              <a:t>الدكتوراه الفخرية تمنحها الجامعات لأشخاص لهم خدمات جليلة مساهمات في النهضة العلمية بشتى صورها ، كرؤساء الدولة ، كما تمنحها لبعض المختصين في بعض الفنون والعلوم.</a:t>
            </a:r>
            <a:endParaRPr lang="en-US" dirty="0"/>
          </a:p>
          <a:p>
            <a:pPr rtl="1"/>
            <a:r>
              <a:rPr lang="ar-SA" b="1" dirty="0"/>
              <a:t>ومما ذكرناه أن الدكتوراه الفخرية ليست لقباً علمياً.</a:t>
            </a:r>
            <a:endParaRPr lang="en-US" dirty="0"/>
          </a:p>
          <a:p>
            <a:pPr rtl="1"/>
            <a:endParaRPr lang="ar-JO" dirty="0"/>
          </a:p>
        </p:txBody>
      </p:sp>
    </p:spTree>
    <p:extLst>
      <p:ext uri="{BB962C8B-B14F-4D97-AF65-F5344CB8AC3E}">
        <p14:creationId xmlns:p14="http://schemas.microsoft.com/office/powerpoint/2010/main" val="19872264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1670</TotalTime>
  <Words>1752</Words>
  <Application>Microsoft Office PowerPoint</Application>
  <PresentationFormat>A4 Paper (210x297 mm)</PresentationFormat>
  <Paragraphs>92</Paragraphs>
  <Slides>32</Slides>
  <Notes>0</Notes>
  <HiddenSlides>0</HiddenSlides>
  <MMClips>0</MMClips>
  <ScaleCrop>false</ScaleCrop>
  <HeadingPairs>
    <vt:vector size="4" baseType="variant">
      <vt:variant>
        <vt:lpstr>نسق</vt:lpstr>
      </vt:variant>
      <vt:variant>
        <vt:i4>1</vt:i4>
      </vt:variant>
      <vt:variant>
        <vt:lpstr>عناوين الشرائح</vt:lpstr>
      </vt:variant>
      <vt:variant>
        <vt:i4>32</vt:i4>
      </vt:variant>
    </vt:vector>
  </HeadingPairs>
  <TitlesOfParts>
    <vt:vector size="33" baseType="lpstr">
      <vt:lpstr>Office Theme</vt:lpstr>
      <vt:lpstr>عرض تقديمي في PowerPoint</vt:lpstr>
      <vt:lpstr>الرابعة عشرة نتيجة المناقشة والألقاب العلمية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aeshah</cp:lastModifiedBy>
  <cp:revision>117</cp:revision>
  <dcterms:created xsi:type="dcterms:W3CDTF">2009-10-14T19:14:34Z</dcterms:created>
  <dcterms:modified xsi:type="dcterms:W3CDTF">2012-11-08T06:14:20Z</dcterms:modified>
</cp:coreProperties>
</file>