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8" r:id="rId4"/>
    <p:sldId id="274" r:id="rId5"/>
    <p:sldId id="275" r:id="rId6"/>
    <p:sldId id="276" r:id="rId7"/>
    <p:sldId id="280" r:id="rId8"/>
    <p:sldId id="281" r:id="rId9"/>
    <p:sldId id="282" r:id="rId10"/>
    <p:sldId id="277" r:id="rId11"/>
    <p:sldId id="283" r:id="rId12"/>
    <p:sldId id="278" r:id="rId13"/>
    <p:sldId id="27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1512" y="-54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019800" y="1524000"/>
            <a:ext cx="3657599" cy="2981325"/>
            <a:chOff x="4667347" y="1066800"/>
            <a:chExt cx="4187287"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67347" y="1066800"/>
              <a:ext cx="4187287" cy="3130677"/>
            </a:xfrm>
            <a:prstGeom prst="rect">
              <a:avLst/>
            </a:prstGeom>
            <a:noFill/>
            <a:ln w="9525">
              <a:noFill/>
              <a:miter lim="800000"/>
              <a:headEnd/>
              <a:tailEnd/>
            </a:ln>
          </p:spPr>
        </p:pic>
      </p:grpSp>
      <p:sp>
        <p:nvSpPr>
          <p:cNvPr id="11" name="Freeform 10"/>
          <p:cNvSpPr/>
          <p:nvPr/>
        </p:nvSpPr>
        <p:spPr>
          <a:xfrm>
            <a:off x="228600" y="2667000"/>
            <a:ext cx="5791200" cy="19050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1524000"/>
          </a:xfrm>
          <a:prstGeom prst="rect">
            <a:avLst/>
          </a:prstGeom>
          <a:noFill/>
          <a:ln w="9525">
            <a:noFill/>
            <a:miter lim="800000"/>
            <a:headEnd/>
            <a:tailEnd/>
          </a:ln>
        </p:spPr>
        <p:txBody>
          <a:bodyPr anchor="ctr"/>
          <a:lstStyle/>
          <a:p>
            <a:pPr algn="ctr"/>
            <a:r>
              <a:rPr lang="ar-SA" sz="3200" b="1" dirty="0" smtClean="0">
                <a:cs typeface="PT Bold Heading" pitchFamily="2" charset="-78"/>
              </a:rPr>
              <a:t>القواعد الفقهية ومقاصد الشريعة </a:t>
            </a:r>
            <a:endParaRPr lang="en-US" sz="3200" b="1" dirty="0" smtClean="0">
              <a:cs typeface="PT Bold Heading" pitchFamily="2" charset="-78"/>
            </a:endParaRPr>
          </a:p>
          <a:p>
            <a:pPr algn="ctr"/>
            <a:r>
              <a:rPr lang="en-US" sz="2000" dirty="0" smtClean="0"/>
              <a:t>Rules and Intends of Jurisprudence</a:t>
            </a:r>
          </a:p>
          <a:p>
            <a:pPr algn="ctr">
              <a:defRPr/>
            </a:pPr>
            <a:r>
              <a:rPr lang="ar-SA" sz="2800" b="1" dirty="0" smtClean="0">
                <a:latin typeface="Calibri" pitchFamily="34" charset="0"/>
                <a:cs typeface="PT Bold Heading" pitchFamily="2" charset="-78"/>
              </a:rPr>
              <a:t>الدكتور/حمد بن سالم المري</a:t>
            </a:r>
            <a:endParaRPr lang="en-US" sz="2800" b="1" dirty="0">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609600"/>
            <a:ext cx="8420100" cy="4724400"/>
          </a:xfrm>
        </p:spPr>
        <p:txBody>
          <a:bodyPr/>
          <a:lstStyle/>
          <a:p>
            <a:pPr eaLnBrk="1" hangingPunct="1">
              <a:defRPr/>
            </a:pPr>
            <a:r>
              <a:rPr lang="ar-SA" sz="6000" b="1" spc="-150" dirty="0" smtClean="0">
                <a:solidFill>
                  <a:srgbClr val="009900"/>
                </a:solidFill>
                <a:latin typeface="ae_AlMateen" pitchFamily="2" charset="-78"/>
                <a:cs typeface="ae_AlMateen" pitchFamily="2" charset="-78"/>
              </a:rPr>
              <a:t>المحاضرة الاولى</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b="1" spc="-150" dirty="0" smtClean="0">
              <a:solidFill>
                <a:srgbClr val="376092"/>
              </a:solidFill>
              <a:latin typeface="Andalus" pitchFamily="18" charset="-78"/>
              <a:cs typeface="Diwani Letter" pitchFamily="2" charset="-78"/>
            </a:endParaRPr>
          </a:p>
        </p:txBody>
      </p:sp>
      <p:sp>
        <p:nvSpPr>
          <p:cNvPr id="4" name="مستطيل 3"/>
          <p:cNvSpPr/>
          <p:nvPr/>
        </p:nvSpPr>
        <p:spPr>
          <a:xfrm>
            <a:off x="2476500" y="3105835"/>
            <a:ext cx="4953000" cy="3416320"/>
          </a:xfrm>
          <a:prstGeom prst="rect">
            <a:avLst/>
          </a:prstGeom>
        </p:spPr>
        <p:txBody>
          <a:bodyPr>
            <a:spAutoFit/>
          </a:bodyPr>
          <a:lstStyle/>
          <a:p>
            <a:pPr algn="ctr"/>
            <a:r>
              <a:rPr lang="ar-SA" sz="5400" b="1" dirty="0" smtClean="0">
                <a:cs typeface="PT Bold Heading" pitchFamily="2" charset="-78"/>
              </a:rPr>
              <a:t>القاعدة الفقهية: تعريفها، نشأتها, تطورها، أهميتها، </a:t>
            </a:r>
            <a:r>
              <a:rPr lang="ar-SA" sz="5400" b="1" dirty="0" err="1" smtClean="0">
                <a:cs typeface="PT Bold Heading" pitchFamily="2" charset="-78"/>
              </a:rPr>
              <a:t>مصادرها.</a:t>
            </a:r>
            <a:r>
              <a:rPr lang="ar-SA" sz="5400" b="1" dirty="0" smtClean="0">
                <a:cs typeface="PT Bold Heading" pitchFamily="2" charset="-78"/>
              </a:rPr>
              <a:t> </a:t>
            </a:r>
            <a:endParaRPr lang="ar-SA" sz="5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609600"/>
            <a:ext cx="8915400" cy="5334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
            </a:r>
            <a:br>
              <a:rPr lang="ar-SA" dirty="0" smtClean="0">
                <a:solidFill>
                  <a:srgbClr val="C00000"/>
                </a:solidFill>
              </a:rPr>
            </a:br>
            <a:r>
              <a:rPr lang="ar-SA" dirty="0" smtClean="0">
                <a:solidFill>
                  <a:srgbClr val="C00000"/>
                </a:solidFill>
              </a:rPr>
              <a:t>اسم </a:t>
            </a:r>
            <a:r>
              <a:rPr lang="ar-SA" dirty="0" err="1" smtClean="0">
                <a:solidFill>
                  <a:srgbClr val="C00000"/>
                </a:solidFill>
              </a:rPr>
              <a:t>المشارك </a:t>
            </a:r>
            <a:r>
              <a:rPr lang="ar-SA" dirty="0" smtClean="0">
                <a:solidFill>
                  <a:srgbClr val="C00000"/>
                </a:solidFill>
              </a:rPr>
              <a:t>: </a:t>
            </a:r>
            <a:r>
              <a:rPr lang="ar-SA" dirty="0" err="1" smtClean="0">
                <a:solidFill>
                  <a:srgbClr val="C00000"/>
                </a:solidFill>
              </a:rPr>
              <a:t>الدكتور </a:t>
            </a:r>
            <a:r>
              <a:rPr lang="ar-SA" dirty="0" smtClean="0">
                <a:solidFill>
                  <a:srgbClr val="C00000"/>
                </a:solidFill>
              </a:rPr>
              <a:t>/ حمد بن سالم المري</a:t>
            </a:r>
            <a:br>
              <a:rPr lang="ar-SA" dirty="0" smtClean="0">
                <a:solidFill>
                  <a:srgbClr val="C00000"/>
                </a:solidFill>
              </a:rPr>
            </a:b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5" name="مربع نص 4"/>
          <p:cNvSpPr txBox="1"/>
          <p:nvPr/>
        </p:nvSpPr>
        <p:spPr>
          <a:xfrm>
            <a:off x="457200" y="1676400"/>
            <a:ext cx="8991600" cy="5355312"/>
          </a:xfrm>
          <a:prstGeom prst="rect">
            <a:avLst/>
          </a:prstGeom>
          <a:noFill/>
        </p:spPr>
        <p:txBody>
          <a:bodyPr wrap="square" rtlCol="1">
            <a:spAutoFit/>
          </a:bodyPr>
          <a:lstStyle/>
          <a:p>
            <a:r>
              <a:rPr lang="ar-SA" b="1" u="sng" dirty="0" smtClean="0"/>
              <a:t>نبذة تعريفية عن المشارك في </a:t>
            </a:r>
            <a:r>
              <a:rPr lang="ar-SA" b="1" u="sng" dirty="0" err="1" smtClean="0"/>
              <a:t>المادة </a:t>
            </a:r>
            <a:r>
              <a:rPr lang="ar-SA" u="sng" dirty="0" err="1" smtClean="0"/>
              <a:t>:</a:t>
            </a:r>
            <a:endParaRPr lang="ar-SA" u="sng" dirty="0" smtClean="0"/>
          </a:p>
          <a:p>
            <a:r>
              <a:rPr lang="ar-SA" b="1" dirty="0" smtClean="0">
                <a:cs typeface="PT Bold Heading" pitchFamily="2" charset="-78"/>
              </a:rPr>
              <a:t>      </a:t>
            </a:r>
            <a:r>
              <a:rPr lang="ar-SA" b="1" dirty="0" err="1" smtClean="0">
                <a:cs typeface="PT Bold Heading" pitchFamily="2" charset="-78"/>
              </a:rPr>
              <a:t>الدكتور </a:t>
            </a:r>
            <a:r>
              <a:rPr lang="ar-SA" b="1" dirty="0" smtClean="0">
                <a:cs typeface="PT Bold Heading" pitchFamily="2" charset="-78"/>
              </a:rPr>
              <a:t>/ حمد بن سالم المري</a:t>
            </a:r>
          </a:p>
          <a:p>
            <a:r>
              <a:rPr lang="ar-SA" b="1" dirty="0" smtClean="0"/>
              <a:t> استاذ مساعد في قسم الدراسات الإسلامية </a:t>
            </a:r>
          </a:p>
          <a:p>
            <a:r>
              <a:rPr lang="ar-SA" b="1" dirty="0" smtClean="0"/>
              <a:t> في كلية الآداب بجامعة الملك </a:t>
            </a:r>
            <a:r>
              <a:rPr lang="ar-SA" b="1" dirty="0" err="1" smtClean="0"/>
              <a:t>فيصل .</a:t>
            </a:r>
            <a:endParaRPr lang="ar-SA" b="1" dirty="0" smtClean="0"/>
          </a:p>
          <a:p>
            <a:r>
              <a:rPr lang="ar-SA" b="1" dirty="0" smtClean="0"/>
              <a:t>درجة </a:t>
            </a:r>
            <a:r>
              <a:rPr lang="ar-SA" b="1" dirty="0" err="1" smtClean="0"/>
              <a:t>الدكتوراة</a:t>
            </a:r>
            <a:r>
              <a:rPr lang="ar-SA" b="1" dirty="0" smtClean="0"/>
              <a:t> في السياسة الشرعية مع مرتبة </a:t>
            </a:r>
          </a:p>
          <a:p>
            <a:r>
              <a:rPr lang="ar-SA" b="1" dirty="0" smtClean="0"/>
              <a:t>الشرف من المعهد العالي للقضاء </a:t>
            </a:r>
            <a:r>
              <a:rPr lang="ar-SA" b="1" dirty="0" err="1" smtClean="0"/>
              <a:t>بالرياض .</a:t>
            </a:r>
            <a:r>
              <a:rPr lang="ar-SA" b="1" dirty="0" smtClean="0"/>
              <a:t> </a:t>
            </a:r>
          </a:p>
          <a:p>
            <a:r>
              <a:rPr lang="ar-SA" b="1" dirty="0" smtClean="0"/>
              <a:t>درجة الماجستير في الأنظمة السعودية </a:t>
            </a:r>
          </a:p>
          <a:p>
            <a:r>
              <a:rPr lang="ar-SA" b="1" dirty="0" smtClean="0"/>
              <a:t>من المعهد العالي للقضاء </a:t>
            </a:r>
            <a:r>
              <a:rPr lang="ar-SA" b="1" dirty="0" err="1" smtClean="0"/>
              <a:t>بالرياض .</a:t>
            </a:r>
            <a:r>
              <a:rPr lang="ar-SA" b="1" dirty="0" smtClean="0"/>
              <a:t> </a:t>
            </a:r>
          </a:p>
          <a:p>
            <a:r>
              <a:rPr lang="ar-SA" b="1" dirty="0" smtClean="0"/>
              <a:t>بكالوريوس في الشريعة من كلية الشريعة </a:t>
            </a:r>
          </a:p>
          <a:p>
            <a:r>
              <a:rPr lang="ar-SA" b="1" dirty="0" smtClean="0"/>
              <a:t>والدراسات الإسلامية </a:t>
            </a:r>
            <a:r>
              <a:rPr lang="ar-SA" b="1" dirty="0" err="1" smtClean="0"/>
              <a:t>بالإحساء .</a:t>
            </a:r>
            <a:endParaRPr lang="ar-SA" b="1" dirty="0" smtClean="0"/>
          </a:p>
          <a:p>
            <a:r>
              <a:rPr lang="ar-SA" b="1" dirty="0" err="1" smtClean="0"/>
              <a:t>العضويات</a:t>
            </a:r>
            <a:r>
              <a:rPr lang="ar-SA" b="1" dirty="0" smtClean="0"/>
              <a:t> </a:t>
            </a:r>
            <a:r>
              <a:rPr lang="ar-SA" b="1" dirty="0" err="1" smtClean="0"/>
              <a:t>:</a:t>
            </a:r>
            <a:endParaRPr lang="ar-SA" b="1" dirty="0" smtClean="0"/>
          </a:p>
          <a:p>
            <a:pPr>
              <a:buFont typeface="Arial" pitchFamily="34" charset="0"/>
              <a:buChar char="•"/>
            </a:pPr>
            <a:r>
              <a:rPr lang="ar-SA" b="1" dirty="0" smtClean="0"/>
              <a:t>عضو هيئة تدريس بجامعة الملك </a:t>
            </a:r>
            <a:r>
              <a:rPr lang="ar-SA" b="1" dirty="0" err="1" smtClean="0"/>
              <a:t>فيصل .</a:t>
            </a:r>
            <a:endParaRPr lang="ar-SA" b="1" dirty="0" smtClean="0"/>
          </a:p>
          <a:p>
            <a:pPr>
              <a:buFont typeface="Arial" pitchFamily="34" charset="0"/>
              <a:buChar char="•"/>
            </a:pPr>
            <a:r>
              <a:rPr lang="ar-SA" b="1" dirty="0" smtClean="0"/>
              <a:t>عضو </a:t>
            </a:r>
            <a:r>
              <a:rPr lang="ar-SA" b="1" dirty="0" smtClean="0"/>
              <a:t>اللجنة </a:t>
            </a:r>
            <a:r>
              <a:rPr lang="ar-SA" b="1" dirty="0" smtClean="0"/>
              <a:t>العليا لإصلاح ذات البين </a:t>
            </a:r>
            <a:r>
              <a:rPr lang="ar-SA" b="1" dirty="0" err="1" smtClean="0"/>
              <a:t>بالإحساء .</a:t>
            </a:r>
            <a:endParaRPr lang="ar-SA" b="1" dirty="0" smtClean="0"/>
          </a:p>
          <a:p>
            <a:pPr>
              <a:buFont typeface="Arial" pitchFamily="34" charset="0"/>
              <a:buChar char="•"/>
            </a:pPr>
            <a:r>
              <a:rPr lang="ar-SA" b="1" dirty="0" smtClean="0"/>
              <a:t>عضو النادي الأدبي </a:t>
            </a:r>
            <a:r>
              <a:rPr lang="ar-SA" b="1" dirty="0" err="1" smtClean="0"/>
              <a:t>بالإحساء .</a:t>
            </a:r>
            <a:endParaRPr lang="ar-SA" b="1" dirty="0" smtClean="0"/>
          </a:p>
          <a:p>
            <a:pPr>
              <a:buFont typeface="Arial" pitchFamily="34" charset="0"/>
              <a:buChar char="•"/>
            </a:pPr>
            <a:r>
              <a:rPr lang="ar-SA" b="1" dirty="0" smtClean="0"/>
              <a:t>عضو اللجنة </a:t>
            </a:r>
            <a:r>
              <a:rPr lang="ar-SA" b="1" dirty="0" err="1" smtClean="0"/>
              <a:t>الإستشارية</a:t>
            </a:r>
            <a:r>
              <a:rPr lang="ar-SA" b="1" dirty="0" smtClean="0"/>
              <a:t> بمجلة </a:t>
            </a:r>
            <a:r>
              <a:rPr lang="ar-SA" b="1" dirty="0" err="1" smtClean="0"/>
              <a:t>الشراع .</a:t>
            </a:r>
            <a:r>
              <a:rPr lang="ar-SA" b="1" dirty="0" smtClean="0"/>
              <a:t> </a:t>
            </a:r>
          </a:p>
          <a:p>
            <a:endParaRPr lang="ar-SA" b="1" dirty="0" smtClean="0"/>
          </a:p>
          <a:p>
            <a:endParaRPr lang="ar-SA" b="1" dirty="0" smtClean="0"/>
          </a:p>
          <a:p>
            <a:endParaRPr lang="ar-SA" b="1" dirty="0" smtClean="0"/>
          </a:p>
          <a:p>
            <a:endParaRPr lang="ar-SA" b="1" dirty="0"/>
          </a:p>
        </p:txBody>
      </p:sp>
      <p:pic>
        <p:nvPicPr>
          <p:cNvPr id="9217" name="Picture 1" descr="C:\Users\i5\Pictures\الدكتور حمد المري.png"/>
          <p:cNvPicPr>
            <a:picLocks noChangeAspect="1" noChangeArrowheads="1"/>
          </p:cNvPicPr>
          <p:nvPr/>
        </p:nvPicPr>
        <p:blipFill>
          <a:blip r:embed="rId2" cstate="print"/>
          <a:srcRect/>
          <a:stretch>
            <a:fillRect/>
          </a:stretch>
        </p:blipFill>
        <p:spPr bwMode="auto">
          <a:xfrm>
            <a:off x="762000" y="1905000"/>
            <a:ext cx="4343400" cy="41148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محتوى </a:t>
            </a:r>
            <a:r>
              <a:rPr lang="ar-SA" dirty="0" err="1" smtClean="0">
                <a:solidFill>
                  <a:srgbClr val="C00000"/>
                </a:solidFill>
              </a:rPr>
              <a:t>المقرر :</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5" name="مربع نص 4"/>
          <p:cNvSpPr txBox="1"/>
          <p:nvPr/>
        </p:nvSpPr>
        <p:spPr>
          <a:xfrm>
            <a:off x="381000" y="1447800"/>
            <a:ext cx="8991600" cy="3816429"/>
          </a:xfrm>
          <a:prstGeom prst="rect">
            <a:avLst/>
          </a:prstGeom>
          <a:noFill/>
        </p:spPr>
        <p:txBody>
          <a:bodyPr wrap="square" rtlCol="1">
            <a:spAutoFit/>
          </a:bodyPr>
          <a:lstStyle/>
          <a:p>
            <a:r>
              <a:rPr lang="ar-SA" sz="3200" b="1" dirty="0" smtClean="0">
                <a:cs typeface="PT Bold Heading" pitchFamily="2" charset="-78"/>
              </a:rPr>
              <a:t>ثانياً: محتوى المقرر</a:t>
            </a:r>
            <a:endParaRPr lang="en-US" sz="3200" b="1" dirty="0" smtClean="0">
              <a:cs typeface="PT Bold Heading" pitchFamily="2" charset="-78"/>
            </a:endParaRPr>
          </a:p>
          <a:p>
            <a:r>
              <a:rPr lang="ar-SA" sz="3200" b="1" dirty="0" smtClean="0">
                <a:cs typeface="PT Bold Heading" pitchFamily="2" charset="-78"/>
              </a:rPr>
              <a:t>- القاعدة الفقهية: تعريفها، نشأتها, تطورها، أهميتها، </a:t>
            </a:r>
            <a:r>
              <a:rPr lang="ar-SA" sz="3200" b="1" dirty="0" err="1" smtClean="0">
                <a:cs typeface="PT Bold Heading" pitchFamily="2" charset="-78"/>
              </a:rPr>
              <a:t>مصادرها.</a:t>
            </a:r>
            <a:r>
              <a:rPr lang="ar-SA" sz="3200" b="1" dirty="0" smtClean="0">
                <a:cs typeface="PT Bold Heading" pitchFamily="2" charset="-78"/>
              </a:rPr>
              <a:t> </a:t>
            </a:r>
            <a:endParaRPr lang="en-US" sz="3200" b="1" dirty="0" smtClean="0">
              <a:cs typeface="PT Bold Heading" pitchFamily="2" charset="-78"/>
            </a:endParaRPr>
          </a:p>
          <a:p>
            <a:r>
              <a:rPr lang="ar-SA" sz="3200" b="1" dirty="0" smtClean="0">
                <a:cs typeface="PT Bold Heading" pitchFamily="2" charset="-78"/>
              </a:rPr>
              <a:t>- القواعد </a:t>
            </a:r>
            <a:r>
              <a:rPr lang="ar-SA" sz="3200" b="1" dirty="0" err="1" smtClean="0">
                <a:cs typeface="PT Bold Heading" pitchFamily="2" charset="-78"/>
              </a:rPr>
              <a:t>الكبرى : </a:t>
            </a:r>
            <a:r>
              <a:rPr lang="ar-SA" sz="3200" b="1" dirty="0" smtClean="0">
                <a:cs typeface="PT Bold Heading" pitchFamily="2" charset="-78"/>
              </a:rPr>
              <a:t>(الأمور بمقاصدها، الضرر يزال، العادة محكّمة، المشقة تجلب التيسير، اليقين لا يزول بالشك</a:t>
            </a:r>
            <a:r>
              <a:rPr lang="ar-SA" sz="3200" b="1" dirty="0" err="1" smtClean="0">
                <a:cs typeface="PT Bold Heading" pitchFamily="2" charset="-78"/>
              </a:rPr>
              <a:t>)</a:t>
            </a:r>
            <a:endParaRPr lang="en-US" sz="3200" b="1" dirty="0" smtClean="0">
              <a:cs typeface="PT Bold Heading" pitchFamily="2" charset="-78"/>
            </a:endParaRPr>
          </a:p>
          <a:p>
            <a:r>
              <a:rPr lang="ar-SA" sz="3200" b="1" dirty="0" smtClean="0">
                <a:cs typeface="PT Bold Heading" pitchFamily="2" charset="-78"/>
              </a:rPr>
              <a:t>- مقاصد الشريعة: تعريفها، </a:t>
            </a:r>
            <a:r>
              <a:rPr lang="ar-SA" sz="3200" b="1" dirty="0" err="1" smtClean="0">
                <a:cs typeface="PT Bold Heading" pitchFamily="2" charset="-78"/>
              </a:rPr>
              <a:t>نشأتها </a:t>
            </a:r>
            <a:r>
              <a:rPr lang="ar-SA" sz="3200" b="1" dirty="0" smtClean="0">
                <a:cs typeface="PT Bold Heading" pitchFamily="2" charset="-78"/>
              </a:rPr>
              <a:t>, خصائصها, طرق معرفتها, أقسامها, قواعدها, </a:t>
            </a:r>
            <a:r>
              <a:rPr lang="ar-SA" sz="3200" b="1" dirty="0" err="1" smtClean="0">
                <a:cs typeface="PT Bold Heading" pitchFamily="2" charset="-78"/>
              </a:rPr>
              <a:t>مصادرها .</a:t>
            </a:r>
            <a:endParaRPr lang="en-US" sz="3200" b="1" dirty="0" smtClean="0">
              <a:cs typeface="PT Bold Heading" pitchFamily="2" charset="-78"/>
            </a:endParaRPr>
          </a:p>
          <a:p>
            <a:endParaRPr lang="ar-SA" dirty="0"/>
          </a:p>
        </p:txBody>
      </p:sp>
      <p:sp>
        <p:nvSpPr>
          <p:cNvPr id="6" name="مستطيل 5"/>
          <p:cNvSpPr/>
          <p:nvPr/>
        </p:nvSpPr>
        <p:spPr>
          <a:xfrm rot="261879">
            <a:off x="4163351" y="3423199"/>
            <a:ext cx="1255472" cy="369332"/>
          </a:xfrm>
          <a:prstGeom prst="rect">
            <a:avLst/>
          </a:prstGeom>
        </p:spPr>
        <p:txBody>
          <a:bodyPr wrap="square">
            <a:spAutoFit/>
          </a:bodyPr>
          <a:lstStyle/>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تعريف القاعدة الفقهية  </a:t>
            </a:r>
            <a:endParaRPr lang="ar-SA" dirty="0"/>
          </a:p>
        </p:txBody>
      </p:sp>
      <p:sp>
        <p:nvSpPr>
          <p:cNvPr id="3" name="عنصر نائب للمحتوى 2"/>
          <p:cNvSpPr>
            <a:spLocks noGrp="1"/>
          </p:cNvSpPr>
          <p:nvPr>
            <p:ph idx="1"/>
          </p:nvPr>
        </p:nvSpPr>
        <p:spPr/>
        <p:txBody>
          <a:bodyPr/>
          <a:lstStyle/>
          <a:p>
            <a:r>
              <a:rPr lang="ar-SA" b="1" dirty="0" smtClean="0"/>
              <a:t>قانون تعرف </a:t>
            </a:r>
            <a:r>
              <a:rPr lang="ar-SA" b="1" dirty="0" err="1" smtClean="0"/>
              <a:t>به</a:t>
            </a:r>
            <a:r>
              <a:rPr lang="ar-SA" b="1" dirty="0" smtClean="0"/>
              <a:t> أحكام الحوادث التي لا نص عليها في كتاب أو سنة أو </a:t>
            </a:r>
            <a:r>
              <a:rPr lang="ar-SA" b="1" dirty="0" err="1" smtClean="0"/>
              <a:t>إجماع.</a:t>
            </a:r>
            <a:r>
              <a:rPr lang="ar-SA" b="1" dirty="0" smtClean="0"/>
              <a:t/>
            </a:r>
            <a:br>
              <a:rPr lang="ar-SA" b="1" dirty="0" smtClean="0"/>
            </a:b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نشأة القواعد الفقهية</a:t>
            </a:r>
            <a:br>
              <a:rPr lang="ar-SA" b="1" dirty="0" smtClean="0"/>
            </a:br>
            <a:r>
              <a:rPr lang="ar-SA" b="1" dirty="0" smtClean="0"/>
              <a:t>قال الجلال السيوطي رحمه الله تعالى: حكى القاضي أبو سعيد </a:t>
            </a:r>
            <a:r>
              <a:rPr lang="ar-SA" b="1" dirty="0" err="1" smtClean="0"/>
              <a:t>الهروي</a:t>
            </a:r>
            <a:r>
              <a:rPr lang="ar-SA" b="1" dirty="0" smtClean="0"/>
              <a:t>: أن بعض أئمة الحنفية </a:t>
            </a:r>
            <a:r>
              <a:rPr lang="ar-SA" b="1" dirty="0" err="1" smtClean="0"/>
              <a:t>بهراة</a:t>
            </a:r>
            <a:r>
              <a:rPr lang="ar-SA" b="1" dirty="0" smtClean="0"/>
              <a:t> بلغه أن الإمام أبا طاهر </a:t>
            </a:r>
            <a:r>
              <a:rPr lang="ar-SA" b="1" dirty="0" err="1" smtClean="0"/>
              <a:t>الدباس</a:t>
            </a:r>
            <a:r>
              <a:rPr lang="ar-SA" b="1" dirty="0" smtClean="0"/>
              <a:t> إمام الحنفية بما وراء النهر ردَّ جميع مذهب أبي حنيفة إلى سبع عشرة قاعدة، فسافر إليه، وكان أبو طاهر ضريراً أعمى، وكان يكرر كل ليلة تلك القواعد بمسجده بعد أن يخرج الناس منه، فالتفَّ </a:t>
            </a:r>
            <a:r>
              <a:rPr lang="ar-SA" b="1" dirty="0" err="1" smtClean="0"/>
              <a:t>الهروي</a:t>
            </a:r>
            <a:r>
              <a:rPr lang="ar-SA" b="1" dirty="0" smtClean="0"/>
              <a:t> بحصير، وخرج الناس، وأغلق أبو طاهر المسجد، وسرد من تلك القواعد </a:t>
            </a:r>
            <a:r>
              <a:rPr lang="ar-SA" b="1" dirty="0" err="1" smtClean="0"/>
              <a:t>سبعاً،</a:t>
            </a:r>
            <a:r>
              <a:rPr lang="ar-SA" b="1" dirty="0" smtClean="0"/>
              <a:t> </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pPr rtl="1"/>
            <a:r>
              <a:rPr lang="ar-SA" b="1" dirty="0" smtClean="0"/>
              <a:t>فحصلت </a:t>
            </a:r>
            <a:r>
              <a:rPr lang="ar-SA" b="1" dirty="0" err="1" smtClean="0"/>
              <a:t>للهروي</a:t>
            </a:r>
            <a:r>
              <a:rPr lang="ar-SA" b="1" dirty="0" smtClean="0"/>
              <a:t> سعلة، فأحس </a:t>
            </a:r>
            <a:r>
              <a:rPr lang="ar-SA" b="1" dirty="0" err="1" smtClean="0"/>
              <a:t>به</a:t>
            </a:r>
            <a:r>
              <a:rPr lang="ar-SA" b="1" dirty="0" smtClean="0"/>
              <a:t> أبو طاهر، فضربه، وأخرجه من المسجد، ثم لم يكررها فيه بعد ذلك، فرجع </a:t>
            </a:r>
            <a:r>
              <a:rPr lang="ar-SA" b="1" dirty="0" err="1" smtClean="0"/>
              <a:t>الهروي</a:t>
            </a:r>
            <a:r>
              <a:rPr lang="ar-SA" b="1" dirty="0" smtClean="0"/>
              <a:t> إلى أصحابه، وتلا عليهم تلك </a:t>
            </a:r>
            <a:r>
              <a:rPr lang="ar-SA" b="1" dirty="0" err="1" smtClean="0"/>
              <a:t>السبع.</a:t>
            </a:r>
            <a:r>
              <a:rPr lang="ar-SA" b="1" dirty="0" smtClean="0"/>
              <a:t/>
            </a:r>
            <a:br>
              <a:rPr lang="ar-SA" b="1" dirty="0" smtClean="0"/>
            </a:br>
            <a:r>
              <a:rPr lang="ar-SA" b="1" dirty="0" smtClean="0"/>
              <a:t>قال أبو سعيد: فلما بلغ القاضي حسيناً ذلك ردَّ جميع مذهب الشافعي إلى أربع </a:t>
            </a:r>
            <a:r>
              <a:rPr lang="ar-SA" b="1" dirty="0" err="1" smtClean="0"/>
              <a:t>قواعد:</a:t>
            </a:r>
            <a:r>
              <a:rPr lang="ar-SA" b="1" dirty="0" smtClean="0"/>
              <a:t/>
            </a:r>
            <a:br>
              <a:rPr lang="ar-SA" b="1" dirty="0" smtClean="0"/>
            </a:br>
            <a:r>
              <a:rPr lang="ar-SA" b="1" dirty="0" smtClean="0"/>
              <a:t>الأولى: اليقين لا يزول </a:t>
            </a:r>
            <a:r>
              <a:rPr lang="ar-SA" b="1" dirty="0" err="1" smtClean="0"/>
              <a:t>بالشك.</a:t>
            </a:r>
            <a:r>
              <a:rPr lang="ar-SA" b="1" dirty="0" smtClean="0"/>
              <a:t/>
            </a:r>
            <a:br>
              <a:rPr lang="ar-SA" b="1" dirty="0" smtClean="0"/>
            </a:br>
            <a:r>
              <a:rPr lang="ar-SA" b="1" dirty="0" smtClean="0"/>
              <a:t>الثانية: المشقة تجلب </a:t>
            </a:r>
            <a:r>
              <a:rPr lang="ar-SA" b="1" dirty="0" err="1" smtClean="0"/>
              <a:t>التيسير.</a:t>
            </a:r>
            <a:r>
              <a:rPr lang="ar-SA" b="1" dirty="0" smtClean="0"/>
              <a:t/>
            </a:r>
            <a:br>
              <a:rPr lang="ar-SA" b="1" dirty="0" smtClean="0"/>
            </a:br>
            <a:r>
              <a:rPr lang="ar-SA" b="1" dirty="0" smtClean="0"/>
              <a:t>الثالثة: الضرر </a:t>
            </a:r>
            <a:r>
              <a:rPr lang="ar-SA" b="1" dirty="0" err="1" smtClean="0"/>
              <a:t>يزال.</a:t>
            </a:r>
            <a:r>
              <a:rPr lang="ar-SA" b="1" dirty="0" smtClean="0"/>
              <a:t/>
            </a:r>
            <a:br>
              <a:rPr lang="ar-SA" b="1" dirty="0" smtClean="0"/>
            </a:br>
            <a:r>
              <a:rPr lang="ar-SA" b="1" dirty="0" smtClean="0"/>
              <a:t>الرابعة: العادة </a:t>
            </a:r>
            <a:r>
              <a:rPr lang="ar-SA" b="1" dirty="0" err="1" smtClean="0"/>
              <a:t>محكمة.</a:t>
            </a:r>
            <a:r>
              <a:rPr lang="ar-SA" b="1" i="1" dirty="0" smtClean="0"/>
              <a:t> </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pPr rtl="1"/>
            <a:r>
              <a:rPr lang="ar-SA" b="1" i="1" dirty="0" smtClean="0"/>
              <a:t>(1/54</a:t>
            </a:r>
            <a:r>
              <a:rPr lang="ar-SA" b="1" i="1" dirty="0" err="1" smtClean="0"/>
              <a:t>)</a:t>
            </a:r>
            <a:endParaRPr lang="en-US" dirty="0" smtClean="0"/>
          </a:p>
          <a:p>
            <a:r>
              <a:rPr lang="ar-SA" b="1" dirty="0" smtClean="0"/>
              <a:t>قال بعض المتأخرين: في كون هذه الأربع دعائم الفقه كله، نظر، فإن غالبه لا يرجع إليها إلا بواسطة </a:t>
            </a:r>
            <a:r>
              <a:rPr lang="ar-SA" b="1" dirty="0" err="1" smtClean="0"/>
              <a:t>تكلف.</a:t>
            </a:r>
            <a:r>
              <a:rPr lang="ar-SA" b="1" dirty="0" smtClean="0"/>
              <a:t/>
            </a:r>
            <a:br>
              <a:rPr lang="ar-SA" b="1" dirty="0" smtClean="0"/>
            </a:br>
            <a:r>
              <a:rPr lang="ar-SA" b="1" dirty="0" smtClean="0"/>
              <a:t>وضمَّ بعض الفضلاء إلى هذه قاعدة خامسة، </a:t>
            </a:r>
            <a:r>
              <a:rPr lang="ar-SA" b="1" dirty="0" err="1" smtClean="0"/>
              <a:t>وهي </a:t>
            </a:r>
            <a:r>
              <a:rPr lang="ar-SA" b="1" dirty="0" smtClean="0"/>
              <a:t>"الأمور </a:t>
            </a:r>
            <a:r>
              <a:rPr lang="ar-SA" b="1" dirty="0" err="1" smtClean="0"/>
              <a:t>بمقاصدها"</a:t>
            </a:r>
            <a:r>
              <a:rPr lang="ar-SA" b="1" dirty="0" smtClean="0"/>
              <a:t/>
            </a:r>
            <a:br>
              <a:rPr lang="ar-SA" b="1" dirty="0" smtClean="0"/>
            </a:br>
            <a:r>
              <a:rPr lang="ar-SA" b="1" dirty="0" err="1" smtClean="0"/>
              <a:t>لقوله </a:t>
            </a:r>
            <a:r>
              <a:rPr lang="ar-SA" b="1" dirty="0" smtClean="0"/>
              <a:t>- صلى الله عليه </a:t>
            </a:r>
            <a:r>
              <a:rPr lang="ar-SA" b="1" dirty="0" err="1" smtClean="0"/>
              <a:t>وسلم -: </a:t>
            </a:r>
            <a:r>
              <a:rPr lang="ar-SA" b="1" dirty="0" smtClean="0"/>
              <a:t>" إنما الأعمال </a:t>
            </a:r>
            <a:r>
              <a:rPr lang="ar-SA" b="1" dirty="0" err="1" smtClean="0"/>
              <a:t>بالنيات ".</a:t>
            </a:r>
            <a:r>
              <a:rPr lang="ar-SA" b="1" dirty="0" smtClean="0"/>
              <a:t/>
            </a:r>
            <a:br>
              <a:rPr lang="ar-SA" b="1" dirty="0" smtClean="0"/>
            </a:br>
            <a:r>
              <a:rPr lang="ar-SA" b="1" dirty="0" err="1" smtClean="0"/>
              <a:t>وقال: </a:t>
            </a:r>
            <a:r>
              <a:rPr lang="ar-SA" b="1" dirty="0" smtClean="0"/>
              <a:t>(بُني الإسلام على </a:t>
            </a:r>
            <a:r>
              <a:rPr lang="ar-SA" b="1" dirty="0" err="1" smtClean="0"/>
              <a:t>خمس </a:t>
            </a:r>
            <a:r>
              <a:rPr lang="ar-SA" b="1" dirty="0" smtClean="0"/>
              <a:t>" والفقه على </a:t>
            </a:r>
            <a:r>
              <a:rPr lang="ar-SA" b="1" dirty="0" err="1" smtClean="0"/>
              <a:t>خمس.</a:t>
            </a:r>
            <a:r>
              <a:rPr lang="ar-SA" b="1" dirty="0" smtClean="0"/>
              <a:t/>
            </a:r>
            <a:br>
              <a:rPr lang="ar-SA" b="1" dirty="0" smtClean="0"/>
            </a:br>
            <a:r>
              <a:rPr lang="ar-SA" b="1" dirty="0" smtClean="0"/>
              <a:t>قال </a:t>
            </a:r>
            <a:r>
              <a:rPr lang="ar-SA" b="1" dirty="0" err="1" smtClean="0"/>
              <a:t>العلائي</a:t>
            </a:r>
            <a:r>
              <a:rPr lang="ar-SA" b="1" dirty="0" smtClean="0"/>
              <a:t>: وهو حسن جداً، فقد قال الإمام </a:t>
            </a:r>
            <a:r>
              <a:rPr lang="ar-SA" b="1" dirty="0" err="1" smtClean="0"/>
              <a:t>الشافعي: </a:t>
            </a:r>
            <a:r>
              <a:rPr lang="ar-SA" b="1" dirty="0" smtClean="0"/>
              <a:t>" يدخل في هذا الحديث ثلث </a:t>
            </a:r>
            <a:r>
              <a:rPr lang="ar-SA" b="1" dirty="0" err="1" smtClean="0"/>
              <a:t>العلم </a:t>
            </a:r>
            <a:r>
              <a:rPr lang="ar-SA" b="1" dirty="0" smtClean="0"/>
              <a:t>" يعني </a:t>
            </a:r>
            <a:r>
              <a:rPr lang="ar-SA" b="1" dirty="0" err="1" smtClean="0"/>
              <a:t>حديث </a:t>
            </a:r>
            <a:r>
              <a:rPr lang="ar-SA" b="1" dirty="0" smtClean="0"/>
              <a:t>"إنما الأعمال </a:t>
            </a:r>
            <a:r>
              <a:rPr lang="ar-SA" b="1" dirty="0" err="1" smtClean="0"/>
              <a:t>بالنيات ".</a:t>
            </a:r>
            <a:r>
              <a:rPr lang="ar-SA" b="1" dirty="0" smtClean="0"/>
              <a:t/>
            </a:r>
            <a:br>
              <a:rPr lang="ar-SA" b="1" dirty="0" smtClean="0"/>
            </a:b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نشأة القاعدة الفقهية </a:t>
            </a:r>
            <a:endParaRPr lang="ar-SA" dirty="0"/>
          </a:p>
        </p:txBody>
      </p:sp>
      <p:sp>
        <p:nvSpPr>
          <p:cNvPr id="3" name="عنصر نائب للمحتوى 2"/>
          <p:cNvSpPr>
            <a:spLocks noGrp="1"/>
          </p:cNvSpPr>
          <p:nvPr>
            <p:ph idx="1"/>
          </p:nvPr>
        </p:nvSpPr>
        <p:spPr/>
        <p:txBody>
          <a:bodyPr/>
          <a:lstStyle/>
          <a:p>
            <a:r>
              <a:rPr lang="ar-SA" b="1" dirty="0" smtClean="0"/>
              <a:t>وقال الشيخ تاج الدين </a:t>
            </a:r>
            <a:r>
              <a:rPr lang="ar-SA" b="1" dirty="0" err="1" smtClean="0"/>
              <a:t>السبكي: </a:t>
            </a:r>
            <a:r>
              <a:rPr lang="ar-SA" b="1" dirty="0" smtClean="0"/>
              <a:t>(التحقيق عندي أنه إن أريد رجوع الفقه إلى خمس بتعسف وتكلف وقول </a:t>
            </a:r>
            <a:r>
              <a:rPr lang="ar-SA" b="1" dirty="0" err="1" smtClean="0"/>
              <a:t>جملي </a:t>
            </a:r>
            <a:r>
              <a:rPr lang="ar-SA" b="1" dirty="0" smtClean="0"/>
              <a:t>(غير تفصيلي) فالخامسة داخلة في الأولى، بل رجع الشيخ عز الدين بن عبد السلام الفقه كله إلى اعتبار المصالح ودرء المفاسد، بل قد يرجع الكل إلى اعتبار المصالح، فإن درء المفاسد من جملتها، ويقال على هذا: واحدة من هؤلاء الخمس كافية، والأشبه أنها الثالثة، وإن أريد الرجوع بوضوح فإنها تربو</a:t>
            </a:r>
            <a:br>
              <a:rPr lang="ar-SA" b="1" dirty="0" smtClean="0"/>
            </a:br>
            <a:r>
              <a:rPr lang="ar-SA" b="1" dirty="0" smtClean="0"/>
              <a:t>على الخمسين، بل على </a:t>
            </a:r>
            <a:r>
              <a:rPr lang="ar-SA" b="1" dirty="0" err="1" smtClean="0"/>
              <a:t>المئتين</a:t>
            </a:r>
            <a:r>
              <a:rPr lang="ar-SA" b="1" dirty="0" smtClean="0"/>
              <a:t> </a:t>
            </a:r>
            <a:r>
              <a:rPr lang="ar-SA" b="1" dirty="0" err="1" smtClean="0"/>
              <a:t>".</a:t>
            </a:r>
            <a:r>
              <a:rPr lang="ar-SA" b="1" dirty="0" smtClean="0"/>
              <a:t/>
            </a:r>
            <a:br>
              <a:rPr lang="ar-SA" b="1" dirty="0" smtClean="0"/>
            </a:br>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تطور القاعدة الفقهية </a:t>
            </a:r>
            <a:endParaRPr lang="ar-SA" dirty="0"/>
          </a:p>
        </p:txBody>
      </p:sp>
      <p:sp>
        <p:nvSpPr>
          <p:cNvPr id="3" name="عنصر نائب للمحتوى 2"/>
          <p:cNvSpPr>
            <a:spLocks noGrp="1"/>
          </p:cNvSpPr>
          <p:nvPr>
            <p:ph idx="1"/>
          </p:nvPr>
        </p:nvSpPr>
        <p:spPr/>
        <p:txBody>
          <a:bodyPr/>
          <a:lstStyle/>
          <a:p>
            <a:r>
              <a:rPr lang="ar-SA" b="1" dirty="0" smtClean="0"/>
              <a:t>طرق وضع القواعد</a:t>
            </a:r>
            <a:br>
              <a:rPr lang="ar-SA" b="1" dirty="0" smtClean="0"/>
            </a:br>
            <a:r>
              <a:rPr lang="ar-SA" b="1" dirty="0" smtClean="0"/>
              <a:t>للعلماء في وضع القواعد </a:t>
            </a:r>
            <a:r>
              <a:rPr lang="ar-SA" b="1" dirty="0" err="1" smtClean="0"/>
              <a:t>طريقتان:</a:t>
            </a:r>
            <a:r>
              <a:rPr lang="ar-SA" b="1" dirty="0" smtClean="0"/>
              <a:t/>
            </a:r>
            <a:br>
              <a:rPr lang="ar-SA" b="1" dirty="0" smtClean="0"/>
            </a:br>
            <a:r>
              <a:rPr lang="ar-SA" b="1" dirty="0" smtClean="0"/>
              <a:t>الأولى: أن يضع القواعد التي تعين المجتهد على استنباط الأحكام من مصادرها، وهي الكتاب والسنة والإجماع والقياس، وهذا هو المسمى: بأصول </a:t>
            </a:r>
            <a:r>
              <a:rPr lang="ar-SA" b="1" dirty="0" err="1" smtClean="0"/>
              <a:t>الفقه.</a:t>
            </a:r>
            <a:r>
              <a:rPr lang="ar-SA" b="1" dirty="0" smtClean="0"/>
              <a:t/>
            </a:r>
            <a:br>
              <a:rPr lang="ar-SA" b="1" dirty="0" smtClean="0"/>
            </a:br>
            <a:r>
              <a:rPr lang="ar-SA" b="1" dirty="0" smtClean="0"/>
              <a:t>وكان أول من وضع خطة البحث فيه الإمام الشافعي رحمه الله تعالى، فصنف </a:t>
            </a:r>
            <a:r>
              <a:rPr lang="ar-SA" b="1" dirty="0" err="1" smtClean="0"/>
              <a:t>كتابه </a:t>
            </a:r>
            <a:r>
              <a:rPr lang="ar-SA" b="1" dirty="0" smtClean="0"/>
              <a:t>(الرسالة) وتبعه كل من جاء بعده من علماء المذاهب </a:t>
            </a:r>
            <a:r>
              <a:rPr lang="ar-SA" b="1" dirty="0" err="1" smtClean="0"/>
              <a:t>الأخرى.</a:t>
            </a:r>
            <a:r>
              <a:rPr lang="ar-SA" b="1" dirty="0" smtClean="0"/>
              <a:t/>
            </a:r>
            <a:br>
              <a:rPr lang="ar-SA" b="1" dirty="0" smtClean="0"/>
            </a:br>
            <a:r>
              <a:rPr lang="ar-SA" b="1" dirty="0" smtClean="0"/>
              <a:t>عمم </a:t>
            </a:r>
            <a:r>
              <a:rPr lang="ar-SA" b="1" dirty="0" smtClean="0"/>
              <a:t>ذلك على مختلف العقود، فصارت </a:t>
            </a:r>
            <a:r>
              <a:rPr lang="ar-SA" b="1" dirty="0" err="1" smtClean="0"/>
              <a:t>قواعد.</a:t>
            </a:r>
            <a:r>
              <a:rPr lang="ar-SA" b="1" i="1" dirty="0" smtClean="0"/>
              <a:t> </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تطور القاعدة الفقهية </a:t>
            </a:r>
            <a:endParaRPr lang="ar-SA" dirty="0"/>
          </a:p>
        </p:txBody>
      </p:sp>
      <p:sp>
        <p:nvSpPr>
          <p:cNvPr id="3" name="عنصر نائب للمحتوى 2"/>
          <p:cNvSpPr>
            <a:spLocks noGrp="1"/>
          </p:cNvSpPr>
          <p:nvPr>
            <p:ph idx="1"/>
          </p:nvPr>
        </p:nvSpPr>
        <p:spPr/>
        <p:txBody>
          <a:bodyPr/>
          <a:lstStyle/>
          <a:p>
            <a:r>
              <a:rPr lang="ar-SA" b="1" dirty="0" smtClean="0"/>
              <a:t>الطريقة الثانية: استخراج القواعد العامة الفقهية لكل باب من أبواب الفقه</a:t>
            </a:r>
            <a:br>
              <a:rPr lang="ar-SA" b="1" dirty="0" smtClean="0"/>
            </a:br>
            <a:r>
              <a:rPr lang="ar-SA" b="1" dirty="0" smtClean="0"/>
              <a:t>ومناقشتها وتطبيق الفروع عليها، فيستنتج أي يستنبط قواعد البيع العامة مثلاً، ويبين مسلك التطبيق عليها، وهي الضوابط، ثم</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أهمية القاعدة الفقهية </a:t>
            </a:r>
            <a:endParaRPr lang="ar-SA" dirty="0"/>
          </a:p>
        </p:txBody>
      </p:sp>
      <p:sp>
        <p:nvSpPr>
          <p:cNvPr id="3" name="عنصر نائب للمحتوى 2"/>
          <p:cNvSpPr>
            <a:spLocks noGrp="1"/>
          </p:cNvSpPr>
          <p:nvPr>
            <p:ph idx="1"/>
          </p:nvPr>
        </p:nvSpPr>
        <p:spPr/>
        <p:txBody>
          <a:bodyPr/>
          <a:lstStyle/>
          <a:p>
            <a:r>
              <a:rPr lang="ar-SA" b="1" dirty="0" smtClean="0"/>
              <a:t> أنه أشرف العلوم بعد علم التوحيد، كما شهد </a:t>
            </a:r>
            <a:r>
              <a:rPr lang="ar-SA" b="1" dirty="0" err="1" smtClean="0"/>
              <a:t>به</a:t>
            </a:r>
            <a:r>
              <a:rPr lang="ar-SA" b="1" dirty="0" smtClean="0"/>
              <a:t> - صلى الله عليه </a:t>
            </a:r>
            <a:r>
              <a:rPr lang="ar-SA" b="1" dirty="0" err="1" smtClean="0"/>
              <a:t>وسلم </a:t>
            </a:r>
            <a:r>
              <a:rPr lang="ar-SA" b="1" dirty="0" smtClean="0"/>
              <a:t>- حيث </a:t>
            </a:r>
            <a:r>
              <a:rPr lang="ar-SA" b="1" dirty="0" err="1" smtClean="0"/>
              <a:t>قال:</a:t>
            </a:r>
            <a:r>
              <a:rPr lang="ar-SA" b="1" dirty="0" smtClean="0"/>
              <a:t/>
            </a:r>
            <a:br>
              <a:rPr lang="ar-SA" b="1" dirty="0" smtClean="0"/>
            </a:br>
            <a:r>
              <a:rPr lang="ar-SA" b="1" dirty="0" smtClean="0"/>
              <a:t>"من يرد الله </a:t>
            </a:r>
            <a:r>
              <a:rPr lang="ar-SA" b="1" dirty="0" err="1" smtClean="0"/>
              <a:t>به</a:t>
            </a:r>
            <a:r>
              <a:rPr lang="ar-SA" b="1" dirty="0" smtClean="0"/>
              <a:t> خيراً يفقهه في </a:t>
            </a:r>
            <a:r>
              <a:rPr lang="ar-SA" b="1" dirty="0" err="1" smtClean="0"/>
              <a:t>الدين "</a:t>
            </a:r>
            <a:r>
              <a:rPr lang="ar-SA" b="1" dirty="0" smtClean="0"/>
              <a:t/>
            </a:r>
            <a:br>
              <a:rPr lang="ar-SA" b="1" dirty="0" smtClean="0"/>
            </a:br>
            <a:r>
              <a:rPr lang="ar-SA" b="1" dirty="0" smtClean="0"/>
              <a:t>ومعنى ذلك: التفقه في الفروع المحتاج </a:t>
            </a:r>
            <a:r>
              <a:rPr lang="ar-SA" b="1" dirty="0" err="1" smtClean="0"/>
              <a:t>إليها.</a:t>
            </a:r>
            <a:r>
              <a:rPr lang="ar-SA" b="1" dirty="0" smtClean="0"/>
              <a:t/>
            </a:r>
            <a:br>
              <a:rPr lang="ar-SA" b="1" dirty="0" smtClean="0"/>
            </a:br>
            <a:r>
              <a:rPr lang="ar-SA" b="1" dirty="0" smtClean="0"/>
              <a:t>وبالقواعد، إذ التفقه في الفروع كلها من لدن بعثة نبينا </a:t>
            </a:r>
            <a:r>
              <a:rPr lang="ar-SA" b="1" dirty="0" err="1" smtClean="0"/>
              <a:t>محمد </a:t>
            </a:r>
            <a:r>
              <a:rPr lang="ar-SA" b="1" dirty="0" smtClean="0"/>
              <a:t>- صلى الله عليه </a:t>
            </a:r>
            <a:r>
              <a:rPr lang="ar-SA" b="1" dirty="0" err="1" smtClean="0"/>
              <a:t>وسلم </a:t>
            </a:r>
            <a:r>
              <a:rPr lang="ar-SA" b="1" dirty="0" smtClean="0"/>
              <a:t>- إلى آخر الزمان عسير جداً، حيث إن الوقائع تتجدد بتجدد الزمان كما لا يخفى، فالمراد إذن التفقه </a:t>
            </a:r>
            <a:r>
              <a:rPr lang="ar-SA" b="1" dirty="0" smtClean="0"/>
              <a:t>ببعض</a:t>
            </a:r>
            <a:r>
              <a:rPr lang="ar-SA" b="1" dirty="0" smtClean="0"/>
              <a:t/>
            </a:r>
            <a:br>
              <a:rPr lang="ar-SA" b="1" dirty="0" smtClean="0"/>
            </a:br>
            <a:r>
              <a:rPr lang="ar-SA" b="1" dirty="0" smtClean="0"/>
              <a:t>               الفروع</a:t>
            </a:r>
            <a:r>
              <a:rPr lang="ar-SA" b="1" dirty="0" smtClean="0"/>
              <a:t>، والإحاطة بالقواعد.</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PT Bold Heading" pitchFamily="2" charset="-78"/>
              </a:rPr>
              <a:t>مصادر القاعدة </a:t>
            </a:r>
            <a:r>
              <a:rPr lang="ar-SA" b="1" dirty="0" err="1" smtClean="0">
                <a:cs typeface="PT Bold Heading" pitchFamily="2" charset="-78"/>
              </a:rPr>
              <a:t>الفقهية .</a:t>
            </a:r>
            <a:endParaRPr lang="ar-SA" dirty="0"/>
          </a:p>
        </p:txBody>
      </p:sp>
      <p:sp>
        <p:nvSpPr>
          <p:cNvPr id="3" name="عنصر نائب للمحتوى 2"/>
          <p:cNvSpPr>
            <a:spLocks noGrp="1"/>
          </p:cNvSpPr>
          <p:nvPr>
            <p:ph idx="1"/>
          </p:nvPr>
        </p:nvSpPr>
        <p:spPr/>
        <p:txBody>
          <a:bodyPr/>
          <a:lstStyle/>
          <a:p>
            <a:r>
              <a:rPr lang="ar-SA" b="1" dirty="0" smtClean="0"/>
              <a:t>واستمداده: من الكتاب والسنة وآثار الصحابة وأقوال المجتهدين.</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1805</TotalTime>
  <Words>428</Words>
  <Application>Microsoft Office PowerPoint</Application>
  <PresentationFormat>A4 Paper (210x297 mm)‎</PresentationFormat>
  <Paragraphs>56</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الاولى </vt:lpstr>
      <vt:lpstr> اسم المشارك : الدكتور / حمد بن سالم المري </vt:lpstr>
      <vt:lpstr>محتوى المقرر :</vt:lpstr>
      <vt:lpstr>تعريف القاعدة الفقهية  </vt:lpstr>
      <vt:lpstr>نشأة القاعدة الفقهية </vt:lpstr>
      <vt:lpstr>نشأة القاعدة الفقهية </vt:lpstr>
      <vt:lpstr>نشأة القاعدة الفقهية </vt:lpstr>
      <vt:lpstr>نشأة القاعدة الفقهية </vt:lpstr>
      <vt:lpstr>تطور القاعدة الفقهية </vt:lpstr>
      <vt:lpstr>تطور القاعدة الفقهية </vt:lpstr>
      <vt:lpstr>أهمية القاعدة الفقهية </vt:lpstr>
      <vt:lpstr>مصادر القاعدة الفقهية .</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i5</cp:lastModifiedBy>
  <cp:revision>148</cp:revision>
  <dcterms:created xsi:type="dcterms:W3CDTF">2009-10-14T19:14:34Z</dcterms:created>
  <dcterms:modified xsi:type="dcterms:W3CDTF">2013-02-09T11:13:12Z</dcterms:modified>
</cp:coreProperties>
</file>