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80" r:id="rId4"/>
    <p:sldId id="281" r:id="rId5"/>
    <p:sldId id="282" r:id="rId6"/>
    <p:sldId id="283" r:id="rId7"/>
    <p:sldId id="284" r:id="rId8"/>
    <p:sldId id="285" r:id="rId9"/>
    <p:sldId id="286" r:id="rId10"/>
    <p:sldId id="287" r:id="rId11"/>
    <p:sldId id="288" r:id="rId12"/>
    <p:sldId id="289" r:id="rId13"/>
    <p:sldId id="293" r:id="rId14"/>
    <p:sldId id="290" r:id="rId15"/>
    <p:sldId id="292"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296" y="-10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2/23/2013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2286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r>
              <a:rPr lang="ar-SA" sz="3200" b="1" dirty="0" smtClean="0">
                <a:cs typeface="PT Bold Heading" pitchFamily="2" charset="-78"/>
              </a:rPr>
              <a:t>القواعد الفقهية ومقاصد الشريعة </a:t>
            </a:r>
            <a:endParaRPr lang="en-US" sz="3200" b="1" dirty="0" smtClean="0">
              <a:cs typeface="PT Bold Heading" pitchFamily="2" charset="-78"/>
            </a:endParaRPr>
          </a:p>
          <a:p>
            <a:pPr algn="ctr"/>
            <a:r>
              <a:rPr lang="en-US" sz="2000" dirty="0" smtClean="0"/>
              <a:t>Rules and Intends of Jurisprudence</a:t>
            </a:r>
          </a:p>
          <a:p>
            <a:pPr algn="ctr">
              <a:defRPr/>
            </a:pPr>
            <a:r>
              <a:rPr lang="ar-SA" sz="2800" b="1" dirty="0" smtClean="0">
                <a:latin typeface="Calibri" pitchFamily="34" charset="0"/>
                <a:cs typeface="PT Bold Heading" pitchFamily="2" charset="-78"/>
              </a:rPr>
              <a:t>الدكتور</a:t>
            </a:r>
            <a:r>
              <a:rPr lang="ar-SA" sz="2800" b="1" dirty="0" smtClean="0">
                <a:latin typeface="Calibri" pitchFamily="34" charset="0"/>
                <a:cs typeface="PT Bold Heading" pitchFamily="2" charset="-78"/>
              </a:rPr>
              <a:t>/ حمد </a:t>
            </a:r>
            <a:r>
              <a:rPr lang="ar-SA" sz="2800" b="1" dirty="0" smtClean="0">
                <a:latin typeface="Calibri" pitchFamily="34" charset="0"/>
                <a:cs typeface="PT Bold Heading" pitchFamily="2" charset="-78"/>
              </a:rPr>
              <a:t>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eaLnBrk="1" hangingPunct="1">
              <a:defRPr/>
            </a:pPr>
            <a:r>
              <a:rPr lang="ar-SA" sz="6000" b="1" spc="-150" dirty="0" smtClean="0">
                <a:solidFill>
                  <a:srgbClr val="009900"/>
                </a:solidFill>
                <a:latin typeface="ae_AlMateen" pitchFamily="2" charset="-78"/>
                <a:cs typeface="ae_AlMateen" pitchFamily="2" charset="-78"/>
              </a:rPr>
              <a:t>المحاضرة </a:t>
            </a:r>
            <a:r>
              <a:rPr lang="ar-SA" sz="6000" b="1" spc="-150" dirty="0" smtClean="0">
                <a:solidFill>
                  <a:srgbClr val="009900"/>
                </a:solidFill>
                <a:latin typeface="ae_AlMateen" pitchFamily="2" charset="-78"/>
                <a:cs typeface="ae_AlMateen" pitchFamily="2" charset="-78"/>
              </a:rPr>
              <a:t>الثانية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b="1" spc="-150" dirty="0" smtClean="0">
              <a:solidFill>
                <a:srgbClr val="376092"/>
              </a:solidFill>
              <a:latin typeface="Andalus" pitchFamily="18" charset="-78"/>
              <a:cs typeface="Diwani Letter" pitchFamily="2" charset="-78"/>
            </a:endParaRPr>
          </a:p>
        </p:txBody>
      </p:sp>
      <p:sp>
        <p:nvSpPr>
          <p:cNvPr id="4" name="مستطيل 3"/>
          <p:cNvSpPr/>
          <p:nvPr/>
        </p:nvSpPr>
        <p:spPr>
          <a:xfrm>
            <a:off x="2476500" y="3105835"/>
            <a:ext cx="4953000" cy="2062103"/>
          </a:xfrm>
          <a:prstGeom prst="rect">
            <a:avLst/>
          </a:prstGeom>
        </p:spPr>
        <p:txBody>
          <a:bodyPr>
            <a:spAutoFit/>
          </a:bodyPr>
          <a:lstStyle/>
          <a:p>
            <a:pPr algn="ctr"/>
            <a:r>
              <a:rPr lang="ar-SA" sz="3200" b="1" dirty="0" smtClean="0">
                <a:cs typeface="PT Bold Heading" pitchFamily="2" charset="-78"/>
              </a:rPr>
              <a:t>تابعة </a:t>
            </a:r>
            <a:r>
              <a:rPr lang="ar-SA" sz="3200" b="1" dirty="0" err="1" smtClean="0">
                <a:cs typeface="PT Bold Heading" pitchFamily="2" charset="-78"/>
              </a:rPr>
              <a:t>لمحاضرة :</a:t>
            </a:r>
            <a:endParaRPr lang="ar-SA" sz="3200" b="1" dirty="0" smtClean="0">
              <a:cs typeface="PT Bold Heading" pitchFamily="2" charset="-78"/>
            </a:endParaRPr>
          </a:p>
          <a:p>
            <a:pPr algn="ctr"/>
            <a:r>
              <a:rPr lang="ar-SA" sz="3200" b="1" dirty="0" smtClean="0">
                <a:cs typeface="PT Bold Heading" pitchFamily="2" charset="-78"/>
              </a:rPr>
              <a:t>القاعدة الفقهية: تعريفها، نشأتها, تطورها، أهميتها، </a:t>
            </a:r>
            <a:r>
              <a:rPr lang="ar-SA" sz="3200" b="1" dirty="0" err="1" smtClean="0">
                <a:cs typeface="PT Bold Heading" pitchFamily="2" charset="-78"/>
              </a:rPr>
              <a:t>مصادرها.</a:t>
            </a:r>
            <a:r>
              <a:rPr lang="ar-SA" sz="3200" b="1" dirty="0" smtClean="0">
                <a:cs typeface="PT Bold Heading" pitchFamily="2" charset="-78"/>
              </a:rPr>
              <a:t> </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فإن القواعد الفقهية من أهم العلوم الإسلامية، وهي مرحلة متطورة للتأليف في الفقه، وضبط فروعه، وإحكام ضوابطه، وحصر جزئياته، ولها فوائد جمة، ومنافع كثيرة، سوف نتطرق إليها بمشيئة الله </a:t>
            </a:r>
            <a:r>
              <a:rPr lang="ar-SA" b="1" dirty="0" err="1" smtClean="0"/>
              <a:t>تعالى.</a:t>
            </a:r>
            <a:r>
              <a:rPr lang="ar-SA" b="1" dirty="0" smtClean="0"/>
              <a:t/>
            </a:r>
            <a:br>
              <a:rPr lang="ar-SA" b="1" dirty="0" smtClean="0"/>
            </a:br>
            <a:r>
              <a:rPr lang="ar-SA" b="1" dirty="0" smtClean="0"/>
              <a:t>وقد وُجِدت </a:t>
            </a:r>
            <a:r>
              <a:rPr lang="ar-SA" b="1" dirty="0" smtClean="0"/>
              <a:t>البذور </a:t>
            </a:r>
            <a:r>
              <a:rPr lang="ar-SA" b="1" dirty="0" smtClean="0"/>
              <a:t>الأولى للقواعد الفقهية في القرآن والسنة، ثم اعتمد عليها ضمنياً الصحابة والعلماء والفقهاء والأئمة عند الاجتهاد والاستنباط، دون أن تكون مدونة، ثم تفطن العلماء لجمعها، وتحريرها، في القرن الرابع الهجري.</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r>
              <a:rPr lang="ar-SA" b="1" dirty="0" smtClean="0"/>
              <a:t>وبدأت تنتشر وتشيع في المؤلفات الخاصة، وفي ثنايا كتب الفقه عامة، وعلم </a:t>
            </a:r>
            <a:r>
              <a:rPr lang="ar-SA" b="1" dirty="0" err="1" smtClean="0"/>
              <a:t>الخلاف </a:t>
            </a:r>
            <a:r>
              <a:rPr lang="ar-SA" b="1" dirty="0" smtClean="0"/>
              <a:t>(الفقه المقارن) خاصة، ثم ظهرت فيها المؤلفات، والمجلدات في المذاهب الفقهية، وكثر التأليف فيها من القرن السابع إلى القرن العاشر، وتم تحرير القواعد، </a:t>
            </a:r>
            <a:r>
              <a:rPr lang="ar-SA" b="1" dirty="0" err="1" smtClean="0"/>
              <a:t>وصياغتها.</a:t>
            </a:r>
            <a:r>
              <a:rPr lang="ar-SA" b="1" dirty="0" smtClean="0"/>
              <a:t/>
            </a:r>
            <a:br>
              <a:rPr lang="ar-SA" b="1" dirty="0" smtClean="0"/>
            </a:br>
            <a:r>
              <a:rPr lang="ar-SA" b="1" dirty="0" smtClean="0"/>
              <a:t>وجمعها مع فروعها في كتب خاصة، وسنذكر أهمها في التقديم </a:t>
            </a:r>
            <a:r>
              <a:rPr lang="ar-SA" b="1" dirty="0" err="1" smtClean="0"/>
              <a:t>التالي.</a:t>
            </a:r>
            <a:r>
              <a:rPr lang="ar-SA" b="1" dirty="0" smtClean="0"/>
              <a:t/>
            </a:r>
            <a:br>
              <a:rPr lang="ar-SA" b="1" dirty="0" smtClean="0"/>
            </a:b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   ثم تبلورت مشخصة ومقننة لأول مرة في مجلة الأحكام العدلية التي وضعت سنة</a:t>
            </a:r>
            <a:r>
              <a:rPr lang="ar-SA" b="1" i="1" dirty="0" smtClean="0"/>
              <a:t> </a:t>
            </a:r>
            <a:r>
              <a:rPr lang="ar-SA" b="1" dirty="0" smtClean="0"/>
              <a:t>1286 هـ وطبقت فعلاً كقانون سنة </a:t>
            </a:r>
            <a:r>
              <a:rPr lang="ar-SA" b="1" dirty="0" err="1" smtClean="0"/>
              <a:t>1293هـ</a:t>
            </a:r>
            <a:endParaRPr lang="ar-SA" b="1" dirty="0" smtClean="0"/>
          </a:p>
          <a:p>
            <a:pPr rtl="1"/>
            <a:r>
              <a:rPr lang="ar-SA" b="1" dirty="0" smtClean="0"/>
              <a:t> / 1876 م، وتداولها القضاة والمحامون أولاً، ثم أولاها العلماء والفقهاء </a:t>
            </a:r>
            <a:r>
              <a:rPr lang="ar-SA" b="1" dirty="0" err="1" smtClean="0"/>
              <a:t>وشراح</a:t>
            </a:r>
            <a:r>
              <a:rPr lang="ar-SA" b="1" dirty="0" smtClean="0"/>
              <a:t> المجلة ثانياً، وأفردها الشيخ أحمد </a:t>
            </a:r>
            <a:r>
              <a:rPr lang="ar-SA" b="1" dirty="0" err="1" smtClean="0"/>
              <a:t>الزرقا</a:t>
            </a:r>
            <a:r>
              <a:rPr lang="ar-SA" b="1" dirty="0" smtClean="0"/>
              <a:t> بكتاب مستقل، ورعاها ابنه أستاذنا العلامة الشيخ مصطفى </a:t>
            </a:r>
            <a:r>
              <a:rPr lang="ar-SA" b="1" dirty="0" err="1" smtClean="0"/>
              <a:t>الزرقا</a:t>
            </a:r>
            <a:r>
              <a:rPr lang="ar-SA" b="1" dirty="0" smtClean="0"/>
              <a:t> (1999 م) في المدخل بدراسة متميزة مع تبويبها، وتصنيفها، والإشادة </a:t>
            </a:r>
            <a:r>
              <a:rPr lang="ar-SA" b="1" dirty="0" err="1" smtClean="0"/>
              <a:t>بها</a:t>
            </a:r>
            <a:r>
              <a:rPr lang="ar-SA" b="1" dirty="0" smtClean="0"/>
              <a:t> في كتابه القيم </a:t>
            </a:r>
            <a:r>
              <a:rPr lang="ar-SA" b="1" dirty="0" err="1" smtClean="0"/>
              <a:t>الفريد ,</a:t>
            </a:r>
            <a:r>
              <a:rPr lang="ar-SA" b="1" dirty="0" smtClean="0"/>
              <a:t>(المدخل الفقهي العام) الذي ألفه سنة 1947 م، ثم نال عليه جائزة الملك فيصل العالمية </a:t>
            </a:r>
            <a:br>
              <a:rPr lang="ar-SA" b="1" dirty="0" smtClean="0"/>
            </a:br>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r>
              <a:rPr lang="ar-SA" b="1" dirty="0" smtClean="0"/>
              <a:t>وفي العقدين الأخيرين من القرن العشرين الميلادي، ومطلع القرن الخامس عشر الهجري، اتجهت الأنظار في العالم العربي والإسلامي للعناية الفائقة بالقواعد الفقهية، وظهرت فيها الأنشطة المتعددة، وتبوأت المكانة السامية في الرعاية والعناية، 1 - تدريس القواعد الفقهية في المعاهد الدينية، أو المعاهد الإسلامية، </a:t>
            </a:r>
            <a:r>
              <a:rPr lang="ar-SA" b="1" dirty="0" err="1" smtClean="0"/>
              <a:t>أوالثانويات</a:t>
            </a:r>
            <a:r>
              <a:rPr lang="ar-SA" b="1" dirty="0" smtClean="0"/>
              <a:t> الشرعية، ثم في الكليات والجامعات، وأصبحت مادة القواعد الفقهية مساقاً مقرراً في كليات الشريعة، وصارت أحد المواد الفقهية المعتمدة للتدريس، </a:t>
            </a:r>
            <a:r>
              <a:rPr lang="ar-SA" b="1" dirty="0" err="1" smtClean="0"/>
              <a:t>وكانها</a:t>
            </a:r>
            <a:r>
              <a:rPr lang="ar-SA" b="1" dirty="0" smtClean="0"/>
              <a:t> علم     </a:t>
            </a:r>
            <a:r>
              <a:rPr lang="ar-SA" b="1" dirty="0" smtClean="0"/>
              <a:t>مستقل.</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r>
              <a:rPr lang="ar-SA" b="1" dirty="0" err="1" smtClean="0"/>
              <a:t>2 </a:t>
            </a:r>
            <a:r>
              <a:rPr lang="ar-SA" b="1" dirty="0" smtClean="0"/>
              <a:t>- ظهور </a:t>
            </a:r>
            <a:r>
              <a:rPr lang="ar-SA" b="1" dirty="0" err="1" smtClean="0"/>
              <a:t>التصانيف</a:t>
            </a:r>
            <a:r>
              <a:rPr lang="ar-SA" b="1" dirty="0" smtClean="0"/>
              <a:t> والمؤلفات العديدة، الكبيرة والصغيرة في القواعد الفقهية، وتم التعريف بعلم القواعد الفقهية، وبيان موضوعه، ومسائله، ومباحثه، وفوائده، والحاجة إليه، وأهدافه، وبيان نشأته، وضبط حدوده، والتفريق بينه وبين علم أصول الفقه وقواعده، وصلته بالأشباه والنظائر، وعلاقته بالفروق، وعلم الخلاف، وبيان الصلة بينه وبين الضوابط وما يمكن أن يشتبه </a:t>
            </a:r>
            <a:r>
              <a:rPr lang="ar-SA" b="1" dirty="0" err="1" smtClean="0"/>
              <a:t>به</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a:xfrm>
            <a:off x="457200" y="1447800"/>
            <a:ext cx="8915400" cy="4525963"/>
          </a:xfrm>
        </p:spPr>
        <p:txBody>
          <a:bodyPr/>
          <a:lstStyle/>
          <a:p>
            <a:r>
              <a:rPr lang="ar-SA" b="1" dirty="0" smtClean="0"/>
              <a:t>3 - كشف الغطاء و تسليط الأضواء على المؤلفات السابقة في القواعد الفقهية في </a:t>
            </a:r>
            <a:r>
              <a:rPr lang="ar-SA" b="1" dirty="0" smtClean="0"/>
              <a:t>الفقه </a:t>
            </a:r>
            <a:r>
              <a:rPr lang="ar-SA" b="1" dirty="0" smtClean="0"/>
              <a:t>الإسلامي العظيم، وإن اختلفت </a:t>
            </a:r>
          </a:p>
          <a:p>
            <a:r>
              <a:rPr lang="ar-SA" b="1" dirty="0" smtClean="0"/>
              <a:t>العناوين: القواعد، القواعد الفقهية، الأشباه والنظائر، الفروق</a:t>
            </a:r>
          </a:p>
          <a:p>
            <a:r>
              <a:rPr lang="ar-SA" b="1" dirty="0" smtClean="0"/>
              <a:t>وإخراج الكتب القديمة إلى النور، بالدراسة والتحقيق، وتم نشر كتب كثيرة في القواعد الفقهية، سواء بجهد مستقل، أو في رسائل بنية الحصول على شهادة الماجستير والدكتوراه في الجامعات الإسلامية، وتولت مراكز البحث العلمي </a:t>
            </a:r>
            <a:r>
              <a:rPr lang="ar-SA" b="1" dirty="0" smtClean="0"/>
              <a:t>وإحياء </a:t>
            </a:r>
            <a:r>
              <a:rPr lang="ar-SA" b="1" dirty="0" smtClean="0"/>
              <a:t>التراث، ودور النشر المختلفة طباعة هذه الكنوز الفقهية، بعد التحقيق العلمي المتميز، والإخراج الفني الأصيل.</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r>
              <a:rPr lang="ar-SA" b="1" dirty="0" err="1" smtClean="0"/>
              <a:t>5 </a:t>
            </a:r>
            <a:r>
              <a:rPr lang="ar-SA" b="1" dirty="0" smtClean="0"/>
              <a:t>- الجهود المباركة في التأليف والتصنيف في القواعد الفقهية، وبيان مناهج المؤلفين القدامى في ذلك، وكيفية ترتيبهم للقواعد، واختلاف طرقهم ومسالكهم فيها، وعرض جوانب من </a:t>
            </a:r>
            <a:r>
              <a:rPr lang="ar-SA" b="1" dirty="0" err="1" smtClean="0"/>
              <a:t>أعمالهم.</a:t>
            </a:r>
            <a:r>
              <a:rPr lang="ar-SA" b="1" dirty="0" smtClean="0"/>
              <a:t/>
            </a:r>
            <a:br>
              <a:rPr lang="ar-SA" b="1" dirty="0" smtClean="0"/>
            </a:br>
            <a:r>
              <a:rPr lang="ar-SA" b="1" dirty="0" smtClean="0"/>
              <a:t>دراسات جانبية وبحوث مستقلة، بإفراد بعض القواعد بدراسة مستقلة، لشرحها وبيان معناها.، وأدلتها الشرعية، وعرض أهم الفروع الفقهية والمسائل الواقعية التي تندرج تحتها، مع دراسات عن أهمية القواعد، ومدى الاعتماد عليها في </a:t>
            </a:r>
            <a:r>
              <a:rPr lang="ar-SA" b="1" dirty="0" err="1" smtClean="0"/>
              <a:t>الاستدلال.</a:t>
            </a:r>
            <a:r>
              <a:rPr lang="ar-SA" b="1" dirty="0" smtClean="0"/>
              <a:t/>
            </a:r>
            <a:br>
              <a:rPr lang="ar-SA" b="1" dirty="0" smtClean="0"/>
            </a:b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6 - قام بعض الباحثين باستقراء كتب الفقه في المذاهب لاستخراج </a:t>
            </a:r>
            <a:r>
              <a:rPr lang="ar-SA" b="1" dirty="0" smtClean="0"/>
              <a:t>القواعد الفقهية </a:t>
            </a:r>
            <a:r>
              <a:rPr lang="ar-SA" b="1" dirty="0" smtClean="0"/>
              <a:t>الموجودة فيها، والمبثوثة في </a:t>
            </a:r>
            <a:r>
              <a:rPr lang="ar-SA" b="1" dirty="0" err="1" smtClean="0"/>
              <a:t>جنباتها</a:t>
            </a:r>
            <a:r>
              <a:rPr lang="ar-SA" b="1" dirty="0" smtClean="0"/>
              <a:t>، وترتيبها، وشرحها، وبيان الفروع والأحكام الفقهية التي سيقت لأجلها، مثل القواعد الفقهية من (الأم) للشافعي،</a:t>
            </a:r>
            <a:r>
              <a:rPr lang="ar-SA" b="1" i="1" dirty="0" smtClean="0"/>
              <a:t> </a:t>
            </a:r>
            <a:r>
              <a:rPr lang="ar-SA" b="1" dirty="0" smtClean="0"/>
              <a:t>ومن (المغني) لابن </a:t>
            </a:r>
            <a:r>
              <a:rPr lang="ar-SA" b="1" dirty="0" err="1" smtClean="0"/>
              <a:t>قدامة</a:t>
            </a:r>
            <a:r>
              <a:rPr lang="ar-SA" b="1" dirty="0" smtClean="0"/>
              <a:t>، ومن (بدائع الصنائع) </a:t>
            </a:r>
            <a:r>
              <a:rPr lang="ar-SA" b="1" dirty="0" err="1" smtClean="0"/>
              <a:t>للكاساني</a:t>
            </a:r>
            <a:r>
              <a:rPr lang="ar-SA" b="1" dirty="0" smtClean="0"/>
              <a:t>، ومن (فتح القدير)</a:t>
            </a:r>
            <a:br>
              <a:rPr lang="ar-SA" b="1" dirty="0" smtClean="0"/>
            </a:br>
            <a:r>
              <a:rPr lang="ar-SA" b="1" dirty="0" smtClean="0"/>
              <a:t>للكمال بن الهمام، </a:t>
            </a:r>
            <a:r>
              <a:rPr lang="ar-SA" b="1" dirty="0" err="1" smtClean="0"/>
              <a:t>و</a:t>
            </a:r>
            <a:r>
              <a:rPr lang="ar-SA" b="1" dirty="0" smtClean="0"/>
              <a:t> (المدونة) للإمام مالك، </a:t>
            </a:r>
            <a:r>
              <a:rPr lang="ar-SA" b="1" dirty="0" err="1" smtClean="0"/>
              <a:t>و</a:t>
            </a:r>
            <a:r>
              <a:rPr lang="ar-SA" b="1" dirty="0" smtClean="0"/>
              <a:t> (المعيار) </a:t>
            </a:r>
            <a:r>
              <a:rPr lang="ar-SA" b="1" dirty="0" err="1" smtClean="0"/>
              <a:t>للونشريسي</a:t>
            </a:r>
            <a:r>
              <a:rPr lang="ar-SA" b="1" dirty="0" smtClean="0"/>
              <a:t>.و (زاد المعاد) لابن القيم، </a:t>
            </a:r>
            <a:r>
              <a:rPr lang="ar-SA" b="1" dirty="0" err="1" smtClean="0"/>
              <a:t>و</a:t>
            </a:r>
            <a:r>
              <a:rPr lang="ar-SA" b="1" dirty="0" smtClean="0"/>
              <a:t> (إعلام الموقعين) لابن القيم، وغير ذلك كثير.</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r>
              <a:rPr lang="ar-SA" b="1" dirty="0" err="1" smtClean="0"/>
              <a:t>7 </a:t>
            </a:r>
            <a:r>
              <a:rPr lang="ar-SA" b="1" dirty="0" smtClean="0"/>
              <a:t>- اتجه التأليف والتصنيف بعد </a:t>
            </a:r>
          </a:p>
          <a:p>
            <a:r>
              <a:rPr lang="ar-SA" b="1" dirty="0" smtClean="0"/>
              <a:t>ذلك لكتابة الموسوعات في القواعد </a:t>
            </a:r>
          </a:p>
          <a:p>
            <a:r>
              <a:rPr lang="ar-SA" b="1" dirty="0" smtClean="0"/>
              <a:t>الفقهية التي تجمع بين مختلف </a:t>
            </a:r>
          </a:p>
          <a:p>
            <a:r>
              <a:rPr lang="ar-SA" b="1" dirty="0" smtClean="0"/>
              <a:t>المذاهب، وتستمد مادتها من مجموع</a:t>
            </a:r>
          </a:p>
          <a:p>
            <a:r>
              <a:rPr lang="ar-SA" b="1" dirty="0" smtClean="0"/>
              <a:t> الكتب السابقة، </a:t>
            </a:r>
            <a:r>
              <a:rPr lang="ar-SA" b="1" dirty="0" err="1" smtClean="0"/>
              <a:t>منها </a:t>
            </a:r>
            <a:r>
              <a:rPr lang="ar-SA" b="1" dirty="0" smtClean="0"/>
              <a:t>(موسوعة القواعد </a:t>
            </a:r>
          </a:p>
          <a:p>
            <a:r>
              <a:rPr lang="ar-SA" b="1" dirty="0" smtClean="0"/>
              <a:t>الفقهية) </a:t>
            </a:r>
            <a:r>
              <a:rPr lang="ar-SA" b="1" dirty="0" err="1" smtClean="0"/>
              <a:t>للبورنو</a:t>
            </a:r>
            <a:r>
              <a:rPr lang="ar-SA" b="1" dirty="0" smtClean="0"/>
              <a:t>، </a:t>
            </a:r>
            <a:r>
              <a:rPr lang="ar-SA" b="1" dirty="0" err="1" smtClean="0"/>
              <a:t>و </a:t>
            </a:r>
            <a:r>
              <a:rPr lang="ar-SA" b="1" dirty="0" smtClean="0"/>
              <a:t>(جمهرة القواعد </a:t>
            </a:r>
          </a:p>
          <a:p>
            <a:r>
              <a:rPr lang="ar-SA" b="1" dirty="0" smtClean="0"/>
              <a:t>الفقهية في المعاملات المالية) </a:t>
            </a:r>
            <a:r>
              <a:rPr lang="ar-SA" b="1" dirty="0" err="1" smtClean="0"/>
              <a:t>للندوي.</a:t>
            </a:r>
            <a:r>
              <a:rPr lang="ar-SA" b="1" dirty="0" smtClean="0"/>
              <a:t/>
            </a:r>
            <a:br>
              <a:rPr lang="ar-SA" b="1" dirty="0" smtClean="0"/>
            </a:br>
            <a:endParaRPr lang="ar-SA" dirty="0"/>
          </a:p>
        </p:txBody>
      </p:sp>
      <p:pic>
        <p:nvPicPr>
          <p:cNvPr id="27650" name="Picture 2"/>
          <p:cNvPicPr>
            <a:picLocks noGrp="1" noChangeAspect="1" noChangeArrowheads="1"/>
          </p:cNvPicPr>
          <p:nvPr>
            <p:ph sz="quarter" idx="4294967295"/>
          </p:nvPr>
        </p:nvPicPr>
        <p:blipFill>
          <a:blip r:embed="rId2" cstate="print"/>
          <a:srcRect/>
          <a:stretch>
            <a:fillRect/>
          </a:stretch>
        </p:blipFill>
        <p:spPr bwMode="auto">
          <a:xfrm>
            <a:off x="152400" y="304800"/>
            <a:ext cx="3505200" cy="5334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r>
              <a:rPr lang="ar-SA" b="1" dirty="0" smtClean="0"/>
              <a:t>8 - بلغ الاهتمام بالقواعد الفقهية الذروة والقمة بإنشاء</a:t>
            </a:r>
            <a:r>
              <a:rPr lang="ar-SA" b="1" u="sng" dirty="0" smtClean="0"/>
              <a:t> معلمة القواعد الفقهية </a:t>
            </a:r>
            <a:r>
              <a:rPr lang="ar-SA" b="1" dirty="0" smtClean="0"/>
              <a:t>التي تبناها مجمع الفقه الإسلامي الدولي بجدة، التابع لمنظمة المؤتمر الإسلامي، لجمع كل </a:t>
            </a:r>
            <a:r>
              <a:rPr lang="ar-SA" b="1" dirty="0" err="1" smtClean="0"/>
              <a:t>النشأطات</a:t>
            </a:r>
            <a:r>
              <a:rPr lang="ar-SA" b="1" dirty="0" smtClean="0"/>
              <a:t> السابقة في أكبر موسوعة وعمل علمي دولي للقواعد، مع تحرير نصوص القواعد، والألفاظ المختلفة للقاعدة، والاستدلال لها، وبيان تطبيقاتها الفقهية، والتمثيل عليها بأمثلة عصرية، وذكر المستثنيات الفقهية لكل قاعدة من مختلف المذاهب، وبالاعتماد على الكتب الخاصة بالقواعد والأشباه والنظائر </a:t>
            </a:r>
            <a:r>
              <a:rPr lang="ar-SA" b="1" dirty="0" smtClean="0"/>
              <a:t>, </a:t>
            </a:r>
            <a:r>
              <a:rPr lang="ar-SA" b="1" dirty="0" smtClean="0"/>
              <a:t>ثم أمهات كتب الفقه في المذاهب.</a:t>
            </a:r>
            <a:br>
              <a:rPr lang="ar-SA" b="1" dirty="0" smtClean="0"/>
            </a:b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عنوان 9"/>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r>
              <a:rPr lang="ar-SA" b="1" dirty="0" smtClean="0"/>
              <a:t>القواعد </a:t>
            </a:r>
            <a:r>
              <a:rPr lang="ar-SA" b="1" dirty="0" smtClean="0"/>
              <a:t>الفقهية وتطبيقاتها في المذاهب الأربعة</a:t>
            </a:r>
            <a:br>
              <a:rPr lang="ar-SA" b="1" dirty="0" smtClean="0"/>
            </a:br>
            <a:r>
              <a:rPr lang="ar-SA" b="1" dirty="0" smtClean="0"/>
              <a:t>المؤلف: </a:t>
            </a:r>
            <a:r>
              <a:rPr lang="ar-SA" b="1" dirty="0" err="1" smtClean="0"/>
              <a:t>د</a:t>
            </a:r>
            <a:r>
              <a:rPr lang="ar-SA" b="1" dirty="0" smtClean="0"/>
              <a:t>. محمد مصطفى </a:t>
            </a:r>
            <a:r>
              <a:rPr lang="ar-SA" b="1" dirty="0" err="1" smtClean="0"/>
              <a:t>الزحيلي.</a:t>
            </a:r>
            <a:r>
              <a:rPr lang="ar-SA" b="1" dirty="0" smtClean="0"/>
              <a:t/>
            </a:r>
            <a:br>
              <a:rPr lang="ar-SA" b="1" dirty="0" smtClean="0"/>
            </a:br>
            <a:r>
              <a:rPr lang="ar-SA" b="1" dirty="0" smtClean="0"/>
              <a:t>عميد كلية الشريعة والدراسات </a:t>
            </a:r>
            <a:r>
              <a:rPr lang="ar-SA" b="1" dirty="0" err="1" smtClean="0"/>
              <a:t>الإسلامية </a:t>
            </a:r>
            <a:r>
              <a:rPr lang="ar-SA" b="1" dirty="0" smtClean="0"/>
              <a:t>- جامعة الشارقة</a:t>
            </a:r>
            <a:br>
              <a:rPr lang="ar-SA" b="1" dirty="0" smtClean="0"/>
            </a:br>
            <a:r>
              <a:rPr lang="ar-SA" b="1" dirty="0" smtClean="0"/>
              <a:t>الناشر: دار </a:t>
            </a:r>
            <a:r>
              <a:rPr lang="ar-SA" b="1" dirty="0" err="1" smtClean="0"/>
              <a:t>الفكر </a:t>
            </a:r>
            <a:r>
              <a:rPr lang="ar-SA" b="1" dirty="0" smtClean="0"/>
              <a:t>- دمشق</a:t>
            </a:r>
            <a:br>
              <a:rPr lang="ar-SA" b="1" dirty="0" smtClean="0"/>
            </a:br>
            <a:r>
              <a:rPr lang="ar-SA" b="1" dirty="0" smtClean="0"/>
              <a:t>الطبعة: الأولى، 1427 </a:t>
            </a:r>
            <a:r>
              <a:rPr lang="ar-SA" b="1" dirty="0" err="1" smtClean="0"/>
              <a:t>هـ </a:t>
            </a:r>
            <a:r>
              <a:rPr lang="ar-SA" b="1" dirty="0" smtClean="0"/>
              <a:t>- 2006 م</a:t>
            </a:r>
            <a:br>
              <a:rPr lang="ar-SA" b="1" dirty="0" smtClean="0"/>
            </a:br>
            <a:r>
              <a:rPr lang="ar-SA" b="1" dirty="0" smtClean="0"/>
              <a:t>عدد الأجزاء: 2</a:t>
            </a:r>
            <a:endParaRPr lang="ar-SA"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و هذا المنهج </a:t>
            </a:r>
            <a:r>
              <a:rPr lang="ar-SA" b="1" dirty="0" smtClean="0"/>
              <a:t>المبين فيه، مع إضافة القواعد الكلية، والقواعد المختلف فيها في المذهبين المالكي والحنبلي، وبيان التطبيقات الفقهية في هذين المذهبين في القواعد الكلية الأساسية</a:t>
            </a:r>
            <a:br>
              <a:rPr lang="ar-SA" b="1" dirty="0" smtClean="0"/>
            </a:br>
            <a:r>
              <a:rPr lang="ar-SA" b="1" dirty="0" smtClean="0"/>
              <a:t>والقواعد الكلية المشتركة في المذاهب الأربعة.</a:t>
            </a:r>
            <a:r>
              <a:rPr lang="ar-SA" b="1" i="1" dirty="0" smtClean="0"/>
              <a:t> </a:t>
            </a:r>
            <a:endParaRPr lang="en-US" dirty="0" smtClean="0"/>
          </a:p>
          <a:p>
            <a:r>
              <a:rPr lang="ar-SA" b="1" dirty="0" smtClean="0"/>
              <a:t>ونتج عن هذا الجمع والمزج في القواعد الفقهية وتطبيقاتها في المذاهب الأربعة، نتج ما يشبه الفقه المقارن، لبيان القواعد المتفق عليها في المذاهب </a:t>
            </a:r>
            <a:r>
              <a:rPr lang="ar-SA" b="1" dirty="0" err="1" smtClean="0"/>
              <a:t>الأربعة.</a:t>
            </a:r>
            <a:r>
              <a:rPr lang="ar-SA" b="1" dirty="0" smtClean="0"/>
              <a:t> وتطبيقاتها.</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r>
              <a:rPr lang="ar-SA" b="1" dirty="0" smtClean="0"/>
              <a:t/>
            </a:r>
            <a:br>
              <a:rPr lang="ar-SA" b="1" dirty="0" smtClean="0"/>
            </a:br>
            <a:r>
              <a:rPr lang="ar-SA" b="1" dirty="0" smtClean="0"/>
              <a:t>والتطبيقات الفقهية المتماثلة للقاعدة في المذاهب الأربعة، وتحررت القواعد التي انفرد فيها كل مذهب مع تطبيقاتها، وبيان الاختلاف في أدلة القواعد، وتعليل الأحكام، وتحرير محل النزاع، ولم يبق من منهج الفقه المقارن إلا مناقشة الأدلة والترجيح وهما مما وقف القلم عنهما، لأن ذلك يخرج عن دراسة القواعد وأسسها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1875</TotalTime>
  <Words>750</Words>
  <Application>Microsoft Office PowerPoint</Application>
  <PresentationFormat>A4 Paper (210x297 mm)‎</PresentationFormat>
  <Paragraphs>49</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الثانية </vt:lpstr>
      <vt:lpstr>نشأة القاعدة الفقهية </vt:lpstr>
      <vt:lpstr>نشأة القاعدة الفقهية </vt:lpstr>
      <vt:lpstr>نشأة القاعدة الفقهية </vt:lpstr>
      <vt:lpstr>نشأة القاعدة الفقهية </vt:lpstr>
      <vt:lpstr>نشأة القاعدة الفقهية </vt:lpstr>
      <vt:lpstr>نشأة القاعدة الفقهية </vt:lpstr>
      <vt:lpstr>نشأة القاعدة الفقهية </vt:lpstr>
      <vt:lpstr>نشأة القاعدة الفقهية </vt:lpstr>
      <vt:lpstr>نشأة القاعدة الفقهية </vt:lpstr>
      <vt:lpstr>نشأة القاعدة الفقهية </vt:lpstr>
      <vt:lpstr>نشأة القاعدة الفقهية </vt:lpstr>
      <vt:lpstr>نشأة القاعدة الفقهية </vt:lpstr>
      <vt:lpstr>نشأة القاعدة الفقهية </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159</cp:revision>
  <dcterms:created xsi:type="dcterms:W3CDTF">2009-10-14T19:14:34Z</dcterms:created>
  <dcterms:modified xsi:type="dcterms:W3CDTF">2013-02-23T14:50:22Z</dcterms:modified>
</cp:coreProperties>
</file>