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94" r:id="rId4"/>
    <p:sldId id="295" r:id="rId5"/>
    <p:sldId id="296" r:id="rId6"/>
    <p:sldId id="297" r:id="rId7"/>
    <p:sldId id="298" r:id="rId8"/>
    <p:sldId id="299" r:id="rId9"/>
    <p:sldId id="300" r:id="rId10"/>
    <p:sldId id="280" r:id="rId11"/>
    <p:sldId id="281" r:id="rId12"/>
    <p:sldId id="282" r:id="rId13"/>
    <p:sldId id="283" r:id="rId14"/>
    <p:sldId id="284" r:id="rId15"/>
    <p:sldId id="285" r:id="rId16"/>
    <p:sldId id="286" r:id="rId17"/>
    <p:sldId id="287" r:id="rId18"/>
    <p:sldId id="288" r:id="rId19"/>
    <p:sldId id="289" r:id="rId20"/>
    <p:sldId id="293" r:id="rId21"/>
    <p:sldId id="290" r:id="rId22"/>
    <p:sldId id="292"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2286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r>
              <a:rPr lang="ar-SA" sz="3200" b="1" dirty="0" smtClean="0">
                <a:cs typeface="PT Bold Heading" pitchFamily="2" charset="-78"/>
              </a:rPr>
              <a:t>القواعد الفقهية ومقاصد الشريعة </a:t>
            </a:r>
            <a:endParaRPr lang="en-US" sz="3200" b="1" dirty="0" smtClean="0">
              <a:cs typeface="PT Bold Heading" pitchFamily="2" charset="-78"/>
            </a:endParaRPr>
          </a:p>
          <a:p>
            <a:pPr algn="ctr"/>
            <a:r>
              <a:rPr lang="en-US" sz="2000" dirty="0" smtClean="0"/>
              <a:t>Rules and Intends of Jurisprudence</a:t>
            </a:r>
          </a:p>
          <a:p>
            <a:pPr algn="ctr">
              <a:defRPr/>
            </a:pPr>
            <a:r>
              <a:rPr lang="ar-SA" sz="2800" b="1" dirty="0" smtClean="0">
                <a:latin typeface="Calibri" pitchFamily="34" charset="0"/>
                <a:cs typeface="PT Bold Heading" pitchFamily="2" charset="-78"/>
              </a:rPr>
              <a:t>الدكتور/ 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eaLnBrk="1" hangingPunct="1">
              <a:defRPr/>
            </a:pPr>
            <a:r>
              <a:rPr lang="ar-SA" sz="6000" b="1" spc="-150" dirty="0" smtClean="0">
                <a:solidFill>
                  <a:srgbClr val="009900"/>
                </a:solidFill>
                <a:latin typeface="ae_AlMateen" pitchFamily="2" charset="-78"/>
                <a:cs typeface="ae_AlMateen" pitchFamily="2" charset="-78"/>
              </a:rPr>
              <a:t>المحاضرة </a:t>
            </a:r>
            <a:r>
              <a:rPr lang="ar-SA" sz="6000" b="1" spc="-150" dirty="0" smtClean="0">
                <a:solidFill>
                  <a:srgbClr val="009900"/>
                </a:solidFill>
                <a:latin typeface="ae_AlMateen" pitchFamily="2" charset="-78"/>
                <a:cs typeface="ae_AlMateen" pitchFamily="2" charset="-78"/>
              </a:rPr>
              <a:t>الثالثة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b="1" spc="-150" dirty="0" smtClean="0">
              <a:solidFill>
                <a:srgbClr val="376092"/>
              </a:solidFill>
              <a:latin typeface="Andalus" pitchFamily="18" charset="-78"/>
              <a:cs typeface="Diwani Letter" pitchFamily="2" charset="-78"/>
            </a:endParaRPr>
          </a:p>
        </p:txBody>
      </p:sp>
      <p:sp>
        <p:nvSpPr>
          <p:cNvPr id="4" name="مستطيل 3"/>
          <p:cNvSpPr/>
          <p:nvPr/>
        </p:nvSpPr>
        <p:spPr>
          <a:xfrm>
            <a:off x="2476500" y="3105835"/>
            <a:ext cx="4953000" cy="2062103"/>
          </a:xfrm>
          <a:prstGeom prst="rect">
            <a:avLst/>
          </a:prstGeom>
        </p:spPr>
        <p:txBody>
          <a:bodyPr>
            <a:spAutoFit/>
          </a:bodyPr>
          <a:lstStyle/>
          <a:p>
            <a:pPr algn="ctr"/>
            <a:r>
              <a:rPr lang="ar-SA" sz="3200" b="1" dirty="0" smtClean="0">
                <a:cs typeface="PT Bold Heading" pitchFamily="2" charset="-78"/>
              </a:rPr>
              <a:t>تابعة </a:t>
            </a:r>
            <a:r>
              <a:rPr lang="ar-SA" sz="3200" b="1" dirty="0" err="1" smtClean="0">
                <a:cs typeface="PT Bold Heading" pitchFamily="2" charset="-78"/>
              </a:rPr>
              <a:t>لمحاضرة :</a:t>
            </a:r>
            <a:endParaRPr lang="ar-SA" sz="3200" b="1" dirty="0" smtClean="0">
              <a:cs typeface="PT Bold Heading" pitchFamily="2" charset="-78"/>
            </a:endParaRPr>
          </a:p>
          <a:p>
            <a:pPr algn="ctr"/>
            <a:r>
              <a:rPr lang="ar-SA" sz="3200" b="1" dirty="0" smtClean="0">
                <a:cs typeface="PT Bold Heading" pitchFamily="2" charset="-78"/>
              </a:rPr>
              <a:t>القاعدة الفقهية: تعريفها، </a:t>
            </a:r>
            <a:r>
              <a:rPr lang="ar-SA" sz="3200" b="1" u="sng" dirty="0" smtClean="0">
                <a:cs typeface="PT Bold Heading" pitchFamily="2" charset="-78"/>
              </a:rPr>
              <a:t>نشأتها, تطورها، أهميتها</a:t>
            </a:r>
            <a:r>
              <a:rPr lang="ar-SA" sz="3200" b="1" dirty="0" smtClean="0">
                <a:cs typeface="PT Bold Heading" pitchFamily="2" charset="-78"/>
              </a:rPr>
              <a:t>، </a:t>
            </a:r>
            <a:r>
              <a:rPr lang="ar-SA" sz="3200" b="1" dirty="0" err="1" smtClean="0">
                <a:cs typeface="PT Bold Heading" pitchFamily="2" charset="-78"/>
              </a:rPr>
              <a:t>مصادرها.</a:t>
            </a:r>
            <a:r>
              <a:rPr lang="ar-SA" sz="3200" b="1" dirty="0" smtClean="0">
                <a:cs typeface="PT Bold Heading" pitchFamily="2" charset="-78"/>
              </a:rPr>
              <a:t> </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تطور القواعد الفقهية</a:t>
            </a:r>
            <a:endParaRPr lang="ar-SA" b="1" dirty="0"/>
          </a:p>
        </p:txBody>
      </p:sp>
      <p:sp>
        <p:nvSpPr>
          <p:cNvPr id="3" name="عنصر نائب للمحتوى 2"/>
          <p:cNvSpPr>
            <a:spLocks noGrp="1"/>
          </p:cNvSpPr>
          <p:nvPr>
            <p:ph idx="1"/>
          </p:nvPr>
        </p:nvSpPr>
        <p:spPr/>
        <p:txBody>
          <a:bodyPr/>
          <a:lstStyle/>
          <a:p>
            <a:r>
              <a:rPr lang="ar-SA" b="1" dirty="0" smtClean="0"/>
              <a:t>تعريف القواعد الفقهية وفوائدها وأهم كتبها</a:t>
            </a:r>
            <a:br>
              <a:rPr lang="ar-SA" b="1" dirty="0" smtClean="0"/>
            </a:br>
            <a:r>
              <a:rPr lang="ar-SA" b="1" dirty="0" smtClean="0"/>
              <a:t>أولاً: </a:t>
            </a:r>
            <a:r>
              <a:rPr lang="ar-SA" b="1" dirty="0" smtClean="0"/>
              <a:t>نبذة </a:t>
            </a:r>
            <a:r>
              <a:rPr lang="ar-SA" b="1" dirty="0" smtClean="0"/>
              <a:t>تاريخية عن ظهور القواعد الفقهية</a:t>
            </a:r>
            <a:br>
              <a:rPr lang="ar-SA" b="1" dirty="0" smtClean="0"/>
            </a:br>
            <a:r>
              <a:rPr lang="ar-SA" b="1" dirty="0" smtClean="0"/>
              <a:t>بدأ التشريع الإسلامي في العهد النبوي، ومع نزول القرآن الكريم، وبيانه في السنة النبوية، لمعرفة أحكام </a:t>
            </a:r>
            <a:r>
              <a:rPr lang="ar-SA" b="1" dirty="0" err="1" smtClean="0"/>
              <a:t>الشرع</a:t>
            </a:r>
            <a:r>
              <a:rPr lang="ar-SA" b="1" dirty="0" smtClean="0"/>
              <a:t> في جميع شؤون </a:t>
            </a:r>
            <a:r>
              <a:rPr lang="ar-SA" b="1" dirty="0" err="1" smtClean="0"/>
              <a:t>الحياة.</a:t>
            </a:r>
            <a:r>
              <a:rPr lang="ar-SA" b="1" dirty="0" smtClean="0"/>
              <a:t/>
            </a:r>
            <a:br>
              <a:rPr lang="ar-SA" b="1" dirty="0" smtClean="0"/>
            </a:br>
            <a:r>
              <a:rPr lang="ar-SA" b="1" dirty="0" smtClean="0"/>
              <a:t>ثم بدأت الحركة الفقهية بالظهور بعد وفاة </a:t>
            </a:r>
            <a:r>
              <a:rPr lang="ar-SA" b="1" dirty="0" err="1" smtClean="0"/>
              <a:t>النبي </a:t>
            </a:r>
            <a:r>
              <a:rPr lang="ar-SA" b="1" dirty="0" smtClean="0"/>
              <a:t>- صلى الله عليه </a:t>
            </a:r>
            <a:r>
              <a:rPr lang="ar-SA" b="1" dirty="0" err="1" smtClean="0"/>
              <a:t>وسلم </a:t>
            </a:r>
            <a:r>
              <a:rPr lang="ar-SA" b="1" dirty="0" smtClean="0"/>
              <a:t>- وقام الصحابة والتابعون، ومن بعدهم الأئمة والمجتهدون والعلماء والفقهاء باستنباط الأحكام الفقهية من المصادر الشرعية.</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تطور القواعد الفقهية</a:t>
            </a:r>
            <a:endParaRPr lang="ar-SA" dirty="0"/>
          </a:p>
        </p:txBody>
      </p:sp>
      <p:sp>
        <p:nvSpPr>
          <p:cNvPr id="3" name="عنصر نائب للمحتوى 2"/>
          <p:cNvSpPr>
            <a:spLocks noGrp="1"/>
          </p:cNvSpPr>
          <p:nvPr>
            <p:ph idx="1"/>
          </p:nvPr>
        </p:nvSpPr>
        <p:spPr/>
        <p:txBody>
          <a:bodyPr/>
          <a:lstStyle/>
          <a:p>
            <a:pPr rtl="1"/>
            <a:r>
              <a:rPr lang="ar-SA" b="1" dirty="0" smtClean="0"/>
              <a:t>وشمروا عن سواعدهم لاستخراج حكم المسائل والقضايا من الكتاب </a:t>
            </a:r>
            <a:r>
              <a:rPr lang="ar-SA" b="1" dirty="0" err="1" smtClean="0"/>
              <a:t>الكريم.</a:t>
            </a:r>
            <a:r>
              <a:rPr lang="ar-SA" b="1" dirty="0" smtClean="0"/>
              <a:t/>
            </a:r>
            <a:br>
              <a:rPr lang="ar-SA" b="1" dirty="0" smtClean="0"/>
            </a:br>
            <a:r>
              <a:rPr lang="ar-SA" b="1" dirty="0" smtClean="0"/>
              <a:t>والسنة الشريفة، والاجتهاد بواسطة بقية المصادر، لاعتقادهم أن لكل قضية أو أمر من أمور الدنيا حكماً لله تعالى، وأنهم المكلفون ببيان هذه الأحكام، </a:t>
            </a:r>
            <a:r>
              <a:rPr lang="ar-SA" b="1" dirty="0" err="1" smtClean="0"/>
              <a:t>ومسؤولون</a:t>
            </a:r>
            <a:r>
              <a:rPr lang="ar-SA" b="1" dirty="0" smtClean="0"/>
              <a:t> أمام الله تعالى عن </a:t>
            </a:r>
            <a:r>
              <a:rPr lang="ar-SA" b="1" dirty="0" err="1" smtClean="0"/>
              <a:t>ذلك.</a:t>
            </a:r>
            <a:r>
              <a:rPr lang="ar-SA" b="1" dirty="0" smtClean="0"/>
              <a:t/>
            </a:r>
            <a:br>
              <a:rPr lang="ar-SA" b="1" dirty="0" smtClean="0"/>
            </a:br>
            <a:r>
              <a:rPr lang="ar-SA" b="1" dirty="0" smtClean="0"/>
              <a:t>فإذا حدث أمر، أو طرأت حادثة، أو أثيرت قضية، أو وقع نزاع، أو استجد بحث، رجع الناس والحكام إلى العلماء والفقهاء والمجتهدين لمعرفة حكم الله تعالى في </a:t>
            </a:r>
            <a:r>
              <a:rPr lang="ar-SA" b="1" dirty="0" err="1" smtClean="0"/>
              <a:t>ذلك،</a:t>
            </a:r>
            <a:r>
              <a:rPr lang="ar-SA" b="1" dirty="0" smtClean="0"/>
              <a:t>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تطور القواعد الفقهية</a:t>
            </a:r>
            <a:endParaRPr lang="ar-SA" dirty="0"/>
          </a:p>
        </p:txBody>
      </p:sp>
      <p:sp>
        <p:nvSpPr>
          <p:cNvPr id="3" name="عنصر نائب للمحتوى 2"/>
          <p:cNvSpPr>
            <a:spLocks noGrp="1"/>
          </p:cNvSpPr>
          <p:nvPr>
            <p:ph idx="1"/>
          </p:nvPr>
        </p:nvSpPr>
        <p:spPr/>
        <p:txBody>
          <a:bodyPr/>
          <a:lstStyle/>
          <a:p>
            <a:pPr rtl="1"/>
            <a:r>
              <a:rPr lang="ar-SA" b="1" dirty="0" smtClean="0"/>
              <a:t>وأحسَّ العلماء بواجبهم نحو هذه الأمانة والمسؤولية الملقاة على عاتقهم، فنظروا في كتاب الله، فإن وجدوا فيه نصاً صريحاً بينوه للناس، وإن لم يجدوا رجعوا إلى السنة دراسة وبحثاً وسؤالاً، فإن وجدوا فيها ضالتهم المنشودة أعلنوها ووقفوا عندها، وإن لم يجدوا نصاً في كتاب ولا سنة شرعوا في الاجتهاد وبذل الجهد والنظر في الكتاب والسنة وما يتضمنان من قواعد مجملة، ومبادئ عامة، وأحكام </a:t>
            </a:r>
            <a:r>
              <a:rPr lang="ar-SA" b="1" dirty="0" err="1" smtClean="0"/>
              <a:t>أصيلة.</a:t>
            </a:r>
            <a:r>
              <a:rPr lang="ar-SA" b="1" dirty="0" smtClean="0"/>
              <a:t/>
            </a:r>
            <a:br>
              <a:rPr lang="ar-SA" b="1" dirty="0" smtClean="0"/>
            </a:br>
            <a:r>
              <a:rPr lang="ar-SA" b="1" dirty="0" smtClean="0"/>
              <a:t>ومن إحالة صريحة أو ضمنية إلى المصادر الشرعية الأخرى، ويعملون عقولهم في فهم</a:t>
            </a:r>
            <a:r>
              <a:rPr lang="ar-SA" b="1" i="1" dirty="0" smtClean="0"/>
              <a:t> </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تطور القواعد الفقهية</a:t>
            </a:r>
            <a:endParaRPr lang="ar-SA" dirty="0"/>
          </a:p>
        </p:txBody>
      </p:sp>
      <p:sp>
        <p:nvSpPr>
          <p:cNvPr id="3" name="عنصر نائب للمحتوى 2"/>
          <p:cNvSpPr>
            <a:spLocks noGrp="1"/>
          </p:cNvSpPr>
          <p:nvPr>
            <p:ph idx="1"/>
          </p:nvPr>
        </p:nvSpPr>
        <p:spPr/>
        <p:txBody>
          <a:bodyPr/>
          <a:lstStyle/>
          <a:p>
            <a:pPr rtl="1"/>
            <a:r>
              <a:rPr lang="ar-SA" b="1" i="1" dirty="0" smtClean="0"/>
              <a:t> </a:t>
            </a:r>
            <a:r>
              <a:rPr lang="ar-SA" b="1" dirty="0" smtClean="0"/>
              <a:t>النصوص </a:t>
            </a:r>
            <a:r>
              <a:rPr lang="ar-SA" b="1" dirty="0" smtClean="0"/>
              <a:t>وتفسيرها، وتحقيق مقاصد الشريعة، وأهدافها العامة، ليصلوا من وراء ذلك إلى استنباط الأحكام الفقهية وبيان الحلال والحرام، ومعرفة حكم الله </a:t>
            </a:r>
            <a:r>
              <a:rPr lang="ar-SA" b="1" dirty="0" err="1" smtClean="0"/>
              <a:t>تعالى.</a:t>
            </a:r>
            <a:r>
              <a:rPr lang="ar-SA" b="1" dirty="0" smtClean="0"/>
              <a:t/>
            </a:r>
            <a:br>
              <a:rPr lang="ar-SA" b="1" dirty="0" smtClean="0"/>
            </a:br>
            <a:r>
              <a:rPr lang="ar-SA" b="1" dirty="0" smtClean="0"/>
              <a:t>وتكوَّن من عملهم مجموعة ضخمة من الأحكام الشرعية والفروع الفقهية، وقاموا بواجبهم أحسن قيام في مسايرة التطور، ومواكبة الفتوح، ورسم المنهج الإلهي في حياة الفرد والمجتمع والدولة، لتبقى مستظلة بالأحكام الشرعية في كل صغيرة أو </a:t>
            </a:r>
            <a:r>
              <a:rPr lang="ar-SA" b="1" dirty="0" err="1" smtClean="0"/>
              <a:t>كبيرة.</a:t>
            </a:r>
            <a:r>
              <a:rPr lang="ar-SA" b="1" dirty="0" smtClean="0"/>
              <a:t/>
            </a:r>
            <a:br>
              <a:rPr lang="ar-SA" b="1" dirty="0" smtClean="0"/>
            </a:b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تطور القواعد الفقهية</a:t>
            </a:r>
            <a:endParaRPr lang="ar-SA" dirty="0"/>
          </a:p>
        </p:txBody>
      </p:sp>
      <p:sp>
        <p:nvSpPr>
          <p:cNvPr id="3" name="عنصر نائب للمحتوى 2"/>
          <p:cNvSpPr>
            <a:spLocks noGrp="1"/>
          </p:cNvSpPr>
          <p:nvPr>
            <p:ph idx="1"/>
          </p:nvPr>
        </p:nvSpPr>
        <p:spPr/>
        <p:txBody>
          <a:bodyPr/>
          <a:lstStyle/>
          <a:p>
            <a:pPr rtl="1"/>
            <a:r>
              <a:rPr lang="ar-SA" b="1" dirty="0" smtClean="0"/>
              <a:t>ويظهر من ذلك أن الفقه الإسلامي بدأ من الفروع والجزئيات، واستمر على هذا المنوال طوال القرن الهجري الأول، وظهر خلال القرن الثاني عوامل جديدة، وطرق مختلفة، وتطورات ملموسة، منها ظهور الفقه الافتراضي الذي اتجه إلى مسابقة الزمن، واستباق الحوادث، وافتراض القضايا، وما يستجد من المسائل، لبيان أحكامها الشرعية، كما ظهر أئمة المذاهب الذين دونوا أحكامهم، وتميزت </a:t>
            </a:r>
            <a:r>
              <a:rPr lang="ar-SA" b="1" dirty="0" err="1" smtClean="0"/>
              <a:t>اجتهاداتهم.</a:t>
            </a:r>
            <a:r>
              <a:rPr lang="ar-SA" b="1" dirty="0" smtClean="0"/>
              <a:t/>
            </a:r>
            <a:br>
              <a:rPr lang="ar-SA" b="1" dirty="0" smtClean="0"/>
            </a:br>
            <a:r>
              <a:rPr lang="ar-SA" b="1" dirty="0" smtClean="0"/>
              <a:t>وتحددت قواعدهم وأصولهم في الاستنباط والاجتهاد، واستقل كل مذهب بمنهج معين في بيان </a:t>
            </a:r>
            <a:r>
              <a:rPr lang="ar-SA" b="1" dirty="0" smtClean="0"/>
              <a:t>الأحكام</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تطور القواعد الفقهية</a:t>
            </a:r>
            <a:endParaRPr lang="ar-SA" dirty="0"/>
          </a:p>
        </p:txBody>
      </p:sp>
      <p:sp>
        <p:nvSpPr>
          <p:cNvPr id="3" name="عنصر نائب للمحتوى 2"/>
          <p:cNvSpPr>
            <a:spLocks noGrp="1"/>
          </p:cNvSpPr>
          <p:nvPr>
            <p:ph idx="1"/>
          </p:nvPr>
        </p:nvSpPr>
        <p:spPr/>
        <p:txBody>
          <a:bodyPr/>
          <a:lstStyle/>
          <a:p>
            <a:pPr rtl="1"/>
            <a:r>
              <a:rPr lang="ar-SA" b="1" dirty="0" smtClean="0"/>
              <a:t>، </a:t>
            </a:r>
            <a:r>
              <a:rPr lang="ar-SA" sz="2800" b="1" dirty="0" smtClean="0"/>
              <a:t>معتمدين على القواعد والأصول التي يسيرون </a:t>
            </a:r>
            <a:r>
              <a:rPr lang="ar-SA" sz="2800" b="1" dirty="0" err="1" smtClean="0"/>
              <a:t>عليها.</a:t>
            </a:r>
            <a:r>
              <a:rPr lang="ar-SA" sz="2800" b="1" dirty="0" smtClean="0"/>
              <a:t/>
            </a:r>
            <a:br>
              <a:rPr lang="ar-SA" sz="2800" b="1" dirty="0" smtClean="0"/>
            </a:br>
            <a:r>
              <a:rPr lang="ar-SA" sz="2800" b="1" dirty="0" smtClean="0"/>
              <a:t>وهنا برزت للوجود ثلاثة أنواع من القواعد، </a:t>
            </a:r>
            <a:r>
              <a:rPr lang="ar-SA" sz="2800" b="1" dirty="0" err="1" smtClean="0"/>
              <a:t>وهي:</a:t>
            </a:r>
            <a:r>
              <a:rPr lang="ar-SA" sz="2800" b="1" dirty="0" smtClean="0"/>
              <a:t/>
            </a:r>
            <a:br>
              <a:rPr lang="ar-SA" sz="2800" b="1" dirty="0" smtClean="0"/>
            </a:br>
            <a:r>
              <a:rPr lang="ar-SA" sz="2800" b="1" dirty="0" err="1" smtClean="0"/>
              <a:t>1 </a:t>
            </a:r>
            <a:r>
              <a:rPr lang="ar-SA" sz="2800" b="1" dirty="0" smtClean="0"/>
              <a:t>- قواعد الاستنباط والاجتهاد، وهي السبل التي يعتمد عليها المجتهد، ويستعين </a:t>
            </a:r>
            <a:r>
              <a:rPr lang="ar-SA" sz="2800" b="1" dirty="0" err="1" smtClean="0"/>
              <a:t>بها</a:t>
            </a:r>
            <a:r>
              <a:rPr lang="ar-SA" sz="2800" b="1" dirty="0" smtClean="0"/>
              <a:t> في معرفة الأحكام من المصادر، وهي قواعد علم أصول </a:t>
            </a:r>
            <a:r>
              <a:rPr lang="ar-SA" sz="2800" b="1" dirty="0" err="1" smtClean="0"/>
              <a:t>الفقه.</a:t>
            </a:r>
            <a:r>
              <a:rPr lang="ar-SA" sz="2800" b="1" dirty="0" smtClean="0"/>
              <a:t/>
            </a:r>
            <a:br>
              <a:rPr lang="ar-SA" sz="2800" b="1" dirty="0" smtClean="0"/>
            </a:br>
            <a:r>
              <a:rPr lang="ar-SA" sz="2800" b="1" dirty="0" err="1" smtClean="0"/>
              <a:t>2 </a:t>
            </a:r>
            <a:r>
              <a:rPr lang="ar-SA" sz="2800" b="1" dirty="0" smtClean="0"/>
              <a:t>- قواعد التخريج، التي وضعها العلماء لرواية الأحاديث، وتدوين السنة، وضبط الروايات، وقبول الأسانيد، والحكم عليها بالصحة أو الضعف، والجرح والتعديل، للاعتماد على الصحيح في الاجتهاد والاستنباط، وترك الضعيف، وتجنب الواهي، والحذر من الموضوع، وهذه القواعد هي: مصطلح الحديث، أو أصول الحديث، أو قواعد </a:t>
            </a:r>
            <a:r>
              <a:rPr lang="ar-SA" sz="2800" b="1" dirty="0" err="1" smtClean="0"/>
              <a:t>التحديث.</a:t>
            </a:r>
            <a:r>
              <a:rPr lang="ar-SA" sz="2800" b="1" i="1" dirty="0" smtClean="0"/>
              <a:t> </a:t>
            </a:r>
            <a:endParaRPr lang="en-US" sz="2800" dirty="0" smtClean="0"/>
          </a:p>
          <a:p>
            <a:pPr rtl="1"/>
            <a:r>
              <a:rPr lang="ar-SA" b="1" i="1" dirty="0" smtClean="0"/>
              <a:t> </a:t>
            </a:r>
            <a:endParaRPr lang="en-US" dirty="0" smtClean="0"/>
          </a:p>
          <a:p>
            <a:r>
              <a:rPr lang="ar-SA" b="1" dirty="0" smtClean="0"/>
              <a:t> </a:t>
            </a:r>
            <a:endParaRPr lang="ar-SA" dirty="0" smtClean="0"/>
          </a:p>
          <a:p>
            <a:endParaRPr lang="ar-SA" dirty="0" smtClean="0"/>
          </a:p>
          <a:p>
            <a:endParaRPr lang="ar-SA"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تطور القواعد الفقهية</a:t>
            </a:r>
            <a:endParaRPr lang="ar-SA" dirty="0"/>
          </a:p>
        </p:txBody>
      </p:sp>
      <p:sp>
        <p:nvSpPr>
          <p:cNvPr id="3" name="عنصر نائب للمحتوى 2"/>
          <p:cNvSpPr>
            <a:spLocks noGrp="1"/>
          </p:cNvSpPr>
          <p:nvPr>
            <p:ph idx="1"/>
          </p:nvPr>
        </p:nvSpPr>
        <p:spPr/>
        <p:txBody>
          <a:bodyPr/>
          <a:lstStyle/>
          <a:p>
            <a:r>
              <a:rPr lang="ar-SA" b="1" dirty="0" smtClean="0"/>
              <a:t> - قواعد الأحكام، وهي القواعد التي صاغها العلماء، وبخاصة أتباع الأئمة </a:t>
            </a:r>
            <a:r>
              <a:rPr lang="ar-SA" b="1" dirty="0" err="1" smtClean="0"/>
              <a:t>ومجتهدو</a:t>
            </a:r>
            <a:r>
              <a:rPr lang="ar-SA" b="1" dirty="0" smtClean="0"/>
              <a:t> المذاهب، لجمع الأحكام المتماثلة، والمسائل المتناظرة، وبيان أوجه الشبه بينها، ثم ربطها في عقد منظوم، يجمع شتاتها، ويؤلف بين أجزائها، ويقيم صلة القربى في أطرافها، لتصبح عائلة واحدة، وأسرة متضامنة، وهي القواعد الكلية في الفقه الإسلامي، أو القواعد </a:t>
            </a:r>
            <a:r>
              <a:rPr lang="ar-SA" b="1" dirty="0" err="1" smtClean="0"/>
              <a:t>الفقهية.</a:t>
            </a:r>
            <a:r>
              <a:rPr lang="ar-SA" b="1" dirty="0" smtClean="0"/>
              <a:t/>
            </a:r>
            <a:br>
              <a:rPr lang="ar-SA" b="1" dirty="0" smtClean="0"/>
            </a:br>
            <a:r>
              <a:rPr lang="ar-SA" b="1" dirty="0" smtClean="0"/>
              <a:t>يحدثنا الإمام </a:t>
            </a:r>
            <a:r>
              <a:rPr lang="ar-SA" b="1" dirty="0" err="1" smtClean="0"/>
              <a:t>القرافي</a:t>
            </a:r>
            <a:r>
              <a:rPr lang="ar-SA" b="1" dirty="0" smtClean="0"/>
              <a:t> عن وجود هذه القواعد </a:t>
            </a:r>
            <a:r>
              <a:rPr lang="ar-SA" b="1" dirty="0" err="1" smtClean="0"/>
              <a:t>فيقول:</a:t>
            </a:r>
            <a:r>
              <a:rPr lang="ar-SA" b="1" dirty="0" smtClean="0"/>
              <a:t/>
            </a:r>
            <a:br>
              <a:rPr lang="ar-SA" b="1" dirty="0" smtClean="0"/>
            </a:br>
            <a:r>
              <a:rPr lang="ar-SA" b="1" dirty="0" smtClean="0"/>
              <a:t>"إن الشريعة المحمدية اشتملت على أصول </a:t>
            </a:r>
            <a:r>
              <a:rPr lang="ar-SA" b="1" dirty="0" err="1" smtClean="0"/>
              <a:t>وفروع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أهمية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    خلق الله جلّ جلاله الإنسان</a:t>
            </a:r>
            <a:r>
              <a:rPr lang="ar-SA" b="1" dirty="0" smtClean="0"/>
              <a:t>، علمه البيان، </a:t>
            </a:r>
            <a:r>
              <a:rPr lang="ar-SA" b="1" dirty="0" err="1" smtClean="0"/>
              <a:t>وقال: </a:t>
            </a:r>
            <a:r>
              <a:rPr lang="ar-SA" b="1" dirty="0" smtClean="0"/>
              <a:t>(</a:t>
            </a:r>
            <a:r>
              <a:rPr lang="ar-SA" b="1" dirty="0" err="1" smtClean="0"/>
              <a:t>وَفَوْقَ</a:t>
            </a:r>
            <a:r>
              <a:rPr lang="ar-SA" b="1" dirty="0" smtClean="0"/>
              <a:t> كُلِّ ذِي عِلْمٍ </a:t>
            </a:r>
            <a:r>
              <a:rPr lang="ar-SA" b="1" dirty="0" err="1" smtClean="0"/>
              <a:t>عَلِيمٌ </a:t>
            </a:r>
            <a:r>
              <a:rPr lang="ar-SA" b="1" dirty="0" smtClean="0"/>
              <a:t>(76</a:t>
            </a:r>
            <a:r>
              <a:rPr lang="ar-SA" b="1" dirty="0" err="1" smtClean="0"/>
              <a:t>) </a:t>
            </a:r>
            <a:r>
              <a:rPr lang="ar-SA" b="1" dirty="0" err="1" smtClean="0"/>
              <a:t>.وقال</a:t>
            </a:r>
            <a:r>
              <a:rPr lang="ar-SA" b="1" dirty="0" err="1" smtClean="0"/>
              <a:t>: </a:t>
            </a:r>
            <a:r>
              <a:rPr lang="ar-SA" b="1" dirty="0" smtClean="0"/>
              <a:t>(وَقُلْ رَبِّ زِدْنِي </a:t>
            </a:r>
            <a:r>
              <a:rPr lang="ar-SA" b="1" dirty="0" err="1" smtClean="0"/>
              <a:t>عِلْمًا </a:t>
            </a:r>
            <a:r>
              <a:rPr lang="ar-SA" b="1" dirty="0" smtClean="0"/>
              <a:t>(114</a:t>
            </a:r>
            <a:r>
              <a:rPr lang="ar-SA" b="1" dirty="0" err="1" smtClean="0"/>
              <a:t>) .</a:t>
            </a:r>
            <a:r>
              <a:rPr lang="ar-SA" b="1" dirty="0" smtClean="0"/>
              <a:t/>
            </a:r>
            <a:br>
              <a:rPr lang="ar-SA" b="1" dirty="0" smtClean="0"/>
            </a:br>
            <a:r>
              <a:rPr lang="ar-SA" b="1" dirty="0" smtClean="0"/>
              <a:t>علم الفقه من أشرف العلوم، وفيه معرفة الحلال والحرام، ويتبلور فيه تطبيق الشريعة، وأحكام الله تعالى في الحياة، ولذلك قال فيه رسول الله</a:t>
            </a:r>
            <a:br>
              <a:rPr lang="ar-SA" b="1" dirty="0" smtClean="0"/>
            </a:br>
            <a:r>
              <a:rPr lang="ar-SA" b="1" dirty="0" smtClean="0"/>
              <a:t>- صلى الله عليه </a:t>
            </a:r>
            <a:r>
              <a:rPr lang="ar-SA" b="1" dirty="0" err="1" smtClean="0"/>
              <a:t>وسلم - </a:t>
            </a:r>
            <a:r>
              <a:rPr lang="ar-SA" b="1" dirty="0" smtClean="0"/>
              <a:t>" من يُردِ الله </a:t>
            </a:r>
            <a:r>
              <a:rPr lang="ar-SA" b="1" dirty="0" err="1" smtClean="0"/>
              <a:t>به</a:t>
            </a:r>
            <a:r>
              <a:rPr lang="ar-SA" b="1" dirty="0" smtClean="0"/>
              <a:t> خيراً يفقهه في </a:t>
            </a:r>
            <a:r>
              <a:rPr lang="ar-SA" b="1" dirty="0" err="1" smtClean="0"/>
              <a:t>الدين </a:t>
            </a:r>
            <a:r>
              <a:rPr lang="ar-SA" b="1" dirty="0" err="1" smtClean="0"/>
              <a:t>”.</a:t>
            </a:r>
            <a:r>
              <a:rPr lang="ar-SA" b="1" dirty="0" smtClean="0"/>
              <a:t> </a:t>
            </a:r>
            <a:r>
              <a:rPr lang="ar-SA" b="1" dirty="0" smtClean="0"/>
              <a:t>رواه الإمام أحمد في المسند 3/ 94، 1/ </a:t>
            </a:r>
            <a:r>
              <a:rPr lang="ar-SA" b="1" dirty="0" err="1" smtClean="0"/>
              <a:t>306،</a:t>
            </a:r>
            <a:r>
              <a:rPr lang="ar-SA" b="1" dirty="0" smtClean="0"/>
              <a:t> </a:t>
            </a:r>
            <a:endParaRPr lang="ar-SA" b="1" dirty="0" smtClean="0"/>
          </a:p>
          <a:p>
            <a:pPr algn="ctr" rtl="1"/>
            <a:r>
              <a:rPr lang="ar-SA" b="1" dirty="0" smtClean="0"/>
              <a:t>والبخاري </a:t>
            </a:r>
            <a:r>
              <a:rPr lang="ar-SA" b="1" dirty="0" smtClean="0"/>
              <a:t>1/ 38، ومسلم 7/ 128 عن </a:t>
            </a:r>
            <a:r>
              <a:rPr lang="ar-SA" b="1" dirty="0" err="1" smtClean="0"/>
              <a:t>معاوية </a:t>
            </a:r>
            <a:r>
              <a:rPr lang="ar-SA" b="1" dirty="0" smtClean="0"/>
              <a:t>- رضي الله </a:t>
            </a:r>
            <a:r>
              <a:rPr lang="ar-SA" b="1" dirty="0" err="1" smtClean="0"/>
              <a:t>عنه </a:t>
            </a:r>
            <a:r>
              <a:rPr lang="ar-SA" b="1" dirty="0" smtClean="0"/>
              <a:t>- </a:t>
            </a:r>
            <a:r>
              <a:rPr lang="ar-SA" b="1" dirty="0" smtClean="0"/>
              <a:t>     </a:t>
            </a:r>
            <a:r>
              <a:rPr lang="ar-SA" b="1" dirty="0" err="1" smtClean="0"/>
              <a:t>مرفوعاً</a:t>
            </a:r>
            <a:r>
              <a:rPr lang="ar-SA" b="1" dirty="0" err="1" smtClean="0"/>
              <a:t>.</a:t>
            </a:r>
            <a:r>
              <a:rPr lang="ar-SA" b="1" i="1" dirty="0" smtClean="0"/>
              <a:t> </a:t>
            </a:r>
            <a:r>
              <a:rPr lang="ar-SA" b="1" dirty="0" smtClean="0"/>
              <a:t/>
            </a:r>
            <a:br>
              <a:rPr lang="ar-SA" b="1" dirty="0" smtClean="0"/>
            </a:br>
            <a:r>
              <a:rPr lang="ar-SA" b="1" dirty="0" smtClean="0"/>
              <a:t/>
            </a:r>
            <a:br>
              <a:rPr lang="ar-SA" b="1" dirty="0" smtClean="0"/>
            </a:br>
            <a:r>
              <a:rPr lang="ar-SA" b="1" dirty="0" smtClean="0"/>
              <a:t/>
            </a:r>
            <a:br>
              <a:rPr lang="ar-SA" b="1" dirty="0" smtClean="0"/>
            </a:b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أهمية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r>
              <a:rPr lang="ar-SA" sz="3600" b="1" dirty="0" smtClean="0"/>
              <a:t>ولذلك انكب عليه الصحابة والتابعون، ثم الأئمة المجتهدون، حتى نشأت المذاهب، وانتشرت، وشاعت، وكثر العلماء فيه، وانبرى</a:t>
            </a:r>
            <a:br>
              <a:rPr lang="ar-SA" sz="3600" b="1" dirty="0" smtClean="0"/>
            </a:br>
            <a:r>
              <a:rPr lang="ar-SA" sz="3600" b="1" dirty="0" smtClean="0"/>
              <a:t>المفتون للإفتاء في بيان حكم الله تعالى للناس في </a:t>
            </a:r>
            <a:r>
              <a:rPr lang="ar-SA" sz="3600" b="1" dirty="0" smtClean="0"/>
              <a:t>جميع </a:t>
            </a:r>
            <a:r>
              <a:rPr lang="ar-SA" sz="3600" b="1" dirty="0" smtClean="0"/>
              <a:t>شؤون </a:t>
            </a:r>
            <a:r>
              <a:rPr lang="ar-SA" sz="3600" b="1" dirty="0" smtClean="0"/>
              <a:t>الحياة؛ لتحقيق </a:t>
            </a:r>
            <a:r>
              <a:rPr lang="ar-SA" sz="3600" b="1" dirty="0" smtClean="0"/>
              <a:t>أهداف الشريعة ومقاصدها، وتأمين الخير والسعادة والراحة والعدل في الدنيا قبل الآخرة.</a:t>
            </a:r>
            <a:endParaRPr lang="ar-SA"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أهمية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
            </a:r>
            <a:br>
              <a:rPr lang="ar-SA" b="1" dirty="0" smtClean="0"/>
            </a:br>
            <a:endParaRPr lang="ar-SA" dirty="0" smtClean="0"/>
          </a:p>
          <a:p>
            <a:endParaRPr lang="ar-SA" dirty="0" smtClean="0"/>
          </a:p>
          <a:p>
            <a:endParaRPr lang="ar-SA" dirty="0"/>
          </a:p>
        </p:txBody>
      </p:sp>
      <p:sp>
        <p:nvSpPr>
          <p:cNvPr id="4" name="مستطيل 3"/>
          <p:cNvSpPr/>
          <p:nvPr/>
        </p:nvSpPr>
        <p:spPr>
          <a:xfrm>
            <a:off x="533400" y="1443840"/>
            <a:ext cx="8763000" cy="3970318"/>
          </a:xfrm>
          <a:prstGeom prst="rect">
            <a:avLst/>
          </a:prstGeom>
        </p:spPr>
        <p:txBody>
          <a:bodyPr wrap="square">
            <a:spAutoFit/>
          </a:bodyPr>
          <a:lstStyle/>
          <a:p>
            <a:r>
              <a:rPr lang="ar-SA" sz="3600" b="1" dirty="0" smtClean="0"/>
              <a:t>ومن ضمن التأليف في علم الفقه، والتحصيل فيه، والتخصص </a:t>
            </a:r>
            <a:r>
              <a:rPr lang="ar-SA" sz="3600" b="1" dirty="0" err="1" smtClean="0"/>
              <a:t>به</a:t>
            </a:r>
            <a:r>
              <a:rPr lang="ar-SA" sz="3600" b="1" dirty="0" smtClean="0"/>
              <a:t>، نشأ </a:t>
            </a:r>
            <a:r>
              <a:rPr lang="ar-SA" sz="3600" b="1" dirty="0" smtClean="0"/>
              <a:t>علم قواعد </a:t>
            </a:r>
            <a:r>
              <a:rPr lang="ar-SA" sz="3600" b="1" dirty="0" smtClean="0"/>
              <a:t>الفقه، وهو فن عظيم، تجمع فيه الأحكام الفرعية العديدة، والمسائل الجزئية المتناثرة في عبارات وجيزة، وجمل مصقولة، وتراكيب عامة وشاملة، تضبط علم الفقه، وتنسق أحكامه وعلله، وتقربه للأذهان، وتجعله سهل الحفظ والضبط، وتبعده عن النسيان، وتساعد في تكوين الملكة </a:t>
            </a:r>
            <a:r>
              <a:rPr lang="ar-SA" sz="3600" b="1" dirty="0" smtClean="0"/>
              <a:t>الفقهية</a:t>
            </a:r>
            <a:endParaRPr lang="ar-SA"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أهمية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r>
              <a:rPr lang="ar-SA" b="1" dirty="0" smtClean="0"/>
              <a:t>، فكان الاعتناء بالقواعد الفقهية محل الإجلال والاحترام، بل والمنافسة في وجوه الخير، فصنفت فيه المؤلفات العدة في كل مذهب، وظهر مع مرور الأيام أهمية علم القواعد، والتأليف فيه، حتى تبوأ مرحلة التنظيم والتقنين، ثم تضافرت الجهود لإنشاء أعظم موسوعة للقواعد</a:t>
            </a:r>
            <a:br>
              <a:rPr lang="ar-SA" b="1" dirty="0" smtClean="0"/>
            </a:br>
            <a:r>
              <a:rPr lang="ar-SA" b="1" dirty="0" err="1" smtClean="0"/>
              <a:t>باسم </a:t>
            </a:r>
            <a:r>
              <a:rPr lang="ar-SA" b="1" dirty="0" smtClean="0"/>
              <a:t>" مَعْلَمة القواعد </a:t>
            </a:r>
            <a:r>
              <a:rPr lang="ar-SA" b="1" dirty="0" err="1" smtClean="0"/>
              <a:t>الفقهية </a:t>
            </a:r>
            <a:r>
              <a:rPr lang="ar-SA" b="1" dirty="0" smtClean="0"/>
              <a:t>"، وتقرر تدريس القواعد الفقهية في الكليات</a:t>
            </a:r>
            <a:br>
              <a:rPr lang="ar-SA" b="1" dirty="0" smtClean="0"/>
            </a:br>
            <a:r>
              <a:rPr lang="ar-SA" b="1" dirty="0" smtClean="0"/>
              <a:t>والدراسات العليا.</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تطوّر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r>
              <a:rPr lang="ar-SA" sz="3600" b="1" dirty="0" smtClean="0"/>
              <a:t>وضع القواعد أولاً، والتأليف فيها ثانياً، ودراستها وتدريسها ثالثاً، وشرحها ووضع الأمثلة والتطبيقات لها، والاستثناءات رابعاً، كانت تعتمد على المنهج المذهبى، وتقتصر على نطاق مذهب واحد، من المذاهب الفقهية العديدة، وكنا نجد الصعوبة والمتاعب عند التدريس والاعتماد على كتاب ومذهب، وتكثر الأسئلة والاستفسارات عن قواعد المذهب الآخر، وفروعه وأحكامه</a:t>
            </a:r>
            <a:endParaRPr lang="ar-SA"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تطوّر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a:xfrm>
            <a:off x="457200" y="1447800"/>
            <a:ext cx="8915400" cy="4525963"/>
          </a:xfrm>
        </p:spPr>
        <p:txBody>
          <a:bodyPr/>
          <a:lstStyle/>
          <a:p>
            <a:pPr rtl="1"/>
            <a:r>
              <a:rPr lang="ar-SA" sz="3600" b="1" dirty="0" smtClean="0"/>
              <a:t>الجمع </a:t>
            </a:r>
            <a:r>
              <a:rPr lang="ar-SA" sz="3600" b="1" dirty="0" smtClean="0"/>
              <a:t>بين أهم قواعد المذهب الحنفي، وأهم قواعد المذهب المالكي، وأهم قواعد المذهب الشافعي، وأهم قواعد المذهب الحنبلي، في كتاب واحد، </a:t>
            </a:r>
            <a:r>
              <a:rPr lang="ar-SA" sz="3600" b="1" dirty="0" smtClean="0"/>
              <a:t>فالتصنيف في هذا يحتاج جهد كبير لوضع </a:t>
            </a:r>
            <a:r>
              <a:rPr lang="ar-SA" sz="3600" b="1" dirty="0" smtClean="0"/>
              <a:t>القاعدة الفقهية، وبيان أحكامها وفروعها من المذاهب الأربعة، بقدر الإمكان، وهي المذاهب التي </a:t>
            </a:r>
            <a:r>
              <a:rPr lang="ar-SA" sz="3600" b="1" dirty="0" smtClean="0"/>
              <a:t>يكثر </a:t>
            </a:r>
            <a:r>
              <a:rPr lang="ar-SA" sz="3600" b="1" dirty="0" smtClean="0"/>
              <a:t>انتشارها في البلاد العربية، ويكثر اجتماعها في معظم المدن والأقطار، وتكثر فيها المؤلفات في </a:t>
            </a:r>
            <a:r>
              <a:rPr lang="ar-SA" sz="3600" b="1" dirty="0" err="1" smtClean="0"/>
              <a:t>القواعد.</a:t>
            </a:r>
            <a:r>
              <a:rPr lang="ar-SA" b="1" dirty="0" smtClean="0"/>
              <a:t/>
            </a:r>
            <a:br>
              <a:rPr lang="ar-SA" b="1" dirty="0" smtClean="0"/>
            </a:b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تطوّر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r>
              <a:rPr lang="ar-SA" b="1" dirty="0" smtClean="0"/>
              <a:t/>
            </a:r>
            <a:br>
              <a:rPr lang="ar-SA" b="1" dirty="0" smtClean="0"/>
            </a:br>
            <a:endParaRPr lang="ar-SA" dirty="0"/>
          </a:p>
        </p:txBody>
      </p:sp>
      <p:sp>
        <p:nvSpPr>
          <p:cNvPr id="4" name="مستطيل 3"/>
          <p:cNvSpPr/>
          <p:nvPr/>
        </p:nvSpPr>
        <p:spPr>
          <a:xfrm>
            <a:off x="533400" y="1447800"/>
            <a:ext cx="8991600" cy="4154984"/>
          </a:xfrm>
          <a:prstGeom prst="rect">
            <a:avLst/>
          </a:prstGeom>
        </p:spPr>
        <p:txBody>
          <a:bodyPr wrap="square">
            <a:spAutoFit/>
          </a:bodyPr>
          <a:lstStyle/>
          <a:p>
            <a:r>
              <a:rPr lang="ar-SA" sz="4400" b="1" dirty="0" smtClean="0"/>
              <a:t>وإن جمع التطبيقات من المذاهب يحقق منفعة مهمة للقاعدة، فيدل على عمومها</a:t>
            </a:r>
            <a:r>
              <a:rPr lang="ar-SA" sz="4400" b="1" i="1" dirty="0" smtClean="0"/>
              <a:t> </a:t>
            </a:r>
            <a:r>
              <a:rPr lang="ar-SA" sz="4400" b="1" dirty="0" smtClean="0"/>
              <a:t>وشمولها </a:t>
            </a:r>
            <a:r>
              <a:rPr lang="ar-SA" sz="4400" b="1" dirty="0" smtClean="0"/>
              <a:t>وقبولها، مع بيان فروعها في كتب الفقه المتنوعة وأبوابه المختلفة في المذاهب </a:t>
            </a:r>
            <a:r>
              <a:rPr lang="ar-SA" sz="4400" b="1" dirty="0" err="1" smtClean="0"/>
              <a:t>الأربعة.</a:t>
            </a:r>
            <a:r>
              <a:rPr lang="ar-SA" sz="4400" b="1" dirty="0" smtClean="0"/>
              <a:t/>
            </a:r>
            <a:br>
              <a:rPr lang="ar-SA" sz="4400" b="1" dirty="0" smtClean="0"/>
            </a:br>
            <a:r>
              <a:rPr lang="ar-SA" sz="4400" b="1" dirty="0" smtClean="0"/>
              <a:t>واعتمدت في ذلك على الكتب القديمة، وهي كتب القواعد والأشباه والنظائر في المذاهب </a:t>
            </a:r>
            <a:r>
              <a:rPr lang="ar-SA" sz="4400" b="1" dirty="0" err="1" smtClean="0"/>
              <a:t>الأربعة،</a:t>
            </a:r>
            <a:endParaRPr lang="ar-SA" sz="4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مصادر القاعدة </a:t>
            </a:r>
            <a:r>
              <a:rPr lang="ar-SA" b="1" dirty="0" smtClean="0">
                <a:cs typeface="PT Bold Heading" pitchFamily="2" charset="-78"/>
              </a:rPr>
              <a:t>الفقهية </a:t>
            </a:r>
            <a:endParaRPr lang="ar-SA" dirty="0"/>
          </a:p>
        </p:txBody>
      </p:sp>
      <p:sp>
        <p:nvSpPr>
          <p:cNvPr id="3" name="عنصر نائب للمحتوى 2"/>
          <p:cNvSpPr>
            <a:spLocks noGrp="1"/>
          </p:cNvSpPr>
          <p:nvPr>
            <p:ph idx="1"/>
          </p:nvPr>
        </p:nvSpPr>
        <p:spPr/>
        <p:txBody>
          <a:bodyPr/>
          <a:lstStyle/>
          <a:p>
            <a:pPr rtl="1"/>
            <a:r>
              <a:rPr lang="ar-SA" b="1" dirty="0" smtClean="0"/>
              <a:t>هناك عدة </a:t>
            </a:r>
            <a:r>
              <a:rPr lang="ar-SA" b="1" dirty="0" smtClean="0"/>
              <a:t>كتب </a:t>
            </a:r>
            <a:r>
              <a:rPr lang="ar-SA" b="1" dirty="0" smtClean="0"/>
              <a:t>معاصرة يتجلى </a:t>
            </a:r>
            <a:r>
              <a:rPr lang="ar-SA" b="1" dirty="0" err="1" smtClean="0"/>
              <a:t>الإهتمام</a:t>
            </a:r>
            <a:r>
              <a:rPr lang="ar-SA" b="1" dirty="0" smtClean="0"/>
              <a:t> و تطوّر القواعد الفقهية </a:t>
            </a:r>
            <a:r>
              <a:rPr lang="ar-SA" b="1" dirty="0" err="1" smtClean="0"/>
              <a:t>وهي:</a:t>
            </a:r>
            <a:r>
              <a:rPr lang="ar-SA" b="1" dirty="0" smtClean="0"/>
              <a:t/>
            </a:r>
            <a:br>
              <a:rPr lang="ar-SA" b="1" dirty="0" smtClean="0"/>
            </a:br>
            <a:r>
              <a:rPr lang="ar-SA" b="1" dirty="0" err="1" smtClean="0"/>
              <a:t>1 </a:t>
            </a:r>
            <a:r>
              <a:rPr lang="ar-SA" b="1" dirty="0" smtClean="0"/>
              <a:t>- شرح القواعد الفقهية، للشيخ أحمد بن الشيخ محمد </a:t>
            </a:r>
            <a:r>
              <a:rPr lang="ar-SA" b="1" dirty="0" err="1" smtClean="0"/>
              <a:t>الزرقا.</a:t>
            </a:r>
            <a:r>
              <a:rPr lang="ar-SA" b="1" dirty="0" smtClean="0"/>
              <a:t/>
            </a:r>
            <a:br>
              <a:rPr lang="ar-SA" b="1" dirty="0" smtClean="0"/>
            </a:br>
            <a:r>
              <a:rPr lang="ar-SA" b="1" dirty="0" err="1" smtClean="0"/>
              <a:t>2 </a:t>
            </a:r>
            <a:r>
              <a:rPr lang="ar-SA" b="1" dirty="0" smtClean="0"/>
              <a:t>- القواعد الفقهية، للأستاذ عزت عبيد </a:t>
            </a:r>
            <a:r>
              <a:rPr lang="ar-SA" b="1" dirty="0" err="1" smtClean="0"/>
              <a:t>الدعاس</a:t>
            </a:r>
            <a:r>
              <a:rPr lang="ar-SA" b="1" dirty="0" smtClean="0"/>
              <a:t>، وفيها ترتيب </a:t>
            </a:r>
            <a:r>
              <a:rPr lang="ar-SA" b="1" dirty="0" err="1" smtClean="0"/>
              <a:t>للقواعد.</a:t>
            </a:r>
            <a:r>
              <a:rPr lang="ar-SA" b="1" dirty="0" smtClean="0"/>
              <a:t/>
            </a:r>
            <a:br>
              <a:rPr lang="ar-SA" b="1" dirty="0" smtClean="0"/>
            </a:br>
            <a:r>
              <a:rPr lang="ar-SA" b="1" dirty="0" smtClean="0"/>
              <a:t>وتقسيمها إلى قواعد أساسية، وقواعد متفرعة </a:t>
            </a:r>
            <a:r>
              <a:rPr lang="ar-SA" b="1" dirty="0" err="1" smtClean="0"/>
              <a:t>عنها.</a:t>
            </a:r>
            <a:r>
              <a:rPr lang="ar-SA" b="1" dirty="0" smtClean="0"/>
              <a:t/>
            </a:r>
            <a:br>
              <a:rPr lang="ar-SA" b="1" dirty="0" smtClean="0"/>
            </a:br>
            <a:r>
              <a:rPr lang="ar-SA" b="1" dirty="0" smtClean="0"/>
              <a:t>وهذان مختصان </a:t>
            </a:r>
            <a:r>
              <a:rPr lang="ar-SA" b="1" dirty="0" err="1" smtClean="0"/>
              <a:t>بقواعد </a:t>
            </a:r>
            <a:r>
              <a:rPr lang="ar-SA" b="1" dirty="0" smtClean="0"/>
              <a:t>" مجلة الأحكام </a:t>
            </a:r>
            <a:r>
              <a:rPr lang="ar-SA" b="1" dirty="0" err="1" smtClean="0"/>
              <a:t>العدلية </a:t>
            </a:r>
            <a:r>
              <a:rPr lang="ar-SA" b="1" dirty="0" smtClean="0"/>
              <a:t>" المأخوذة من المذهب </a:t>
            </a:r>
            <a:r>
              <a:rPr lang="ar-SA" b="1" dirty="0" smtClean="0"/>
              <a:t>الحنفي وعددها </a:t>
            </a:r>
            <a:r>
              <a:rPr lang="ar-SA" b="1" dirty="0" smtClean="0"/>
              <a:t>99 قاعدة حصراً، مع أمثلتها وأحكامها ووردت فيهما بعض القواعد الكلية عَرَضاً في </a:t>
            </a:r>
            <a:r>
              <a:rPr lang="ar-SA" b="1" dirty="0" err="1" smtClean="0"/>
              <a:t>الشرح،</a:t>
            </a:r>
            <a:r>
              <a:rPr lang="ar-SA" b="1" dirty="0" smtClean="0"/>
              <a:t> </a:t>
            </a:r>
          </a:p>
          <a:p>
            <a:pPr rtl="1"/>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مصادر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فتضاف إلى القواعد السابقة، وهي في مجملها مستمدة من الأشباه والنظائر لابن </a:t>
            </a:r>
            <a:r>
              <a:rPr lang="ar-SA" b="1" dirty="0" err="1" smtClean="0"/>
              <a:t>نجيم</a:t>
            </a:r>
            <a:r>
              <a:rPr lang="ar-SA" b="1" dirty="0" smtClean="0"/>
              <a:t> </a:t>
            </a:r>
            <a:r>
              <a:rPr lang="ar-SA" b="1" dirty="0" err="1" smtClean="0"/>
              <a:t>الحنفي.</a:t>
            </a:r>
            <a:r>
              <a:rPr lang="ar-SA" b="1" dirty="0" smtClean="0"/>
              <a:t/>
            </a:r>
            <a:br>
              <a:rPr lang="ar-SA" b="1" dirty="0" smtClean="0"/>
            </a:br>
            <a:r>
              <a:rPr lang="ar-SA" b="1" dirty="0" err="1" smtClean="0"/>
              <a:t>3 </a:t>
            </a:r>
            <a:r>
              <a:rPr lang="ar-SA" b="1" dirty="0" smtClean="0"/>
              <a:t>- إيضاح القواعد الفقهية، للشيخ عبد الله بن سعيد محمد عبادي </a:t>
            </a:r>
            <a:r>
              <a:rPr lang="ar-SA" b="1" dirty="0" err="1" smtClean="0"/>
              <a:t>اللحجي</a:t>
            </a:r>
            <a:r>
              <a:rPr lang="ar-SA" b="1" dirty="0" smtClean="0"/>
              <a:t> الحضرمي </a:t>
            </a:r>
            <a:r>
              <a:rPr lang="ar-SA" b="1" dirty="0" err="1" smtClean="0"/>
              <a:t>الشحاري.</a:t>
            </a:r>
            <a:r>
              <a:rPr lang="ar-SA" b="1" dirty="0" smtClean="0"/>
              <a:t/>
            </a:r>
            <a:br>
              <a:rPr lang="ar-SA" b="1" dirty="0" smtClean="0"/>
            </a:br>
            <a:r>
              <a:rPr lang="ar-SA" b="1" dirty="0" smtClean="0"/>
              <a:t>وقد اقتبس </a:t>
            </a:r>
            <a:r>
              <a:rPr lang="ar-SA" b="1" dirty="0" err="1" smtClean="0"/>
              <a:t>اللحجي</a:t>
            </a:r>
            <a:r>
              <a:rPr lang="ar-SA" b="1" dirty="0" smtClean="0"/>
              <a:t> قواعده من </a:t>
            </a:r>
            <a:r>
              <a:rPr lang="ar-SA" b="1" dirty="0" err="1" smtClean="0"/>
              <a:t>كتاب </a:t>
            </a:r>
            <a:r>
              <a:rPr lang="ar-SA" b="1" dirty="0" smtClean="0"/>
              <a:t>"الأشباه والنظائر في الفقه </a:t>
            </a:r>
            <a:r>
              <a:rPr lang="ar-SA" b="1" dirty="0" err="1" smtClean="0"/>
              <a:t>الشافعي "</a:t>
            </a:r>
            <a:r>
              <a:rPr lang="ar-SA" b="1" dirty="0" smtClean="0"/>
              <a:t/>
            </a:r>
            <a:br>
              <a:rPr lang="ar-SA" b="1" dirty="0" smtClean="0"/>
            </a:br>
            <a:r>
              <a:rPr lang="ar-SA" b="1" dirty="0" smtClean="0"/>
              <a:t>للسيوطي، مع أمثلتها، </a:t>
            </a:r>
            <a:r>
              <a:rPr lang="ar-SA" b="1" dirty="0" smtClean="0"/>
              <a:t>وغيرها </a:t>
            </a:r>
            <a:endParaRPr lang="ar-SA"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مصادر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وقام الفقيه عبد الله بن سليمان </a:t>
            </a:r>
            <a:r>
              <a:rPr lang="ar-SA" b="1" dirty="0" err="1" smtClean="0"/>
              <a:t>الجَرْهَزي</a:t>
            </a:r>
            <a:r>
              <a:rPr lang="ar-SA" b="1" dirty="0" smtClean="0"/>
              <a:t> اليمني </a:t>
            </a:r>
            <a:r>
              <a:rPr lang="ar-SA" b="1" dirty="0" err="1" smtClean="0"/>
              <a:t>الزبيدي</a:t>
            </a:r>
            <a:r>
              <a:rPr lang="ar-SA" b="1" dirty="0" smtClean="0"/>
              <a:t> (1201 هـ) وشرح منظومة في القواعد، فاعتمد </a:t>
            </a:r>
            <a:r>
              <a:rPr lang="ar-SA" b="1" dirty="0" err="1" smtClean="0"/>
              <a:t>اللحجي</a:t>
            </a:r>
            <a:r>
              <a:rPr lang="ar-SA" b="1" dirty="0" smtClean="0"/>
              <a:t> على كتاب السيوطي، وشرح </a:t>
            </a:r>
            <a:r>
              <a:rPr lang="ar-SA" b="1" dirty="0" err="1" smtClean="0"/>
              <a:t>الجَرْهَزي</a:t>
            </a:r>
            <a:r>
              <a:rPr lang="ar-SA" b="1" dirty="0" smtClean="0"/>
              <a:t>، وهو المقصود عنده باصطلاح الشارح، وذكر الأمثلة والأحكام والفروع والمسائل في المذهب الشافعي حصراً، وقمت بالجمع بين المذهبين، ونقلت</a:t>
            </a:r>
            <a:r>
              <a:rPr lang="ar-SA" b="1" i="1" dirty="0" smtClean="0"/>
              <a:t> </a:t>
            </a:r>
            <a:endParaRPr lang="en-US" dirty="0" smtClean="0"/>
          </a:p>
          <a:p>
            <a:r>
              <a:rPr lang="ar-SA" b="1" dirty="0" smtClean="0"/>
              <a:t>العبارات </a:t>
            </a:r>
            <a:r>
              <a:rPr lang="ar-SA" b="1" dirty="0" smtClean="0"/>
              <a:t>مع التصرف، وزيادات قليلة، وتعديلات طفيفة إذا احتاج الأمر، ثم أضفت قواعد المذهب المالكية وقواعد المذهب </a:t>
            </a:r>
            <a:r>
              <a:rPr lang="ar-SA" b="1" dirty="0" err="1" smtClean="0"/>
              <a:t>الحنبلي.</a:t>
            </a:r>
            <a:r>
              <a:rPr lang="ar-SA" b="1" dirty="0" smtClean="0"/>
              <a:t/>
            </a:r>
            <a:br>
              <a:rPr lang="ar-SA" b="1" dirty="0" smtClean="0"/>
            </a:br>
            <a:r>
              <a:rPr lang="ar-SA" b="1" dirty="0" smtClean="0"/>
              <a:t>4</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وان 9"/>
          <p:cNvSpPr>
            <a:spLocks noGrp="1"/>
          </p:cNvSpPr>
          <p:nvPr>
            <p:ph type="title"/>
          </p:nvPr>
        </p:nvSpPr>
        <p:spPr/>
        <p:txBody>
          <a:bodyPr/>
          <a:lstStyle/>
          <a:p>
            <a:r>
              <a:rPr lang="ar-SA" b="1" dirty="0" smtClean="0">
                <a:cs typeface="PT Bold Heading" pitchFamily="2" charset="-78"/>
              </a:rPr>
              <a:t>مصادر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 - القواعد الفقهية من خلال كتاب الإشراف للقاضي عبد الوهاب البغدادي المالكي، للدكتور محمد </a:t>
            </a:r>
            <a:r>
              <a:rPr lang="ar-SA" b="1" dirty="0" err="1" smtClean="0"/>
              <a:t>الروقي</a:t>
            </a:r>
            <a:r>
              <a:rPr lang="ar-SA" b="1" dirty="0" smtClean="0"/>
              <a:t>، وفيه كثير من القواعد الفقهية في المذهب </a:t>
            </a:r>
            <a:r>
              <a:rPr lang="ar-SA" b="1" dirty="0" err="1" smtClean="0"/>
              <a:t>المالكي.</a:t>
            </a:r>
            <a:r>
              <a:rPr lang="ar-SA" b="1" dirty="0" smtClean="0"/>
              <a:t/>
            </a:r>
            <a:br>
              <a:rPr lang="ar-SA" b="1" dirty="0" smtClean="0"/>
            </a:br>
            <a:r>
              <a:rPr lang="ar-SA" b="1" dirty="0" err="1" smtClean="0"/>
              <a:t>5 </a:t>
            </a:r>
            <a:r>
              <a:rPr lang="ar-SA" b="1" dirty="0" smtClean="0"/>
              <a:t>- تطبيقات قواعد الفقه عند المالكية، للأستاذ الدكتور الصادق بن عبد الرحمن </a:t>
            </a:r>
            <a:r>
              <a:rPr lang="ar-SA" b="1" dirty="0" err="1" smtClean="0"/>
              <a:t>الغرياني</a:t>
            </a:r>
            <a:r>
              <a:rPr lang="ar-SA" b="1" dirty="0" smtClean="0"/>
              <a:t>، الذي جمع معظم القواعد الفقهية، ثم بيّن تطبيقاتها الفقهية عند المالكية، ثم ألحق </a:t>
            </a:r>
            <a:r>
              <a:rPr lang="ar-SA" b="1" dirty="0" err="1" smtClean="0"/>
              <a:t>بها</a:t>
            </a:r>
            <a:r>
              <a:rPr lang="ar-SA" b="1" dirty="0" smtClean="0"/>
              <a:t> الضوابط وأمثلتها </a:t>
            </a:r>
            <a:r>
              <a:rPr lang="ar-SA" b="1" dirty="0" err="1" smtClean="0"/>
              <a:t>الفقهية.</a:t>
            </a:r>
            <a:r>
              <a:rPr lang="ar-SA" b="1" dirty="0" smtClean="0"/>
              <a:t/>
            </a:r>
            <a:br>
              <a:rPr lang="ar-SA" b="1" dirty="0" smtClean="0"/>
            </a:br>
            <a:endParaRPr lang="ar-SA"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مصادر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pPr rtl="1"/>
            <a:r>
              <a:rPr lang="ar-SA" b="1" dirty="0" err="1" smtClean="0"/>
              <a:t>6 </a:t>
            </a:r>
            <a:r>
              <a:rPr lang="ar-SA" b="1" dirty="0" smtClean="0"/>
              <a:t>- القواعد والضوابط الفقهية للمعاملات المالية عند ابن تيمية، للأستاذ عبد السلام بن إبراهيم بن محمد الحصين، وهي في المذهب الحنبلي </a:t>
            </a:r>
            <a:r>
              <a:rPr lang="ar-SA" b="1" dirty="0" err="1" smtClean="0"/>
              <a:t>غالباً.</a:t>
            </a:r>
            <a:r>
              <a:rPr lang="ar-SA" b="1" dirty="0" smtClean="0"/>
              <a:t/>
            </a:r>
            <a:br>
              <a:rPr lang="ar-SA" b="1" dirty="0" smtClean="0"/>
            </a:br>
            <a:r>
              <a:rPr lang="ar-SA" b="1" dirty="0" err="1" smtClean="0"/>
              <a:t>7 </a:t>
            </a:r>
            <a:r>
              <a:rPr lang="ar-SA" b="1" dirty="0" smtClean="0"/>
              <a:t>- إيضاح المسالك إلى قواعد الإمام مالك، لأبي العباس أحمد بن يحى </a:t>
            </a:r>
            <a:r>
              <a:rPr lang="ar-SA" b="1" dirty="0" err="1" smtClean="0"/>
              <a:t>الونشريسي، </a:t>
            </a:r>
            <a:r>
              <a:rPr lang="ar-SA" b="1" dirty="0" smtClean="0"/>
              <a:t>(914 هـ) تحقيق أحمد </a:t>
            </a:r>
            <a:r>
              <a:rPr lang="ar-SA" b="1" dirty="0" err="1" smtClean="0"/>
              <a:t>بوطاهر</a:t>
            </a:r>
            <a:r>
              <a:rPr lang="ar-SA" b="1" dirty="0" smtClean="0"/>
              <a:t> </a:t>
            </a:r>
            <a:r>
              <a:rPr lang="ar-SA" b="1" dirty="0" err="1" smtClean="0"/>
              <a:t>الخطابي.</a:t>
            </a:r>
            <a:r>
              <a:rPr lang="ar-SA" b="1" dirty="0" smtClean="0"/>
              <a:t/>
            </a:r>
            <a:br>
              <a:rPr lang="ar-SA" b="1" dirty="0" smtClean="0"/>
            </a:br>
            <a:r>
              <a:rPr lang="ar-SA" b="1" dirty="0" err="1" smtClean="0"/>
              <a:t>8 </a:t>
            </a:r>
            <a:r>
              <a:rPr lang="ar-SA" b="1" dirty="0" smtClean="0"/>
              <a:t>- القواعد، لأبي عبد الله محمد بن محمد بن أحمد </a:t>
            </a:r>
            <a:r>
              <a:rPr lang="ar-SA" b="1" dirty="0" err="1" smtClean="0"/>
              <a:t>المقري </a:t>
            </a:r>
            <a:r>
              <a:rPr lang="ar-SA" b="1" dirty="0" smtClean="0"/>
              <a:t>(758 هـ) تحقيق الدكتور أحمد بن عبد الله بن </a:t>
            </a:r>
            <a:r>
              <a:rPr lang="ar-SA" b="1" dirty="0" err="1" smtClean="0"/>
              <a:t>حميد.</a:t>
            </a:r>
            <a:r>
              <a:rPr lang="ar-SA" b="1" dirty="0" smtClean="0"/>
              <a:t/>
            </a:r>
            <a:br>
              <a:rPr lang="ar-SA" b="1" dirty="0" smtClean="0"/>
            </a:br>
            <a:endParaRPr lang="ar-SA" b="1" dirty="0" smtClean="0"/>
          </a:p>
          <a:p>
            <a:pPr rtl="1"/>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مصادر </a:t>
            </a:r>
            <a:r>
              <a:rPr lang="ar-SA" b="1" dirty="0" smtClean="0">
                <a:cs typeface="PT Bold Heading" pitchFamily="2" charset="-78"/>
              </a:rPr>
              <a:t>القاعدة الفقهية </a:t>
            </a:r>
            <a:endParaRPr lang="ar-SA" dirty="0"/>
          </a:p>
        </p:txBody>
      </p:sp>
      <p:sp>
        <p:nvSpPr>
          <p:cNvPr id="3" name="عنصر نائب للمحتوى 2"/>
          <p:cNvSpPr>
            <a:spLocks noGrp="1"/>
          </p:cNvSpPr>
          <p:nvPr>
            <p:ph idx="1"/>
          </p:nvPr>
        </p:nvSpPr>
        <p:spPr/>
        <p:txBody>
          <a:bodyPr/>
          <a:lstStyle/>
          <a:p>
            <a:r>
              <a:rPr lang="ar-SA" b="1" dirty="0" smtClean="0"/>
              <a:t/>
            </a:r>
            <a:br>
              <a:rPr lang="ar-SA" b="1" dirty="0" smtClean="0"/>
            </a:br>
            <a:endParaRPr lang="ar-SA" dirty="0"/>
          </a:p>
        </p:txBody>
      </p:sp>
      <p:sp>
        <p:nvSpPr>
          <p:cNvPr id="4" name="مستطيل 3"/>
          <p:cNvSpPr/>
          <p:nvPr/>
        </p:nvSpPr>
        <p:spPr>
          <a:xfrm>
            <a:off x="457200" y="1720840"/>
            <a:ext cx="8839200" cy="4401205"/>
          </a:xfrm>
          <a:prstGeom prst="rect">
            <a:avLst/>
          </a:prstGeom>
        </p:spPr>
        <p:txBody>
          <a:bodyPr wrap="square">
            <a:spAutoFit/>
          </a:bodyPr>
          <a:lstStyle/>
          <a:p>
            <a:r>
              <a:rPr lang="ar-SA" sz="2400" b="1" dirty="0" err="1" smtClean="0"/>
              <a:t>9</a:t>
            </a:r>
            <a:r>
              <a:rPr lang="ar-SA" sz="2800" b="1" dirty="0" err="1" smtClean="0"/>
              <a:t> </a:t>
            </a:r>
            <a:r>
              <a:rPr lang="ar-SA" sz="2800" b="1" dirty="0" smtClean="0"/>
              <a:t>- تقرير القواعد وتحرير </a:t>
            </a:r>
            <a:r>
              <a:rPr lang="ar-SA" sz="2800" b="1" dirty="0" err="1" smtClean="0"/>
              <a:t>الفوائد </a:t>
            </a:r>
            <a:r>
              <a:rPr lang="ar-SA" sz="2800" b="1" dirty="0" smtClean="0"/>
              <a:t>- القواعد </a:t>
            </a:r>
            <a:r>
              <a:rPr lang="ar-SA" sz="2800" b="1" dirty="0" err="1" smtClean="0"/>
              <a:t>ل </a:t>
            </a:r>
            <a:r>
              <a:rPr lang="ar-SA" sz="2800" b="1" dirty="0" smtClean="0"/>
              <a:t>(ابن رجب، عبد الرحمن بن أحمد بن رجب </a:t>
            </a:r>
            <a:r>
              <a:rPr lang="ar-SA" sz="2800" b="1" dirty="0" err="1" smtClean="0"/>
              <a:t>الحنبلي </a:t>
            </a:r>
            <a:r>
              <a:rPr lang="ar-SA" sz="2800" b="1" dirty="0" smtClean="0"/>
              <a:t>(795 هـ) تحقيق أبي عبيدة مشهور بن حسن آل </a:t>
            </a:r>
            <a:r>
              <a:rPr lang="ar-SA" sz="2800" b="1" dirty="0" err="1" smtClean="0"/>
              <a:t>سلمان.</a:t>
            </a:r>
            <a:r>
              <a:rPr lang="ar-SA" sz="2800" b="1" dirty="0" smtClean="0"/>
              <a:t/>
            </a:r>
            <a:br>
              <a:rPr lang="ar-SA" sz="2800" b="1" dirty="0" smtClean="0"/>
            </a:br>
            <a:r>
              <a:rPr lang="ar-SA" sz="2800" b="1" dirty="0" err="1" smtClean="0"/>
              <a:t>15 </a:t>
            </a:r>
            <a:r>
              <a:rPr lang="ar-SA" sz="2800" b="1" dirty="0" smtClean="0"/>
              <a:t>- الفروق، لشهاب الدين أحمد بن إدريس </a:t>
            </a:r>
            <a:r>
              <a:rPr lang="ar-SA" sz="2800" b="1" dirty="0" err="1" smtClean="0"/>
              <a:t>القرافي</a:t>
            </a:r>
            <a:r>
              <a:rPr lang="ar-SA" sz="2800" b="1" dirty="0" smtClean="0"/>
              <a:t> (684 هـ</a:t>
            </a:r>
            <a:r>
              <a:rPr lang="ar-SA" sz="2800" b="1" dirty="0" err="1" smtClean="0"/>
              <a:t>) .</a:t>
            </a:r>
            <a:r>
              <a:rPr lang="ar-SA" sz="2800" b="1" dirty="0" smtClean="0"/>
              <a:t/>
            </a:r>
            <a:br>
              <a:rPr lang="ar-SA" sz="2800" b="1" dirty="0" smtClean="0"/>
            </a:br>
            <a:r>
              <a:rPr lang="ar-SA" sz="2800" b="1" dirty="0" err="1" smtClean="0"/>
              <a:t>11 </a:t>
            </a:r>
            <a:r>
              <a:rPr lang="ar-SA" sz="2800" b="1" dirty="0" smtClean="0"/>
              <a:t>- القواعد الكلية، والضوابط الفقهية، ليوسف بن الحسن بن عبد الهادي </a:t>
            </a:r>
            <a:r>
              <a:rPr lang="ar-SA" sz="2800" b="1" dirty="0" err="1" smtClean="0"/>
              <a:t>الحنبلي.</a:t>
            </a:r>
            <a:r>
              <a:rPr lang="ar-SA" sz="2800" b="1" dirty="0" smtClean="0"/>
              <a:t/>
            </a:r>
            <a:br>
              <a:rPr lang="ar-SA" sz="2800" b="1" dirty="0" smtClean="0"/>
            </a:br>
            <a:r>
              <a:rPr lang="ar-SA" sz="2800" b="1" dirty="0" err="1" smtClean="0"/>
              <a:t>12 </a:t>
            </a:r>
            <a:r>
              <a:rPr lang="ar-SA" sz="2800" b="1" dirty="0" smtClean="0"/>
              <a:t>- مختصر من قواعد </a:t>
            </a:r>
            <a:r>
              <a:rPr lang="ar-SA" sz="2800" b="1" dirty="0" err="1" smtClean="0"/>
              <a:t>العلائي</a:t>
            </a:r>
            <a:r>
              <a:rPr lang="ar-SA" sz="2800" b="1" dirty="0" smtClean="0"/>
              <a:t> وكلام </a:t>
            </a:r>
            <a:r>
              <a:rPr lang="ar-SA" sz="2800" b="1" dirty="0" err="1" smtClean="0"/>
              <a:t>الإسنوي</a:t>
            </a:r>
            <a:r>
              <a:rPr lang="ar-SA" sz="2800" b="1" dirty="0" smtClean="0"/>
              <a:t>، محمود بن أحمد الحموي، المعروف بابن خطيب </a:t>
            </a:r>
            <a:r>
              <a:rPr lang="ar-SA" sz="2800" b="1" dirty="0" err="1" smtClean="0"/>
              <a:t>الدهشة </a:t>
            </a:r>
            <a:r>
              <a:rPr lang="ar-SA" sz="2800" b="1" dirty="0" smtClean="0"/>
              <a:t>(834 هـ</a:t>
            </a:r>
            <a:r>
              <a:rPr lang="ar-SA" sz="2800" b="1" dirty="0" err="1" smtClean="0"/>
              <a:t>) .</a:t>
            </a:r>
            <a:r>
              <a:rPr lang="ar-SA" sz="2800" b="1" dirty="0" smtClean="0"/>
              <a:t/>
            </a:r>
            <a:br>
              <a:rPr lang="ar-SA" sz="2800" b="1" dirty="0" smtClean="0"/>
            </a:br>
            <a:r>
              <a:rPr lang="ar-SA" sz="2800" b="1" dirty="0" smtClean="0"/>
              <a:t>وغير ذلك من الكتب مثل موسوعة القواعد الفقهية </a:t>
            </a:r>
            <a:r>
              <a:rPr lang="ar-SA" sz="2800" b="1" dirty="0" err="1" smtClean="0"/>
              <a:t>لبورنو</a:t>
            </a:r>
            <a:r>
              <a:rPr lang="ar-SA" sz="2800" b="1" dirty="0" smtClean="0"/>
              <a:t>، وجمهرة القواعد</a:t>
            </a:r>
            <a:br>
              <a:rPr lang="ar-SA" sz="2800" b="1" dirty="0" smtClean="0"/>
            </a:br>
            <a:r>
              <a:rPr lang="ar-SA" sz="2800" b="1" dirty="0" smtClean="0"/>
              <a:t>الفقهية </a:t>
            </a:r>
            <a:r>
              <a:rPr lang="ar-SA" sz="2800" b="1" dirty="0" err="1" smtClean="0"/>
              <a:t>للندوي</a:t>
            </a:r>
            <a:r>
              <a:rPr lang="ar-SA" sz="2800" b="1" dirty="0" smtClean="0"/>
              <a:t>، والقواعد الفقهية للدكتور يعقوب </a:t>
            </a:r>
            <a:r>
              <a:rPr lang="ar-SA" sz="2800" b="1" dirty="0" err="1" smtClean="0"/>
              <a:t>الباحسين</a:t>
            </a:r>
            <a:endParaRPr lang="ar-SA"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1950</TotalTime>
  <Words>879</Words>
  <Application>Microsoft Office PowerPoint</Application>
  <PresentationFormat>A4 Paper (210x297 mm)‎</PresentationFormat>
  <Paragraphs>61</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الثالثة </vt:lpstr>
      <vt:lpstr>تطور القواعد الفقهية</vt:lpstr>
      <vt:lpstr>تطور القواعد الفقهية</vt:lpstr>
      <vt:lpstr>تطور القواعد الفقهية</vt:lpstr>
      <vt:lpstr>تطور القواعد الفقهية</vt:lpstr>
      <vt:lpstr>تطور القواعد الفقهية</vt:lpstr>
      <vt:lpstr>تطور القواعد الفقهية</vt:lpstr>
      <vt:lpstr>تطور القواعد الفقهية</vt:lpstr>
      <vt:lpstr>أهمية القاعدة الفقهية </vt:lpstr>
      <vt:lpstr>أهمية القاعدة الفقهية </vt:lpstr>
      <vt:lpstr>أهمية القاعدة الفقهية </vt:lpstr>
      <vt:lpstr>أهمية القاعدة الفقهية </vt:lpstr>
      <vt:lpstr>تطوّر القاعدة الفقهية </vt:lpstr>
      <vt:lpstr>تطوّر القاعدة الفقهية </vt:lpstr>
      <vt:lpstr>تطوّر القاعدة الفقهية </vt:lpstr>
      <vt:lpstr>مصادر القاعدة الفقهية </vt:lpstr>
      <vt:lpstr>مصادر القاعدة الفقهية </vt:lpstr>
      <vt:lpstr>مصادر القاعدة الفقهية </vt:lpstr>
      <vt:lpstr>مصادر القاعدة الفقهية </vt:lpstr>
      <vt:lpstr>مصادر القاعدة الفقهية </vt:lpstr>
      <vt:lpstr>مصادر القاعدة الفقهية </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halmarri</cp:lastModifiedBy>
  <cp:revision>169</cp:revision>
  <dcterms:created xsi:type="dcterms:W3CDTF">2009-10-14T19:14:34Z</dcterms:created>
  <dcterms:modified xsi:type="dcterms:W3CDTF">2013-03-02T12:24:16Z</dcterms:modified>
</cp:coreProperties>
</file>