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94" r:id="rId4"/>
    <p:sldId id="295" r:id="rId5"/>
    <p:sldId id="296" r:id="rId6"/>
    <p:sldId id="297" r:id="rId7"/>
    <p:sldId id="298" r:id="rId8"/>
    <p:sldId id="300" r:id="rId9"/>
    <p:sldId id="281" r:id="rId10"/>
    <p:sldId id="283" r:id="rId11"/>
    <p:sldId id="284" r:id="rId12"/>
    <p:sldId id="287" r:id="rId13"/>
    <p:sldId id="288" r:id="rId14"/>
    <p:sldId id="289"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3/9/2013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vb.noor-alyaqeen.com/t20632/"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vb.noor-alyaqeen.com/t20632/"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vb.noor-alyaqeen.com/t20632/"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vb.noor-alyaqeen.com/t20632/"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vb.noor-alyaqeen.com/t20632/"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019800" y="1524000"/>
            <a:ext cx="3657599" cy="2981325"/>
            <a:chOff x="4667347" y="1066800"/>
            <a:chExt cx="4187287"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67347" y="1066800"/>
              <a:ext cx="4187287" cy="3130677"/>
            </a:xfrm>
            <a:prstGeom prst="rect">
              <a:avLst/>
            </a:prstGeom>
            <a:noFill/>
            <a:ln w="9525">
              <a:noFill/>
              <a:miter lim="800000"/>
              <a:headEnd/>
              <a:tailEnd/>
            </a:ln>
          </p:spPr>
        </p:pic>
      </p:grpSp>
      <p:sp>
        <p:nvSpPr>
          <p:cNvPr id="11" name="Freeform 10"/>
          <p:cNvSpPr/>
          <p:nvPr/>
        </p:nvSpPr>
        <p:spPr>
          <a:xfrm>
            <a:off x="228600" y="2667000"/>
            <a:ext cx="5791200" cy="1905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667000"/>
            <a:ext cx="5099050" cy="1524000"/>
          </a:xfrm>
          <a:prstGeom prst="rect">
            <a:avLst/>
          </a:prstGeom>
          <a:noFill/>
          <a:ln w="9525">
            <a:noFill/>
            <a:miter lim="800000"/>
            <a:headEnd/>
            <a:tailEnd/>
          </a:ln>
        </p:spPr>
        <p:txBody>
          <a:bodyPr anchor="ctr"/>
          <a:lstStyle/>
          <a:p>
            <a:pPr algn="ctr"/>
            <a:r>
              <a:rPr lang="ar-SA" sz="3200" b="1" dirty="0" smtClean="0">
                <a:cs typeface="PT Bold Heading" pitchFamily="2" charset="-78"/>
              </a:rPr>
              <a:t>القواعد الفقهية ومقاصد الشريعة </a:t>
            </a:r>
            <a:endParaRPr lang="en-US" sz="3200" b="1" dirty="0" smtClean="0">
              <a:cs typeface="PT Bold Heading" pitchFamily="2" charset="-78"/>
            </a:endParaRPr>
          </a:p>
          <a:p>
            <a:pPr algn="ctr"/>
            <a:r>
              <a:rPr lang="en-US" sz="2000" dirty="0" smtClean="0"/>
              <a:t>Rules and Intends of Jurisprudence</a:t>
            </a:r>
          </a:p>
          <a:p>
            <a:pPr algn="ctr">
              <a:defRPr/>
            </a:pPr>
            <a:r>
              <a:rPr lang="ar-SA" sz="2800" b="1" dirty="0" smtClean="0">
                <a:latin typeface="Calibri" pitchFamily="34" charset="0"/>
                <a:cs typeface="PT Bold Heading" pitchFamily="2" charset="-78"/>
              </a:rPr>
              <a:t>الدكتور/ حمد بن سالم المري</a:t>
            </a:r>
            <a:endParaRPr lang="en-US" sz="2800" b="1" dirty="0">
              <a:latin typeface="Calibri" pitchFamily="34" charset="0"/>
              <a:cs typeface="PT Bold Heading" pitchFamily="2"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609600"/>
            <a:ext cx="8420100" cy="4724400"/>
          </a:xfrm>
        </p:spPr>
        <p:txBody>
          <a:bodyPr/>
          <a:lstStyle/>
          <a:p>
            <a:pPr eaLnBrk="1" hangingPunct="1">
              <a:defRPr/>
            </a:pPr>
            <a:r>
              <a:rPr lang="ar-SA" sz="6000" b="1" spc="-150" dirty="0" smtClean="0">
                <a:solidFill>
                  <a:srgbClr val="009900"/>
                </a:solidFill>
                <a:latin typeface="ae_AlMateen" pitchFamily="2" charset="-78"/>
                <a:cs typeface="ae_AlMateen" pitchFamily="2" charset="-78"/>
              </a:rPr>
              <a:t>المحاضرة </a:t>
            </a:r>
            <a:r>
              <a:rPr lang="ar-SA" sz="6000" b="1" spc="-150" dirty="0" smtClean="0">
                <a:solidFill>
                  <a:srgbClr val="009900"/>
                </a:solidFill>
                <a:latin typeface="ae_AlMateen" pitchFamily="2" charset="-78"/>
                <a:cs typeface="ae_AlMateen" pitchFamily="2" charset="-78"/>
              </a:rPr>
              <a:t>الرابعة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b="1" spc="-150" dirty="0" smtClean="0">
              <a:solidFill>
                <a:srgbClr val="376092"/>
              </a:solidFill>
              <a:latin typeface="Andalus" pitchFamily="18" charset="-78"/>
              <a:cs typeface="Diwani Letter" pitchFamily="2" charset="-78"/>
            </a:endParaRPr>
          </a:p>
        </p:txBody>
      </p:sp>
      <p:sp>
        <p:nvSpPr>
          <p:cNvPr id="4" name="مستطيل 3"/>
          <p:cNvSpPr/>
          <p:nvPr/>
        </p:nvSpPr>
        <p:spPr>
          <a:xfrm>
            <a:off x="2476500" y="3105835"/>
            <a:ext cx="4953000" cy="584775"/>
          </a:xfrm>
          <a:prstGeom prst="rect">
            <a:avLst/>
          </a:prstGeom>
        </p:spPr>
        <p:txBody>
          <a:bodyPr>
            <a:spAutoFit/>
          </a:bodyPr>
          <a:lstStyle/>
          <a:p>
            <a:pPr algn="ctr"/>
            <a:r>
              <a:rPr lang="ar-SA" sz="3200" b="1" dirty="0" smtClean="0">
                <a:cs typeface="PT Bold Heading" pitchFamily="2" charset="-78"/>
              </a:rPr>
              <a:t>القواعد الفقهية الكبرى.</a:t>
            </a:r>
            <a:endParaRPr lang="ar-SA"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القواعد الفقهية الكبرى</a:t>
            </a:r>
            <a:endParaRPr lang="ar-SA" b="1" dirty="0"/>
          </a:p>
        </p:txBody>
      </p:sp>
      <p:pic>
        <p:nvPicPr>
          <p:cNvPr id="1026" name="Picture 2" descr="C:\Documents and Settings\halmarri\My Documents\My Pictures\القواعد الفقهية.jpg"/>
          <p:cNvPicPr>
            <a:picLocks noGrp="1" noChangeAspect="1" noChangeArrowheads="1"/>
          </p:cNvPicPr>
          <p:nvPr>
            <p:ph idx="1"/>
          </p:nvPr>
        </p:nvPicPr>
        <p:blipFill>
          <a:blip r:embed="rId2" cstate="print"/>
          <a:srcRect/>
          <a:stretch>
            <a:fillRect/>
          </a:stretch>
        </p:blipFill>
        <p:spPr bwMode="auto">
          <a:xfrm>
            <a:off x="1409738" y="1600200"/>
            <a:ext cx="7086523" cy="4525963"/>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القواعد الفقهية الكبرى</a:t>
            </a:r>
            <a:endParaRPr lang="ar-SA" dirty="0"/>
          </a:p>
        </p:txBody>
      </p:sp>
      <p:sp>
        <p:nvSpPr>
          <p:cNvPr id="3" name="عنصر نائب للمحتوى 2"/>
          <p:cNvSpPr>
            <a:spLocks noGrp="1"/>
          </p:cNvSpPr>
          <p:nvPr>
            <p:ph idx="1"/>
          </p:nvPr>
        </p:nvSpPr>
        <p:spPr/>
        <p:txBody>
          <a:bodyPr/>
          <a:lstStyle/>
          <a:p>
            <a:pPr rtl="1"/>
            <a:r>
              <a:rPr lang="ar-SA" b="1" dirty="0" smtClean="0"/>
              <a:t>1- </a:t>
            </a:r>
            <a:r>
              <a:rPr lang="ar-SA" b="1" dirty="0" err="1" smtClean="0"/>
              <a:t>وصف </a:t>
            </a:r>
            <a:r>
              <a:rPr lang="ar-SA" b="1" dirty="0" smtClean="0"/>
              <a:t>" </a:t>
            </a:r>
            <a:r>
              <a:rPr lang="ar-SA" b="1" dirty="0" err="1" smtClean="0">
                <a:hlinkClick r:id="rId2"/>
              </a:rPr>
              <a:t>الكبرى </a:t>
            </a:r>
            <a:r>
              <a:rPr lang="ar-SA" b="1" dirty="0" smtClean="0"/>
              <a:t>" تمييزاً لهذه </a:t>
            </a:r>
            <a:r>
              <a:rPr lang="ar-SA" b="1" dirty="0" smtClean="0">
                <a:hlinkClick r:id="rId2"/>
              </a:rPr>
              <a:t>القواعد </a:t>
            </a:r>
            <a:r>
              <a:rPr lang="ar-SA" b="1" dirty="0" smtClean="0"/>
              <a:t>الفقهية عن </a:t>
            </a:r>
            <a:r>
              <a:rPr lang="ar-SA" b="1" dirty="0" smtClean="0">
                <a:hlinkClick r:id="rId2"/>
              </a:rPr>
              <a:t>القواعد الفقهية </a:t>
            </a:r>
            <a:r>
              <a:rPr lang="ar-SA" b="1" dirty="0" err="1" smtClean="0"/>
              <a:t>العامة .</a:t>
            </a:r>
            <a:r>
              <a:rPr lang="ar-SA" b="1" dirty="0" smtClean="0"/>
              <a:t/>
            </a:r>
            <a:br>
              <a:rPr lang="ar-SA" b="1" dirty="0" smtClean="0"/>
            </a:br>
            <a:r>
              <a:rPr lang="ar-SA" b="1" dirty="0" smtClean="0"/>
              <a:t>2- من محاسن هذه الشريعة الإسلامية أن جعل </a:t>
            </a:r>
            <a:r>
              <a:rPr lang="ar-SA" b="1" dirty="0" err="1" smtClean="0"/>
              <a:t>الله </a:t>
            </a:r>
            <a:r>
              <a:rPr lang="ar-SA" b="1" dirty="0" smtClean="0"/>
              <a:t>- عز </a:t>
            </a:r>
            <a:r>
              <a:rPr lang="ar-SA" b="1" dirty="0" err="1" smtClean="0"/>
              <a:t>وجل </a:t>
            </a:r>
            <a:r>
              <a:rPr lang="ar-SA" b="1" dirty="0" smtClean="0"/>
              <a:t>- لها معالم يستطيع المسلم المتفقه في دين </a:t>
            </a:r>
            <a:r>
              <a:rPr lang="ar-SA" b="1" dirty="0" err="1" smtClean="0"/>
              <a:t>الله </a:t>
            </a:r>
            <a:r>
              <a:rPr lang="ar-SA" b="1" dirty="0" smtClean="0"/>
              <a:t>- عز </a:t>
            </a:r>
            <a:r>
              <a:rPr lang="ar-SA" b="1" dirty="0" err="1" smtClean="0"/>
              <a:t>وجل </a:t>
            </a:r>
            <a:r>
              <a:rPr lang="ar-SA" b="1" dirty="0" smtClean="0"/>
              <a:t>- إذا ما ضبط هذه المعالم أن يحصر جزئيات وفروع كثيرة من جهة معرفة حكمها وما يتعلق </a:t>
            </a:r>
            <a:r>
              <a:rPr lang="ar-SA" b="1" dirty="0" err="1" smtClean="0"/>
              <a:t>بها</a:t>
            </a:r>
            <a:r>
              <a:rPr lang="ar-SA" b="1" dirty="0" smtClean="0"/>
              <a:t> </a:t>
            </a:r>
            <a:r>
              <a:rPr lang="ar-SA" b="1" dirty="0" err="1" smtClean="0"/>
              <a:t>.</a:t>
            </a:r>
            <a:r>
              <a:rPr lang="ar-SA" b="1" dirty="0" smtClean="0"/>
              <a:t/>
            </a:r>
            <a:br>
              <a:rPr lang="ar-SA" b="1" dirty="0" smtClean="0"/>
            </a:b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القواعد الفقهية الكبرى</a:t>
            </a:r>
            <a:endParaRPr lang="ar-SA" dirty="0"/>
          </a:p>
        </p:txBody>
      </p:sp>
      <p:sp>
        <p:nvSpPr>
          <p:cNvPr id="3" name="عنصر نائب للمحتوى 2"/>
          <p:cNvSpPr>
            <a:spLocks noGrp="1"/>
          </p:cNvSpPr>
          <p:nvPr>
            <p:ph idx="1"/>
          </p:nvPr>
        </p:nvSpPr>
        <p:spPr/>
        <p:txBody>
          <a:bodyPr/>
          <a:lstStyle/>
          <a:p>
            <a:pPr rtl="1"/>
            <a:r>
              <a:rPr lang="ar-SA" b="1" dirty="0" smtClean="0"/>
              <a:t>3- قد استنبط العلماء هذه المعاني وتنبها لها فوجدوا أن جميع الفقه الإسلامي يدور على خمس قواعد إذا ضبطها طالب العلم وحفظها وأتقنها وأحسن تطبيقها أمكنه الكلام والفهم في جميع مسائل الفقه ولا ينقص عليه بعد ذلك إلا الشيء </a:t>
            </a:r>
            <a:r>
              <a:rPr lang="ar-SA" b="1" dirty="0" err="1" smtClean="0"/>
              <a:t>اليسير .</a:t>
            </a:r>
            <a:r>
              <a:rPr lang="ar-SA" b="1" dirty="0" smtClean="0"/>
              <a:t/>
            </a:r>
            <a:br>
              <a:rPr lang="ar-SA" b="1" dirty="0" smtClean="0"/>
            </a:br>
            <a:r>
              <a:rPr lang="ar-SA" b="1" dirty="0" smtClean="0"/>
              <a:t>4- القواعد الخمسة </a:t>
            </a:r>
            <a:r>
              <a:rPr lang="ar-SA" b="1" dirty="0" err="1" smtClean="0"/>
              <a:t>هي </a:t>
            </a:r>
            <a:r>
              <a:rPr lang="ar-SA" b="1" dirty="0" smtClean="0"/>
              <a:t>: الأمور </a:t>
            </a:r>
            <a:r>
              <a:rPr lang="ar-SA" b="1" dirty="0" err="1" smtClean="0"/>
              <a:t>بمقاصدها </a:t>
            </a:r>
            <a:r>
              <a:rPr lang="ar-SA" b="1" dirty="0" smtClean="0"/>
              <a:t>- اليقين لا يزول </a:t>
            </a:r>
            <a:r>
              <a:rPr lang="ar-SA" b="1" dirty="0" err="1" smtClean="0"/>
              <a:t>بالشك </a:t>
            </a:r>
            <a:r>
              <a:rPr lang="ar-SA" b="1" dirty="0" smtClean="0"/>
              <a:t>- الضرر </a:t>
            </a:r>
            <a:r>
              <a:rPr lang="ar-SA" b="1" dirty="0" err="1" smtClean="0"/>
              <a:t>يزال </a:t>
            </a:r>
            <a:r>
              <a:rPr lang="ar-SA" b="1" dirty="0" smtClean="0"/>
              <a:t>- المشقة تجلب </a:t>
            </a:r>
            <a:r>
              <a:rPr lang="ar-SA" b="1" dirty="0" err="1" smtClean="0"/>
              <a:t>التيسير </a:t>
            </a:r>
            <a:r>
              <a:rPr lang="ar-SA" b="1" dirty="0" smtClean="0"/>
              <a:t>- العادة </a:t>
            </a:r>
            <a:r>
              <a:rPr lang="ar-SA" b="1" dirty="0" err="1" smtClean="0"/>
              <a:t>محكمة .</a:t>
            </a:r>
            <a:r>
              <a:rPr lang="ar-SA" b="1" dirty="0" smtClean="0"/>
              <a:t/>
            </a:r>
            <a:br>
              <a:rPr lang="ar-SA" b="1" dirty="0" smtClean="0"/>
            </a:br>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القواعد الفقهية الكبرى</a:t>
            </a:r>
            <a:endParaRPr lang="ar-SA" dirty="0"/>
          </a:p>
        </p:txBody>
      </p:sp>
      <p:sp>
        <p:nvSpPr>
          <p:cNvPr id="3" name="عنصر نائب للمحتوى 2"/>
          <p:cNvSpPr>
            <a:spLocks noGrp="1"/>
          </p:cNvSpPr>
          <p:nvPr>
            <p:ph idx="1"/>
          </p:nvPr>
        </p:nvSpPr>
        <p:spPr/>
        <p:txBody>
          <a:bodyPr/>
          <a:lstStyle/>
          <a:p>
            <a:pPr rtl="1"/>
            <a:r>
              <a:rPr lang="ar-SA" b="1" dirty="0" smtClean="0"/>
              <a:t>5- القاعدة في </a:t>
            </a:r>
            <a:r>
              <a:rPr lang="ar-SA" b="1" dirty="0" err="1" smtClean="0"/>
              <a:t>اللغة </a:t>
            </a:r>
            <a:r>
              <a:rPr lang="ar-SA" b="1" dirty="0" smtClean="0"/>
              <a:t>: هي الأس و الأصل </a:t>
            </a:r>
            <a:r>
              <a:rPr lang="ar-SA" b="1" dirty="0" err="1" smtClean="0"/>
              <a:t>والأساس .</a:t>
            </a:r>
            <a:r>
              <a:rPr lang="ar-SA" b="1" dirty="0" smtClean="0"/>
              <a:t/>
            </a:r>
            <a:br>
              <a:rPr lang="ar-SA" b="1" dirty="0" smtClean="0"/>
            </a:br>
            <a:r>
              <a:rPr lang="ar-SA" b="1" dirty="0" smtClean="0"/>
              <a:t>قال الله </a:t>
            </a:r>
            <a:r>
              <a:rPr lang="ar-SA" b="1" dirty="0" err="1" smtClean="0"/>
              <a:t>تعالى : </a:t>
            </a:r>
            <a:r>
              <a:rPr lang="ar-SA" b="1" dirty="0" smtClean="0"/>
              <a:t>( وَإِذْ يَرْفَعُ إِبْرَاهِيمُ الْقَوَاعِدَ مِنَ الْبَيْتِ وَإِسْمَاعِيلُ رَبَّنَا تَقَبَّلْ مِنَّا إِنَّكَ أَنْتَ السَّمِيعُ </a:t>
            </a:r>
            <a:r>
              <a:rPr lang="ar-SA" b="1" dirty="0" err="1" smtClean="0"/>
              <a:t>الْعَلِيمُ ) </a:t>
            </a:r>
            <a:r>
              <a:rPr lang="ar-SA" b="1" dirty="0" smtClean="0"/>
              <a:t>( </a:t>
            </a:r>
            <a:r>
              <a:rPr lang="ar-SA" b="1" dirty="0" err="1" smtClean="0"/>
              <a:t>البقرة </a:t>
            </a:r>
            <a:r>
              <a:rPr lang="ar-SA" b="1" dirty="0" smtClean="0"/>
              <a:t>- 127</a:t>
            </a:r>
            <a:r>
              <a:rPr lang="ar-SA" b="1" dirty="0" err="1" smtClean="0"/>
              <a:t>)</a:t>
            </a:r>
            <a:r>
              <a:rPr lang="ar-SA" b="1" dirty="0" smtClean="0"/>
              <a:t/>
            </a:r>
            <a:br>
              <a:rPr lang="ar-SA" b="1" dirty="0" smtClean="0"/>
            </a:br>
            <a:r>
              <a:rPr lang="ar-SA" b="1" dirty="0" smtClean="0"/>
              <a:t>6- القاعدة في اصطلاح </a:t>
            </a:r>
            <a:r>
              <a:rPr lang="ar-SA" b="1" dirty="0" err="1" smtClean="0"/>
              <a:t>التدوين </a:t>
            </a:r>
            <a:r>
              <a:rPr lang="ar-SA" b="1" dirty="0" smtClean="0"/>
              <a:t>: هي الأمر الكلي الذي يندرج تحته جزئيات </a:t>
            </a:r>
            <a:r>
              <a:rPr lang="ar-SA" b="1" dirty="0" err="1" smtClean="0"/>
              <a:t>كثيرة .</a:t>
            </a:r>
            <a:r>
              <a:rPr lang="ar-SA" b="1" dirty="0" smtClean="0"/>
              <a:t/>
            </a:r>
            <a:br>
              <a:rPr lang="ar-SA" b="1" dirty="0" smtClean="0"/>
            </a:br>
            <a:r>
              <a:rPr lang="ar-SA" b="1" dirty="0" smtClean="0"/>
              <a:t>7- الفقه في </a:t>
            </a:r>
            <a:r>
              <a:rPr lang="ar-SA" b="1" dirty="0" err="1" smtClean="0"/>
              <a:t>اللغة </a:t>
            </a:r>
            <a:r>
              <a:rPr lang="ar-SA" b="1" dirty="0" smtClean="0"/>
              <a:t>: هو </a:t>
            </a:r>
            <a:r>
              <a:rPr lang="ar-SA" b="1" dirty="0" err="1" smtClean="0"/>
              <a:t>الفهم .</a:t>
            </a:r>
            <a:r>
              <a:rPr lang="ar-SA" b="1" dirty="0" smtClean="0"/>
              <a:t/>
            </a:r>
            <a:br>
              <a:rPr lang="ar-SA" b="1" dirty="0" smtClean="0"/>
            </a:br>
            <a:r>
              <a:rPr lang="ar-SA" b="1" dirty="0" smtClean="0"/>
              <a:t>8- لا يصح أن تقول عن الأمر الذي لا يحتاج إلى فهم أنك فقهته مثل فقهت أن السماء فوقي والأرض تحتي لأن هذا الأمر </a:t>
            </a:r>
            <a:r>
              <a:rPr lang="ar-SA" b="1" dirty="0" err="1" smtClean="0"/>
              <a:t>معلوم </a:t>
            </a:r>
            <a:r>
              <a:rPr lang="ar-SA" b="1" dirty="0" smtClean="0"/>
              <a:t>( </a:t>
            </a:r>
            <a:r>
              <a:rPr lang="ar-SA" b="1" dirty="0" err="1" smtClean="0"/>
              <a:t>بديهي </a:t>
            </a:r>
            <a:r>
              <a:rPr lang="ar-SA" b="1" dirty="0" smtClean="0"/>
              <a:t>) لا يحتاج إلى </a:t>
            </a:r>
            <a:r>
              <a:rPr lang="ar-SA" b="1" dirty="0" err="1" smtClean="0"/>
              <a:t>فهم .</a:t>
            </a:r>
            <a:r>
              <a:rPr lang="ar-SA" b="1" dirty="0" smtClean="0"/>
              <a:t/>
            </a:r>
            <a:br>
              <a:rPr lang="ar-SA" b="1" dirty="0" smtClean="0"/>
            </a:br>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القواعد الفقهية الكبرى</a:t>
            </a:r>
            <a:endParaRPr lang="ar-SA" dirty="0"/>
          </a:p>
        </p:txBody>
      </p:sp>
      <p:sp>
        <p:nvSpPr>
          <p:cNvPr id="3" name="عنصر نائب للمحتوى 2"/>
          <p:cNvSpPr>
            <a:spLocks noGrp="1"/>
          </p:cNvSpPr>
          <p:nvPr>
            <p:ph idx="1"/>
          </p:nvPr>
        </p:nvSpPr>
        <p:spPr/>
        <p:txBody>
          <a:bodyPr/>
          <a:lstStyle/>
          <a:p>
            <a:pPr rtl="1"/>
            <a:r>
              <a:rPr lang="ar-SA" b="1" dirty="0" smtClean="0"/>
              <a:t>9- </a:t>
            </a:r>
            <a:r>
              <a:rPr lang="ar-SA" b="1" dirty="0" err="1" smtClean="0"/>
              <a:t>الفهم </a:t>
            </a:r>
            <a:r>
              <a:rPr lang="ar-SA" b="1" dirty="0" smtClean="0"/>
              <a:t>: هو العملية العقلية التي يحصل منها استنباط شيء من </a:t>
            </a:r>
            <a:r>
              <a:rPr lang="ar-SA" b="1" dirty="0" err="1" smtClean="0"/>
              <a:t>شيء .</a:t>
            </a:r>
            <a:r>
              <a:rPr lang="ar-SA" b="1" dirty="0" smtClean="0"/>
              <a:t/>
            </a:r>
            <a:br>
              <a:rPr lang="ar-SA" b="1" dirty="0" smtClean="0"/>
            </a:br>
            <a:r>
              <a:rPr lang="ar-SA" b="1" dirty="0" err="1" smtClean="0"/>
              <a:t>10 </a:t>
            </a:r>
            <a:r>
              <a:rPr lang="ar-SA" b="1" dirty="0" smtClean="0"/>
              <a:t>- الفقه في اصطلاح </a:t>
            </a:r>
            <a:r>
              <a:rPr lang="ar-SA" b="1" dirty="0" err="1" smtClean="0"/>
              <a:t>التدوين </a:t>
            </a:r>
            <a:r>
              <a:rPr lang="ar-SA" b="1" dirty="0" smtClean="0"/>
              <a:t>: هو العلم بالأحكام الشرعية </a:t>
            </a:r>
            <a:r>
              <a:rPr lang="ar-SA" b="1" dirty="0" err="1" smtClean="0"/>
              <a:t>المكتسب </a:t>
            </a:r>
            <a:r>
              <a:rPr lang="ar-SA" b="1" dirty="0" smtClean="0"/>
              <a:t>( المتعلق بأفعال </a:t>
            </a:r>
            <a:r>
              <a:rPr lang="ar-SA" b="1" dirty="0" err="1" smtClean="0"/>
              <a:t>المكلفين </a:t>
            </a:r>
            <a:r>
              <a:rPr lang="ar-SA" b="1" dirty="0" smtClean="0"/>
              <a:t>) </a:t>
            </a:r>
            <a:r>
              <a:rPr lang="ar-SA" b="1" dirty="0" err="1" smtClean="0"/>
              <a:t>أو </a:t>
            </a:r>
            <a:r>
              <a:rPr lang="ar-SA" b="1" dirty="0" smtClean="0"/>
              <a:t>( </a:t>
            </a:r>
            <a:r>
              <a:rPr lang="ar-SA" b="1" dirty="0" err="1" smtClean="0"/>
              <a:t>العملية </a:t>
            </a:r>
            <a:r>
              <a:rPr lang="ar-SA" b="1" dirty="0" smtClean="0"/>
              <a:t>) من أدلتها </a:t>
            </a:r>
            <a:r>
              <a:rPr lang="ar-SA" b="1" dirty="0" err="1" smtClean="0"/>
              <a:t>التفصيلية .</a:t>
            </a:r>
            <a:r>
              <a:rPr lang="ar-SA" b="1" dirty="0" smtClean="0"/>
              <a:t/>
            </a:r>
            <a:br>
              <a:rPr lang="ar-SA" b="1" dirty="0" smtClean="0"/>
            </a:br>
            <a:endParaRPr lang="ar-SA" dirty="0" smtClean="0"/>
          </a:p>
          <a:p>
            <a:pPr rtl="1"/>
            <a:endParaRPr lang="en-US" dirty="0" smtClean="0"/>
          </a:p>
          <a:p>
            <a:pPr rtl="1"/>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القواعد الفقهية الكبرى</a:t>
            </a:r>
            <a:endParaRPr lang="ar-SA" dirty="0"/>
          </a:p>
        </p:txBody>
      </p:sp>
      <p:sp>
        <p:nvSpPr>
          <p:cNvPr id="3" name="عنصر نائب للمحتوى 2"/>
          <p:cNvSpPr>
            <a:spLocks noGrp="1"/>
          </p:cNvSpPr>
          <p:nvPr>
            <p:ph idx="1"/>
          </p:nvPr>
        </p:nvSpPr>
        <p:spPr>
          <a:xfrm>
            <a:off x="457200" y="1600200"/>
            <a:ext cx="8915400" cy="4525963"/>
          </a:xfrm>
        </p:spPr>
        <p:txBody>
          <a:bodyPr/>
          <a:lstStyle/>
          <a:p>
            <a:r>
              <a:rPr lang="ar-SA" b="1" dirty="0" smtClean="0"/>
              <a:t>11- </a:t>
            </a:r>
            <a:r>
              <a:rPr lang="ar-SA" b="1" dirty="0" err="1" smtClean="0"/>
              <a:t>لفظ </a:t>
            </a:r>
            <a:r>
              <a:rPr lang="ar-SA" b="1" dirty="0" smtClean="0"/>
              <a:t>" </a:t>
            </a:r>
            <a:r>
              <a:rPr lang="ar-SA" b="1" dirty="0" err="1" smtClean="0"/>
              <a:t>الشرعية " </a:t>
            </a:r>
            <a:r>
              <a:rPr lang="ar-SA" b="1" dirty="0" smtClean="0"/>
              <a:t>: خرج </a:t>
            </a:r>
            <a:r>
              <a:rPr lang="ar-SA" b="1" dirty="0" err="1" smtClean="0"/>
              <a:t>به</a:t>
            </a:r>
            <a:r>
              <a:rPr lang="ar-SA" b="1" dirty="0" smtClean="0"/>
              <a:t> العلم بالأمور الأخرى غير </a:t>
            </a:r>
            <a:r>
              <a:rPr lang="ar-SA" b="1" dirty="0" err="1" smtClean="0"/>
              <a:t>الشرعية .</a:t>
            </a:r>
            <a:r>
              <a:rPr lang="ar-SA" b="1" dirty="0" smtClean="0"/>
              <a:t/>
            </a:r>
            <a:br>
              <a:rPr lang="ar-SA" b="1" dirty="0" smtClean="0"/>
            </a:br>
            <a:r>
              <a:rPr lang="ar-SA" b="1" dirty="0" smtClean="0"/>
              <a:t>12- </a:t>
            </a:r>
            <a:r>
              <a:rPr lang="ar-SA" b="1" dirty="0" err="1" smtClean="0"/>
              <a:t>لفظ </a:t>
            </a:r>
            <a:r>
              <a:rPr lang="ar-SA" b="1" dirty="0" smtClean="0"/>
              <a:t>" </a:t>
            </a:r>
            <a:r>
              <a:rPr lang="ar-SA" b="1" dirty="0" err="1" smtClean="0"/>
              <a:t>الأحكام " </a:t>
            </a:r>
            <a:r>
              <a:rPr lang="ar-SA" b="1" dirty="0" smtClean="0"/>
              <a:t>: خرج </a:t>
            </a:r>
            <a:r>
              <a:rPr lang="ar-SA" b="1" dirty="0" err="1" smtClean="0"/>
              <a:t>به</a:t>
            </a:r>
            <a:r>
              <a:rPr lang="ar-SA" b="1" dirty="0" smtClean="0"/>
              <a:t> الأمور الشرعية التي لا يتعلق </a:t>
            </a:r>
            <a:r>
              <a:rPr lang="ar-SA" b="1" dirty="0" err="1" smtClean="0"/>
              <a:t>بها</a:t>
            </a:r>
            <a:r>
              <a:rPr lang="ar-SA" b="1" dirty="0" smtClean="0"/>
              <a:t> هذه الأحكام الخمسة التي هي الواجب والمستحب والحلال والحرام والمباح ففصلنا بذلك علم الفقه عن علم العقيدة لأن علم العقيدة لا يطلق عليه معرفة الحلال </a:t>
            </a:r>
            <a:r>
              <a:rPr lang="ar-SA" b="1" dirty="0" err="1" smtClean="0"/>
              <a:t>والحرام .</a:t>
            </a:r>
            <a:r>
              <a:rPr lang="ar-SA" b="1" dirty="0" smtClean="0"/>
              <a:t/>
            </a:r>
            <a:br>
              <a:rPr lang="ar-SA" b="1" dirty="0" smtClean="0"/>
            </a:br>
            <a:r>
              <a:rPr lang="ar-SA" b="1" dirty="0" smtClean="0"/>
              <a:t>13- </a:t>
            </a:r>
            <a:r>
              <a:rPr lang="ar-SA" b="1" dirty="0" err="1" smtClean="0"/>
              <a:t>لفظ </a:t>
            </a:r>
            <a:r>
              <a:rPr lang="ar-SA" b="1" dirty="0" smtClean="0"/>
              <a:t>" </a:t>
            </a:r>
            <a:r>
              <a:rPr lang="ar-SA" b="1" dirty="0" err="1" smtClean="0"/>
              <a:t>المكتسب " </a:t>
            </a:r>
            <a:r>
              <a:rPr lang="ar-SA" b="1" dirty="0" smtClean="0"/>
              <a:t>: يعني أن هذا العلم علم </a:t>
            </a:r>
            <a:r>
              <a:rPr lang="ar-SA" b="1" dirty="0" err="1" smtClean="0"/>
              <a:t>مكتسب .</a:t>
            </a:r>
            <a:r>
              <a:rPr lang="ar-SA" b="1" dirty="0" smtClean="0"/>
              <a:t/>
            </a:r>
            <a:br>
              <a:rPr lang="ar-SA" b="1" dirty="0" smtClean="0"/>
            </a:br>
            <a:r>
              <a:rPr lang="ar-SA" b="1" dirty="0" smtClean="0"/>
              <a:t>14- خرج </a:t>
            </a:r>
            <a:r>
              <a:rPr lang="ar-SA" b="1" dirty="0" err="1" smtClean="0"/>
              <a:t>به</a:t>
            </a:r>
            <a:r>
              <a:rPr lang="ar-SA" b="1" dirty="0" smtClean="0"/>
              <a:t> علم الله عن أن يكون </a:t>
            </a:r>
            <a:r>
              <a:rPr lang="ar-SA" b="1" dirty="0" err="1" smtClean="0"/>
              <a:t>مكتسباً .</a:t>
            </a:r>
            <a:r>
              <a:rPr lang="ar-SA" b="1" dirty="0" smtClean="0"/>
              <a:t/>
            </a:r>
            <a:br>
              <a:rPr lang="ar-SA" b="1" dirty="0" smtClean="0"/>
            </a:b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القواعد الفقهية الكبرى</a:t>
            </a:r>
            <a:endParaRPr lang="ar-SA" dirty="0"/>
          </a:p>
        </p:txBody>
      </p:sp>
      <p:sp>
        <p:nvSpPr>
          <p:cNvPr id="3" name="عنصر نائب للمحتوى 2"/>
          <p:cNvSpPr>
            <a:spLocks noGrp="1"/>
          </p:cNvSpPr>
          <p:nvPr>
            <p:ph idx="1"/>
          </p:nvPr>
        </p:nvSpPr>
        <p:spPr/>
        <p:txBody>
          <a:bodyPr/>
          <a:lstStyle/>
          <a:p>
            <a:r>
              <a:rPr lang="ar-SA" sz="3600" b="1" dirty="0" smtClean="0"/>
              <a:t>15- </a:t>
            </a:r>
            <a:r>
              <a:rPr lang="ar-SA" sz="3600" b="1" dirty="0" smtClean="0"/>
              <a:t>بعضهم يستبدل </a:t>
            </a:r>
            <a:r>
              <a:rPr lang="ar-SA" sz="3600" b="1" dirty="0" err="1" smtClean="0"/>
              <a:t>جملة </a:t>
            </a:r>
            <a:r>
              <a:rPr lang="ar-SA" sz="3600" b="1" dirty="0" smtClean="0"/>
              <a:t>" المتعلق بأفعال </a:t>
            </a:r>
            <a:r>
              <a:rPr lang="ar-SA" sz="3600" b="1" dirty="0" err="1" smtClean="0"/>
              <a:t>المكلفين </a:t>
            </a:r>
            <a:r>
              <a:rPr lang="ar-SA" sz="3600" b="1" dirty="0" smtClean="0"/>
              <a:t>" </a:t>
            </a:r>
            <a:r>
              <a:rPr lang="ar-SA" sz="3600" b="1" dirty="0" err="1" smtClean="0"/>
              <a:t>بكلمة </a:t>
            </a:r>
            <a:r>
              <a:rPr lang="ar-SA" sz="3600" b="1" dirty="0" smtClean="0"/>
              <a:t>" </a:t>
            </a:r>
            <a:r>
              <a:rPr lang="ar-SA" sz="3600" b="1" dirty="0" err="1" smtClean="0"/>
              <a:t>العملية </a:t>
            </a:r>
            <a:r>
              <a:rPr lang="ar-SA" sz="3600" b="1" dirty="0" smtClean="0"/>
              <a:t>" لبيان أن موضوع هذا العلم هو أفعال المكلفين وأعمالهم وما يتعلق </a:t>
            </a:r>
            <a:r>
              <a:rPr lang="ar-SA" sz="3600" b="1" dirty="0" err="1" smtClean="0"/>
              <a:t>بهم .</a:t>
            </a:r>
            <a:r>
              <a:rPr lang="ar-SA" sz="3600" b="1" dirty="0" smtClean="0"/>
              <a:t/>
            </a:r>
            <a:br>
              <a:rPr lang="ar-SA" sz="3600" b="1" dirty="0" smtClean="0"/>
            </a:br>
            <a:r>
              <a:rPr lang="ar-SA" sz="3600" b="1" dirty="0" err="1" smtClean="0"/>
              <a:t>16- </a:t>
            </a:r>
            <a:r>
              <a:rPr lang="ar-SA" sz="3600" b="1" dirty="0" smtClean="0"/>
              <a:t>" من أدلتها </a:t>
            </a:r>
            <a:r>
              <a:rPr lang="ar-SA" sz="3600" b="1" dirty="0" err="1" smtClean="0"/>
              <a:t>التفصيلية " </a:t>
            </a:r>
            <a:r>
              <a:rPr lang="ar-SA" sz="3600" b="1" dirty="0" smtClean="0"/>
              <a:t>: لبيان أن هذا العلم تعرض هذه الأحكام من مصادر شرعية هي هذه الأدلة </a:t>
            </a:r>
            <a:r>
              <a:rPr lang="ar-SA" sz="3600" b="1" dirty="0" err="1" smtClean="0"/>
              <a:t>التفصيلية .</a:t>
            </a:r>
            <a:r>
              <a:rPr lang="ar-SA" sz="3600" b="1" dirty="0" smtClean="0"/>
              <a:t/>
            </a:r>
            <a:br>
              <a:rPr lang="ar-SA" sz="3600" b="1" dirty="0" smtClean="0"/>
            </a:br>
            <a:r>
              <a:rPr lang="ar-SA" sz="3600" b="1" dirty="0" smtClean="0"/>
              <a:t/>
            </a:r>
            <a:br>
              <a:rPr lang="ar-SA" sz="3600" b="1" dirty="0" smtClean="0"/>
            </a:br>
            <a:endParaRPr lang="ar-SA" sz="3600" dirty="0" smtClean="0"/>
          </a:p>
          <a:p>
            <a:endParaRPr lang="ar-SA"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القواعد الفقهية الكبرى</a:t>
            </a:r>
            <a:endParaRPr lang="ar-SA" dirty="0"/>
          </a:p>
        </p:txBody>
      </p:sp>
      <p:sp>
        <p:nvSpPr>
          <p:cNvPr id="3" name="عنصر نائب للمحتوى 2"/>
          <p:cNvSpPr>
            <a:spLocks noGrp="1"/>
          </p:cNvSpPr>
          <p:nvPr>
            <p:ph idx="1"/>
          </p:nvPr>
        </p:nvSpPr>
        <p:spPr/>
        <p:txBody>
          <a:bodyPr/>
          <a:lstStyle/>
          <a:p>
            <a:r>
              <a:rPr lang="ar-SA" b="1" dirty="0" err="1" smtClean="0"/>
              <a:t>17 </a:t>
            </a:r>
            <a:r>
              <a:rPr lang="ar-SA" b="1" dirty="0" smtClean="0"/>
              <a:t>- </a:t>
            </a:r>
            <a:r>
              <a:rPr lang="ar-SA" b="1" dirty="0" err="1" smtClean="0"/>
              <a:t>لفظ </a:t>
            </a:r>
            <a:r>
              <a:rPr lang="ar-SA" b="1" dirty="0" smtClean="0"/>
              <a:t>" </a:t>
            </a:r>
            <a:r>
              <a:rPr lang="ar-SA" b="1" dirty="0" err="1" smtClean="0"/>
              <a:t>التفصيلية " </a:t>
            </a:r>
            <a:r>
              <a:rPr lang="ar-SA" b="1" dirty="0" smtClean="0"/>
              <a:t>: خرج </a:t>
            </a:r>
            <a:r>
              <a:rPr lang="ar-SA" b="1" dirty="0" err="1" smtClean="0"/>
              <a:t>به</a:t>
            </a:r>
            <a:r>
              <a:rPr lang="ar-SA" b="1" dirty="0" smtClean="0"/>
              <a:t> علم أصول الفقه عن علم الفقه فإن أصول الفقه تعرف الحكم العام الدال على الوجوب عموماً ولكن في الفقه تحتاج إلى معرفة أفراد المسائل كل مسألة </a:t>
            </a:r>
            <a:r>
              <a:rPr lang="ar-SA" b="1" dirty="0" err="1" smtClean="0"/>
              <a:t>بدليلها .</a:t>
            </a:r>
            <a:r>
              <a:rPr lang="ar-SA" b="1" dirty="0" smtClean="0"/>
              <a:t/>
            </a:r>
            <a:br>
              <a:rPr lang="ar-SA" b="1" dirty="0" smtClean="0"/>
            </a:br>
            <a:r>
              <a:rPr lang="ar-SA" b="1" dirty="0" smtClean="0"/>
              <a:t>18- يقول العلماء إذا كان العلم مركب من كلمتين وأردنا تعريفه نبدأ أولاً بتعريف كل كلمة على </a:t>
            </a:r>
            <a:r>
              <a:rPr lang="ar-SA" b="1" dirty="0" err="1" smtClean="0"/>
              <a:t>حدة</a:t>
            </a:r>
            <a:r>
              <a:rPr lang="ar-SA" b="1" dirty="0" smtClean="0"/>
              <a:t> ثم نأتي بعد ذلك على بتعريف الكلمتين بعد إضافة إحداهما إلى </a:t>
            </a:r>
            <a:r>
              <a:rPr lang="ar-SA" b="1" dirty="0" err="1" smtClean="0"/>
              <a:t>الأخرى .</a:t>
            </a:r>
            <a:r>
              <a:rPr lang="ar-SA" b="1" dirty="0" smtClean="0"/>
              <a:t/>
            </a:r>
            <a:br>
              <a:rPr lang="ar-SA" b="1" dirty="0" smtClean="0"/>
            </a:b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القواعد الفقهية الكبرى</a:t>
            </a:r>
            <a:r>
              <a:rPr lang="ar-SA" b="1" dirty="0" smtClean="0">
                <a:cs typeface="PT Bold Heading" pitchFamily="2" charset="-78"/>
              </a:rPr>
              <a:t> </a:t>
            </a:r>
            <a:endParaRPr lang="ar-SA" dirty="0"/>
          </a:p>
        </p:txBody>
      </p:sp>
      <p:sp>
        <p:nvSpPr>
          <p:cNvPr id="3" name="عنصر نائب للمحتوى 2"/>
          <p:cNvSpPr>
            <a:spLocks noGrp="1"/>
          </p:cNvSpPr>
          <p:nvPr>
            <p:ph idx="1"/>
          </p:nvPr>
        </p:nvSpPr>
        <p:spPr/>
        <p:txBody>
          <a:bodyPr/>
          <a:lstStyle/>
          <a:p>
            <a:r>
              <a:rPr lang="ar-SA" sz="3600" b="1" dirty="0" smtClean="0"/>
              <a:t>- القواعد </a:t>
            </a:r>
            <a:r>
              <a:rPr lang="ar-SA" sz="3600" b="1" dirty="0" err="1" smtClean="0">
                <a:hlinkClick r:id="rId2"/>
              </a:rPr>
              <a:t>الفقهية </a:t>
            </a:r>
            <a:r>
              <a:rPr lang="ar-SA" sz="3600" b="1" dirty="0" smtClean="0"/>
              <a:t>: هي الأمر الكلي الذي يندرج تحته جملة كثيرة من المسائل الجزئية المتعلقة بالأمور العملية في أبواب متعددة من أبواب </a:t>
            </a:r>
            <a:r>
              <a:rPr lang="ar-SA" sz="3600" b="1" dirty="0" err="1" smtClean="0"/>
              <a:t>الفقه .</a:t>
            </a:r>
            <a:r>
              <a:rPr lang="ar-SA" sz="3600" b="1" dirty="0" smtClean="0"/>
              <a:t/>
            </a:r>
            <a:br>
              <a:rPr lang="ar-SA" sz="3600" b="1" dirty="0" smtClean="0"/>
            </a:br>
            <a:r>
              <a:rPr lang="ar-SA" sz="3600" b="1" dirty="0" smtClean="0"/>
              <a:t>20- الفرق بين القاعدة </a:t>
            </a:r>
            <a:r>
              <a:rPr lang="ar-SA" sz="3600" b="1" dirty="0" smtClean="0">
                <a:hlinkClick r:id="rId2"/>
              </a:rPr>
              <a:t>الفقهية </a:t>
            </a:r>
            <a:r>
              <a:rPr lang="ar-SA" sz="3600" b="1" dirty="0" smtClean="0"/>
              <a:t>والضابط </a:t>
            </a:r>
            <a:r>
              <a:rPr lang="ar-SA" sz="3600" b="1" dirty="0" err="1" smtClean="0"/>
              <a:t>الفقهي :</a:t>
            </a:r>
            <a:r>
              <a:rPr lang="ar-SA" sz="3600" b="1" dirty="0" smtClean="0"/>
              <a:t/>
            </a:r>
            <a:br>
              <a:rPr lang="ar-SA" sz="3600" b="1" dirty="0" smtClean="0"/>
            </a:br>
            <a:r>
              <a:rPr lang="ar-SA" sz="3600" b="1" dirty="0" smtClean="0"/>
              <a:t>أ- قال </a:t>
            </a:r>
            <a:r>
              <a:rPr lang="ar-SA" sz="3600" b="1" dirty="0" err="1" smtClean="0"/>
              <a:t>العلماء </a:t>
            </a:r>
            <a:r>
              <a:rPr lang="ar-SA" sz="3600" b="1" dirty="0" smtClean="0"/>
              <a:t>: الضابط الفقهي هو كالقاعدة ولكن الفرق بينه وبين القاعدة </a:t>
            </a:r>
            <a:r>
              <a:rPr lang="ar-SA" sz="3600" b="1" dirty="0" err="1" smtClean="0"/>
              <a:t>أن </a:t>
            </a:r>
            <a:r>
              <a:rPr lang="ar-SA" sz="3600" b="1" dirty="0" smtClean="0"/>
              <a:t>" القاعدة </a:t>
            </a:r>
            <a:r>
              <a:rPr lang="ar-SA" sz="3600" b="1" dirty="0" err="1" smtClean="0">
                <a:hlinkClick r:id="rId2"/>
              </a:rPr>
              <a:t>الفقهية </a:t>
            </a:r>
            <a:r>
              <a:rPr lang="ar-SA" sz="3600" b="1" dirty="0" smtClean="0"/>
              <a:t>" تعطيك أحكام مسائل جزئية كثيرة في أبواب متعددة </a:t>
            </a:r>
            <a:r>
              <a:rPr lang="ar-SA" sz="3600" b="1" dirty="0" err="1" smtClean="0"/>
              <a:t>بينما </a:t>
            </a:r>
            <a:r>
              <a:rPr lang="ar-SA" sz="3600" b="1" dirty="0" smtClean="0"/>
              <a:t>" الضابط </a:t>
            </a:r>
            <a:r>
              <a:rPr lang="ar-SA" sz="3600" b="1" dirty="0" err="1" smtClean="0"/>
              <a:t>الفقهي </a:t>
            </a:r>
            <a:r>
              <a:rPr lang="ar-SA" sz="3600" b="1" dirty="0" err="1" smtClean="0"/>
              <a:t>"</a:t>
            </a:r>
            <a:endParaRPr lang="ar-SA" sz="3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القواعد الفقهية الكبرى</a:t>
            </a:r>
            <a:endParaRPr lang="ar-SA" dirty="0"/>
          </a:p>
        </p:txBody>
      </p:sp>
      <p:sp>
        <p:nvSpPr>
          <p:cNvPr id="3" name="عنصر نائب للمحتوى 2"/>
          <p:cNvSpPr>
            <a:spLocks noGrp="1"/>
          </p:cNvSpPr>
          <p:nvPr>
            <p:ph idx="1"/>
          </p:nvPr>
        </p:nvSpPr>
        <p:spPr/>
        <p:txBody>
          <a:bodyPr/>
          <a:lstStyle/>
          <a:p>
            <a:pPr rtl="1"/>
            <a:r>
              <a:rPr lang="ar-SA" b="1" dirty="0" smtClean="0"/>
              <a:t>يعطيك أحكام مسائل كثيرة ولكن في باب </a:t>
            </a:r>
            <a:r>
              <a:rPr lang="ar-SA" b="1" dirty="0" err="1" smtClean="0"/>
              <a:t>واحد .</a:t>
            </a:r>
            <a:r>
              <a:rPr lang="ar-SA" b="1" dirty="0" smtClean="0"/>
              <a:t/>
            </a:r>
            <a:br>
              <a:rPr lang="ar-SA" b="1" dirty="0" smtClean="0"/>
            </a:br>
            <a:r>
              <a:rPr lang="ar-SA" b="1" dirty="0" smtClean="0"/>
              <a:t>مثال للقاعدة </a:t>
            </a:r>
            <a:r>
              <a:rPr lang="ar-SA" b="1" dirty="0" err="1" smtClean="0"/>
              <a:t>الفقهية : </a:t>
            </a:r>
            <a:r>
              <a:rPr lang="ar-SA" b="1" dirty="0" smtClean="0"/>
              <a:t>" إِنَّمَا الْأَعْمَالُ </a:t>
            </a:r>
            <a:r>
              <a:rPr lang="ar-SA" b="1" dirty="0" err="1" smtClean="0"/>
              <a:t>بِالنِّيَّاتِ </a:t>
            </a:r>
            <a:r>
              <a:rPr lang="ar-SA" b="1" dirty="0" smtClean="0"/>
              <a:t>" تدخل في الطهارة والصلاة والحج والبيع والنكاح والطلاق وفي أبواب </a:t>
            </a:r>
            <a:r>
              <a:rPr lang="ar-SA" b="1" dirty="0" err="1" smtClean="0"/>
              <a:t>كثيرة .</a:t>
            </a:r>
            <a:r>
              <a:rPr lang="ar-SA" b="1" dirty="0" smtClean="0"/>
              <a:t/>
            </a:r>
            <a:br>
              <a:rPr lang="ar-SA" b="1" dirty="0" smtClean="0"/>
            </a:br>
            <a:r>
              <a:rPr lang="ar-SA" b="1" dirty="0" smtClean="0"/>
              <a:t>مثال للضابط </a:t>
            </a:r>
            <a:r>
              <a:rPr lang="ar-SA" b="1" dirty="0" err="1" smtClean="0"/>
              <a:t>الفقهي : </a:t>
            </a:r>
            <a:r>
              <a:rPr lang="ar-SA" b="1" dirty="0" smtClean="0"/>
              <a:t>" لِكُلِّ سَهْوٍ </a:t>
            </a:r>
            <a:r>
              <a:rPr lang="ar-SA" b="1" dirty="0" err="1" smtClean="0"/>
              <a:t>سَجْدَتَانِ </a:t>
            </a:r>
            <a:r>
              <a:rPr lang="ar-SA" b="1" dirty="0" smtClean="0"/>
              <a:t>" لأنه يتعلق في باب </a:t>
            </a:r>
            <a:r>
              <a:rPr lang="ar-SA" b="1" dirty="0" err="1" smtClean="0"/>
              <a:t>السهو .</a:t>
            </a:r>
            <a:r>
              <a:rPr lang="ar-SA" b="1" dirty="0" smtClean="0"/>
              <a:t/>
            </a:r>
            <a:br>
              <a:rPr lang="ar-SA" b="1" dirty="0" smtClean="0"/>
            </a:br>
            <a:r>
              <a:rPr lang="ar-SA" b="1" dirty="0" err="1" smtClean="0"/>
              <a:t>ب- </a:t>
            </a:r>
            <a:r>
              <a:rPr lang="ar-SA" b="1" dirty="0" smtClean="0"/>
              <a:t>" القاعدة </a:t>
            </a:r>
            <a:r>
              <a:rPr lang="ar-SA" b="1" dirty="0" err="1" smtClean="0">
                <a:hlinkClick r:id="rId2"/>
              </a:rPr>
              <a:t>الفقهية </a:t>
            </a:r>
            <a:r>
              <a:rPr lang="ar-SA" b="1" dirty="0" smtClean="0"/>
              <a:t>" تجتمع عليها كل المذاهب </a:t>
            </a:r>
            <a:r>
              <a:rPr lang="ar-SA" b="1" dirty="0" smtClean="0">
                <a:hlinkClick r:id="rId2"/>
              </a:rPr>
              <a:t>الفقهية </a:t>
            </a:r>
            <a:r>
              <a:rPr lang="ar-SA" b="1" dirty="0" err="1" smtClean="0"/>
              <a:t>ولكن </a:t>
            </a:r>
            <a:r>
              <a:rPr lang="ar-SA" b="1" dirty="0" smtClean="0"/>
              <a:t>" الضابط </a:t>
            </a:r>
            <a:r>
              <a:rPr lang="ar-SA" b="1" dirty="0" err="1" smtClean="0"/>
              <a:t>الفقهي </a:t>
            </a:r>
            <a:r>
              <a:rPr lang="ar-SA" b="1" dirty="0" smtClean="0"/>
              <a:t>" يختلف من مذهب إلى مذهب بعبارة أخرى </a:t>
            </a:r>
            <a:r>
              <a:rPr lang="ar-SA" b="1" dirty="0" err="1" smtClean="0"/>
              <a:t>أن </a:t>
            </a:r>
            <a:r>
              <a:rPr lang="ar-SA" b="1" dirty="0" smtClean="0"/>
              <a:t>" الضابط </a:t>
            </a:r>
            <a:r>
              <a:rPr lang="ar-SA" b="1" dirty="0" err="1" smtClean="0"/>
              <a:t>الفقهي </a:t>
            </a:r>
            <a:r>
              <a:rPr lang="ar-SA" b="1" dirty="0" smtClean="0"/>
              <a:t>" يغلب عليه سمت المذهب بينما القاعدة </a:t>
            </a:r>
            <a:r>
              <a:rPr lang="ar-SA" b="1" dirty="0" err="1" smtClean="0"/>
              <a:t>فلا .</a:t>
            </a:r>
            <a:r>
              <a:rPr lang="ar-SA" b="1" dirty="0" smtClean="0"/>
              <a:t/>
            </a:r>
            <a:br>
              <a:rPr lang="ar-SA" b="1" dirty="0" smtClean="0"/>
            </a:b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القواعد الفقهية الكبرى</a:t>
            </a:r>
            <a:endParaRPr lang="ar-SA" dirty="0"/>
          </a:p>
        </p:txBody>
      </p:sp>
      <p:sp>
        <p:nvSpPr>
          <p:cNvPr id="3" name="عنصر نائب للمحتوى 2"/>
          <p:cNvSpPr>
            <a:spLocks noGrp="1"/>
          </p:cNvSpPr>
          <p:nvPr>
            <p:ph idx="1"/>
          </p:nvPr>
        </p:nvSpPr>
        <p:spPr/>
        <p:txBody>
          <a:bodyPr/>
          <a:lstStyle/>
          <a:p>
            <a:pPr rtl="1"/>
            <a:r>
              <a:rPr lang="ar-SA" b="1" dirty="0" smtClean="0"/>
              <a:t>- الفرق </a:t>
            </a:r>
            <a:r>
              <a:rPr lang="ar-SA" b="1" dirty="0" err="1" smtClean="0"/>
              <a:t>بين </a:t>
            </a:r>
            <a:r>
              <a:rPr lang="ar-SA" b="1" dirty="0" smtClean="0"/>
              <a:t>" علم </a:t>
            </a:r>
            <a:r>
              <a:rPr lang="ar-SA" b="1" dirty="0" smtClean="0">
                <a:hlinkClick r:id="rId2"/>
              </a:rPr>
              <a:t>القواعد </a:t>
            </a:r>
            <a:r>
              <a:rPr lang="ar-SA" b="1" dirty="0" err="1" smtClean="0">
                <a:hlinkClick r:id="rId2"/>
              </a:rPr>
              <a:t>الفقهية </a:t>
            </a:r>
            <a:r>
              <a:rPr lang="ar-SA" b="1" dirty="0" smtClean="0"/>
              <a:t>" </a:t>
            </a:r>
            <a:r>
              <a:rPr lang="ar-SA" b="1" dirty="0" err="1" smtClean="0"/>
              <a:t>و </a:t>
            </a:r>
            <a:r>
              <a:rPr lang="ar-SA" b="1" dirty="0" smtClean="0"/>
              <a:t>" علم أصول </a:t>
            </a:r>
            <a:r>
              <a:rPr lang="ar-SA" b="1" dirty="0" err="1" smtClean="0"/>
              <a:t>الفقه " :</a:t>
            </a:r>
            <a:r>
              <a:rPr lang="ar-SA" b="1" dirty="0" smtClean="0"/>
              <a:t/>
            </a:r>
            <a:br>
              <a:rPr lang="ar-SA" b="1" dirty="0" smtClean="0"/>
            </a:br>
            <a:r>
              <a:rPr lang="ar-SA" b="1" dirty="0" err="1" smtClean="0"/>
              <a:t>أ- </a:t>
            </a:r>
            <a:r>
              <a:rPr lang="ar-SA" b="1" dirty="0" smtClean="0"/>
              <a:t>" أصول </a:t>
            </a:r>
            <a:r>
              <a:rPr lang="ar-SA" b="1" dirty="0" err="1" smtClean="0"/>
              <a:t>الفقه " </a:t>
            </a:r>
            <a:r>
              <a:rPr lang="ar-SA" b="1" dirty="0" smtClean="0"/>
              <a:t>: علم يعتمد في أصله على الدلالات من جهة التراكيب اللغوية </a:t>
            </a:r>
            <a:r>
              <a:rPr lang="ar-SA" b="1" dirty="0" err="1" smtClean="0"/>
              <a:t>بينما </a:t>
            </a:r>
            <a:r>
              <a:rPr lang="ar-SA" b="1" dirty="0" smtClean="0"/>
              <a:t>" </a:t>
            </a:r>
            <a:r>
              <a:rPr lang="ar-SA" b="1" dirty="0" smtClean="0">
                <a:hlinkClick r:id="rId2"/>
              </a:rPr>
              <a:t>القواعد </a:t>
            </a:r>
            <a:r>
              <a:rPr lang="ar-SA" b="1" dirty="0" err="1" smtClean="0">
                <a:hlinkClick r:id="rId2"/>
              </a:rPr>
              <a:t>الفقهية </a:t>
            </a:r>
            <a:r>
              <a:rPr lang="ar-SA" b="1" dirty="0" smtClean="0"/>
              <a:t>" يعتمد على ما دلت عليه النصوص </a:t>
            </a:r>
            <a:r>
              <a:rPr lang="ar-SA" b="1" dirty="0" err="1" smtClean="0"/>
              <a:t>الشرعية .</a:t>
            </a:r>
            <a:r>
              <a:rPr lang="ar-SA" b="1" dirty="0" smtClean="0"/>
              <a:t/>
            </a:r>
            <a:br>
              <a:rPr lang="ar-SA" b="1" dirty="0" smtClean="0"/>
            </a:br>
            <a:r>
              <a:rPr lang="ar-SA" b="1" dirty="0" err="1" smtClean="0"/>
              <a:t>ب- </a:t>
            </a:r>
            <a:r>
              <a:rPr lang="ar-SA" b="1" dirty="0" smtClean="0"/>
              <a:t>" أصول </a:t>
            </a:r>
            <a:r>
              <a:rPr lang="ar-SA" b="1" dirty="0" err="1" smtClean="0"/>
              <a:t>الفقه " </a:t>
            </a:r>
            <a:r>
              <a:rPr lang="ar-SA" b="1" dirty="0" smtClean="0"/>
              <a:t>: هيئتك هيئة استنباط </a:t>
            </a:r>
            <a:r>
              <a:rPr lang="ar-SA" b="1" dirty="0" err="1" smtClean="0"/>
              <a:t>بينما </a:t>
            </a:r>
            <a:r>
              <a:rPr lang="ar-SA" b="1" dirty="0" smtClean="0"/>
              <a:t>" القاعدة </a:t>
            </a:r>
            <a:r>
              <a:rPr lang="ar-SA" b="1" dirty="0" err="1" smtClean="0">
                <a:hlinkClick r:id="rId2"/>
              </a:rPr>
              <a:t>الفقهية </a:t>
            </a:r>
            <a:r>
              <a:rPr lang="ar-SA" b="1" dirty="0" smtClean="0"/>
              <a:t>" هيئتك هيئة من وضع عبارة كلية تجمع مسائل كثيرة فأنت لا تبين أحكام جزئية ولكن تجمع مسائل جزئية كثيرة مثل استقراء أدلة كثيرة فتولد عندك </a:t>
            </a:r>
            <a:r>
              <a:rPr lang="ar-SA" b="1" dirty="0" err="1" smtClean="0"/>
              <a:t>أن </a:t>
            </a:r>
            <a:r>
              <a:rPr lang="ar-SA" b="1" dirty="0" smtClean="0"/>
              <a:t>" المشقة تجلب </a:t>
            </a:r>
            <a:r>
              <a:rPr lang="ar-SA" b="1" dirty="0" err="1" smtClean="0"/>
              <a:t>التيسير " .</a:t>
            </a:r>
            <a:r>
              <a:rPr lang="ar-SA" b="1" dirty="0" smtClean="0"/>
              <a:t/>
            </a:r>
            <a:br>
              <a:rPr lang="ar-SA" b="1" dirty="0" smtClean="0"/>
            </a:br>
            <a:endParaRPr lang="ar-SA"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القواعد الفقهية الكبرى</a:t>
            </a:r>
            <a:endParaRPr lang="ar-SA" dirty="0"/>
          </a:p>
        </p:txBody>
      </p:sp>
      <p:sp>
        <p:nvSpPr>
          <p:cNvPr id="3" name="عنصر نائب للمحتوى 2"/>
          <p:cNvSpPr>
            <a:spLocks noGrp="1"/>
          </p:cNvSpPr>
          <p:nvPr>
            <p:ph idx="1"/>
          </p:nvPr>
        </p:nvSpPr>
        <p:spPr/>
        <p:txBody>
          <a:bodyPr/>
          <a:lstStyle/>
          <a:p>
            <a:pPr rtl="1"/>
            <a:r>
              <a:rPr lang="ar-SA" b="1" dirty="0" smtClean="0"/>
              <a:t>22- </a:t>
            </a:r>
            <a:r>
              <a:rPr lang="ar-SA" b="1" dirty="0" smtClean="0"/>
              <a:t>كتبت كتب كثيرة في علم </a:t>
            </a:r>
            <a:r>
              <a:rPr lang="ar-SA" b="1" dirty="0" smtClean="0">
                <a:hlinkClick r:id="rId2"/>
              </a:rPr>
              <a:t>القواعد الفقهية </a:t>
            </a:r>
            <a:r>
              <a:rPr lang="ar-SA" b="1" dirty="0" smtClean="0"/>
              <a:t>ومن أشهر الكتب </a:t>
            </a:r>
            <a:r>
              <a:rPr lang="ar-SA" b="1" dirty="0" err="1" smtClean="0"/>
              <a:t>كتاب </a:t>
            </a:r>
            <a:r>
              <a:rPr lang="ar-SA" b="1" dirty="0" smtClean="0"/>
              <a:t>" </a:t>
            </a:r>
            <a:r>
              <a:rPr lang="ar-SA" b="1" dirty="0" smtClean="0">
                <a:hlinkClick r:id="rId2"/>
              </a:rPr>
              <a:t>القواعد الفقهية </a:t>
            </a:r>
            <a:r>
              <a:rPr lang="ar-SA" b="1" dirty="0" smtClean="0"/>
              <a:t>لابن </a:t>
            </a:r>
            <a:r>
              <a:rPr lang="ar-SA" b="1" dirty="0" err="1" smtClean="0"/>
              <a:t>رجب </a:t>
            </a:r>
            <a:r>
              <a:rPr lang="ar-SA" b="1" dirty="0" smtClean="0"/>
              <a:t>" ولكن غلبت عليه سمت الضوابط </a:t>
            </a:r>
            <a:r>
              <a:rPr lang="ar-SA" b="1" dirty="0" smtClean="0">
                <a:hlinkClick r:id="rId2"/>
              </a:rPr>
              <a:t>الفقهية </a:t>
            </a:r>
            <a:r>
              <a:rPr lang="ar-SA" b="1" dirty="0" smtClean="0"/>
              <a:t>ومنها </a:t>
            </a:r>
            <a:r>
              <a:rPr lang="ar-SA" b="1" dirty="0" err="1" smtClean="0"/>
              <a:t>كتاب </a:t>
            </a:r>
            <a:r>
              <a:rPr lang="ar-SA" b="1" dirty="0" smtClean="0"/>
              <a:t>" الأشباه والنظائر </a:t>
            </a:r>
            <a:r>
              <a:rPr lang="ar-SA" b="1" dirty="0" err="1" smtClean="0"/>
              <a:t>للسيوطي " </a:t>
            </a:r>
            <a:r>
              <a:rPr lang="ar-SA" b="1" dirty="0" smtClean="0"/>
              <a:t>( </a:t>
            </a:r>
            <a:r>
              <a:rPr lang="ar-SA" b="1" dirty="0" err="1" smtClean="0"/>
              <a:t>شافعي </a:t>
            </a:r>
            <a:r>
              <a:rPr lang="ar-SA" b="1" dirty="0" smtClean="0"/>
              <a:t>) </a:t>
            </a:r>
            <a:r>
              <a:rPr lang="ar-SA" b="1" dirty="0" err="1" smtClean="0"/>
              <a:t>وكتاب </a:t>
            </a:r>
            <a:r>
              <a:rPr lang="ar-SA" b="1" dirty="0" smtClean="0"/>
              <a:t>" الأشباه والنظائر لابن </a:t>
            </a:r>
            <a:r>
              <a:rPr lang="ar-SA" b="1" dirty="0" err="1" smtClean="0"/>
              <a:t>نجيم</a:t>
            </a:r>
            <a:r>
              <a:rPr lang="ar-SA" b="1" dirty="0" smtClean="0"/>
              <a:t> </a:t>
            </a:r>
            <a:r>
              <a:rPr lang="ar-SA" b="1" dirty="0" err="1" smtClean="0"/>
              <a:t>" </a:t>
            </a:r>
            <a:r>
              <a:rPr lang="ar-SA" b="1" dirty="0" smtClean="0"/>
              <a:t>( </a:t>
            </a:r>
            <a:r>
              <a:rPr lang="ar-SA" b="1" dirty="0" err="1" smtClean="0"/>
              <a:t>حنفي </a:t>
            </a:r>
            <a:r>
              <a:rPr lang="ar-SA" b="1" dirty="0" smtClean="0"/>
              <a:t>) و </a:t>
            </a:r>
            <a:r>
              <a:rPr lang="ar-SA" b="1" dirty="0" err="1" smtClean="0"/>
              <a:t>كتاب </a:t>
            </a:r>
            <a:r>
              <a:rPr lang="ar-SA" b="1" dirty="0" smtClean="0"/>
              <a:t>" إعلام الموقعين لابن قيم </a:t>
            </a:r>
            <a:r>
              <a:rPr lang="ar-SA" b="1" dirty="0" err="1" smtClean="0"/>
              <a:t>الجوزية</a:t>
            </a:r>
            <a:r>
              <a:rPr lang="ar-SA" b="1" dirty="0" smtClean="0"/>
              <a:t> " </a:t>
            </a:r>
            <a:r>
              <a:rPr lang="ar-SA" b="1" dirty="0" err="1" smtClean="0"/>
              <a:t>وكتاب </a:t>
            </a:r>
            <a:r>
              <a:rPr lang="ar-SA" b="1" dirty="0" smtClean="0"/>
              <a:t>" </a:t>
            </a:r>
            <a:r>
              <a:rPr lang="ar-SA" b="1" dirty="0" smtClean="0">
                <a:hlinkClick r:id="rId2"/>
              </a:rPr>
              <a:t>القواعد الفقهية </a:t>
            </a:r>
            <a:r>
              <a:rPr lang="ar-SA" b="1" dirty="0" err="1" smtClean="0"/>
              <a:t>للعلائي</a:t>
            </a:r>
            <a:r>
              <a:rPr lang="ar-SA" b="1" dirty="0" smtClean="0"/>
              <a:t> " </a:t>
            </a:r>
            <a:r>
              <a:rPr lang="ar-SA" b="1" dirty="0" err="1" smtClean="0"/>
              <a:t>وكتاب </a:t>
            </a:r>
            <a:r>
              <a:rPr lang="ar-SA" b="1" dirty="0" smtClean="0"/>
              <a:t>" </a:t>
            </a:r>
            <a:r>
              <a:rPr lang="ar-SA" b="1" dirty="0" smtClean="0">
                <a:hlinkClick r:id="rId2"/>
              </a:rPr>
              <a:t>القواعد الفقهية </a:t>
            </a:r>
            <a:r>
              <a:rPr lang="ar-SA" b="1" dirty="0" smtClean="0"/>
              <a:t>لابن </a:t>
            </a:r>
            <a:r>
              <a:rPr lang="ar-SA" b="1" dirty="0" err="1" smtClean="0"/>
              <a:t>السبكي </a:t>
            </a:r>
            <a:r>
              <a:rPr lang="ar-SA" b="1" dirty="0" smtClean="0"/>
              <a:t>" وللشيخ السعدي و الشيخ أحمد </a:t>
            </a:r>
            <a:r>
              <a:rPr lang="ar-SA" b="1" dirty="0" err="1" smtClean="0"/>
              <a:t>الزرقا</a:t>
            </a:r>
            <a:r>
              <a:rPr lang="ar-SA" b="1" dirty="0" smtClean="0"/>
              <a:t> ووالده الشيخ محمد </a:t>
            </a:r>
            <a:r>
              <a:rPr lang="ar-SA" b="1" dirty="0" err="1" smtClean="0"/>
              <a:t>الزرقا</a:t>
            </a:r>
            <a:r>
              <a:rPr lang="ar-SA" b="1" dirty="0" smtClean="0"/>
              <a:t> وهناك رسالة عبارة عن محاضرة للشيخ محمد الأمين </a:t>
            </a:r>
            <a:r>
              <a:rPr lang="ar-SA" b="1" dirty="0" err="1" smtClean="0"/>
              <a:t>الشنقيطي</a:t>
            </a:r>
            <a:r>
              <a:rPr lang="ar-SA" b="1" dirty="0" smtClean="0"/>
              <a:t> صاحب أضواء البيان تكلم فيها </a:t>
            </a:r>
            <a:r>
              <a:rPr lang="ar-SA" b="1" dirty="0" smtClean="0"/>
              <a:t>عن </a:t>
            </a:r>
            <a:r>
              <a:rPr lang="ar-SA" b="1" dirty="0" smtClean="0">
                <a:hlinkClick r:id="rId2"/>
              </a:rPr>
              <a:t>القواعد </a:t>
            </a:r>
            <a:r>
              <a:rPr lang="ar-SA" b="1" dirty="0" smtClean="0"/>
              <a:t>الفقهية </a:t>
            </a:r>
            <a:r>
              <a:rPr lang="ar-SA" b="1" dirty="0" err="1" smtClean="0"/>
              <a:t>الخمس </a:t>
            </a:r>
            <a:r>
              <a:rPr lang="ar-SA" b="1" dirty="0" err="1" smtClean="0"/>
              <a:t>.</a:t>
            </a:r>
            <a:endParaRPr lang="ar-SA" b="1" dirty="0" smtClean="0"/>
          </a:p>
          <a:p>
            <a:pPr rtl="1"/>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1974</TotalTime>
  <Words>372</Words>
  <Application>Microsoft Office PowerPoint</Application>
  <PresentationFormat>A4 Paper (210x297 mm)‎</PresentationFormat>
  <Paragraphs>35</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الرابعة </vt:lpstr>
      <vt:lpstr>القواعد الفقهية الكبرى</vt:lpstr>
      <vt:lpstr>القواعد الفقهية الكبرى</vt:lpstr>
      <vt:lpstr>القواعد الفقهية الكبرى</vt:lpstr>
      <vt:lpstr>القواعد الفقهية الكبرى</vt:lpstr>
      <vt:lpstr>القواعد الفقهية الكبرى</vt:lpstr>
      <vt:lpstr>القواعد الفقهية الكبرى</vt:lpstr>
      <vt:lpstr>القواعد الفقهية الكبرى</vt:lpstr>
      <vt:lpstr>القواعد الفقهية الكبرى</vt:lpstr>
      <vt:lpstr>القواعد الفقهية الكبرى </vt:lpstr>
      <vt:lpstr>القواعد الفقهية الكبرى</vt:lpstr>
      <vt:lpstr>القواعد الفقهية الكبرى</vt:lpstr>
      <vt:lpstr>القواعد الفقهية الكبرى</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halmarri</cp:lastModifiedBy>
  <cp:revision>175</cp:revision>
  <dcterms:created xsi:type="dcterms:W3CDTF">2009-10-14T19:14:34Z</dcterms:created>
  <dcterms:modified xsi:type="dcterms:W3CDTF">2013-03-09T07:40:20Z</dcterms:modified>
</cp:coreProperties>
</file>