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301" r:id="rId4"/>
    <p:sldId id="280" r:id="rId5"/>
    <p:sldId id="281" r:id="rId6"/>
    <p:sldId id="282" r:id="rId7"/>
    <p:sldId id="283" r:id="rId8"/>
    <p:sldId id="284" r:id="rId9"/>
    <p:sldId id="285" r:id="rId10"/>
    <p:sldId id="286"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320" r:id="rId30"/>
    <p:sldId id="321" r:id="rId31"/>
    <p:sldId id="322" r:id="rId32"/>
    <p:sldId id="323" r:id="rId33"/>
    <p:sldId id="324" r:id="rId34"/>
    <p:sldId id="325" r:id="rId35"/>
    <p:sldId id="326" r:id="rId36"/>
    <p:sldId id="327" r:id="rId37"/>
    <p:sldId id="328" r:id="rId38"/>
    <p:sldId id="266" r:id="rId3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3/30/2013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uqu.edu.sa/control/add_menu/ar/10426"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2286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1524000"/>
          </a:xfrm>
          <a:prstGeom prst="rect">
            <a:avLst/>
          </a:prstGeom>
          <a:noFill/>
          <a:ln w="9525">
            <a:noFill/>
            <a:miter lim="800000"/>
            <a:headEnd/>
            <a:tailEnd/>
          </a:ln>
        </p:spPr>
        <p:txBody>
          <a:bodyPr anchor="ctr"/>
          <a:lstStyle/>
          <a:p>
            <a:pPr algn="ctr"/>
            <a:r>
              <a:rPr lang="ar-SA" sz="3200" b="1" dirty="0" smtClean="0">
                <a:cs typeface="PT Bold Heading" pitchFamily="2" charset="-78"/>
              </a:rPr>
              <a:t>القواعد الفقهية ومقاصد الشريعة </a:t>
            </a:r>
            <a:endParaRPr lang="en-US" sz="3200" b="1" dirty="0" smtClean="0">
              <a:cs typeface="PT Bold Heading" pitchFamily="2" charset="-78"/>
            </a:endParaRPr>
          </a:p>
          <a:p>
            <a:pPr algn="ctr"/>
            <a:r>
              <a:rPr lang="en-US" sz="2000" dirty="0" smtClean="0"/>
              <a:t>Rules and Intends of Jurisprudence</a:t>
            </a:r>
          </a:p>
          <a:p>
            <a:pPr algn="ctr">
              <a:defRPr/>
            </a:pPr>
            <a:r>
              <a:rPr lang="ar-SA" sz="2800" b="1" dirty="0" smtClean="0">
                <a:latin typeface="Calibri" pitchFamily="34" charset="0"/>
                <a:cs typeface="PT Bold Heading" pitchFamily="2" charset="-78"/>
              </a:rPr>
              <a:t>الدكتور/ حمد 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eaLnBrk="1" hangingPunct="1">
              <a:defRPr/>
            </a:pPr>
            <a:r>
              <a:rPr lang="ar-SA" sz="6000" b="1" spc="-150" dirty="0" smtClean="0">
                <a:solidFill>
                  <a:srgbClr val="009900"/>
                </a:solidFill>
                <a:latin typeface="ae_AlMateen" pitchFamily="2" charset="-78"/>
                <a:cs typeface="ae_AlMateen" pitchFamily="2" charset="-78"/>
              </a:rPr>
              <a:t>المحاضرة الخامسة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b="1" spc="-150" dirty="0" smtClean="0">
              <a:solidFill>
                <a:srgbClr val="376092"/>
              </a:solidFill>
              <a:latin typeface="Andalus" pitchFamily="18" charset="-78"/>
              <a:cs typeface="Diwani Letter" pitchFamily="2" charset="-78"/>
            </a:endParaRPr>
          </a:p>
        </p:txBody>
      </p:sp>
      <p:sp>
        <p:nvSpPr>
          <p:cNvPr id="4" name="مستطيل 3"/>
          <p:cNvSpPr/>
          <p:nvPr/>
        </p:nvSpPr>
        <p:spPr>
          <a:xfrm>
            <a:off x="2476500" y="3105835"/>
            <a:ext cx="4953000" cy="584775"/>
          </a:xfrm>
          <a:prstGeom prst="rect">
            <a:avLst/>
          </a:prstGeom>
        </p:spPr>
        <p:txBody>
          <a:bodyPr>
            <a:spAutoFit/>
          </a:bodyPr>
          <a:lstStyle/>
          <a:p>
            <a:pPr algn="ctr"/>
            <a:r>
              <a:rPr lang="ar-SA" sz="3200" b="1" dirty="0" smtClean="0">
                <a:cs typeface="PT Bold Heading" pitchFamily="2" charset="-78"/>
              </a:rPr>
              <a:t>الامور </a:t>
            </a:r>
            <a:r>
              <a:rPr lang="ar-SA" sz="3200" b="1" dirty="0" err="1" smtClean="0">
                <a:cs typeface="PT Bold Heading" pitchFamily="2" charset="-78"/>
              </a:rPr>
              <a:t>بمقاصدها.</a:t>
            </a:r>
            <a:r>
              <a:rPr lang="ar-SA" sz="3200" b="1" dirty="0" smtClean="0">
                <a:cs typeface="PT Bold Heading" pitchFamily="2" charset="-78"/>
              </a:rPr>
              <a:t> </a:t>
            </a:r>
            <a:endParaRPr lang="ar-SA"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r>
              <a:rPr lang="ar-SA" b="1" dirty="0" smtClean="0"/>
              <a:t/>
            </a:r>
            <a:br>
              <a:rPr lang="ar-SA" b="1" dirty="0" smtClean="0"/>
            </a:br>
            <a:r>
              <a:rPr lang="ar-SA" b="1" dirty="0" smtClean="0"/>
              <a:t>القواعد </a:t>
            </a:r>
            <a:r>
              <a:rPr lang="ar-SA" b="1" dirty="0" smtClean="0"/>
              <a:t>الفقهية </a:t>
            </a:r>
            <a:r>
              <a:rPr lang="ar-SA" b="1" dirty="0" smtClean="0"/>
              <a:t>الكبرى</a:t>
            </a:r>
            <a:br>
              <a:rPr lang="ar-SA" b="1" dirty="0" smtClean="0"/>
            </a:br>
            <a:endParaRPr lang="ar-SA" b="1" dirty="0"/>
          </a:p>
        </p:txBody>
      </p:sp>
      <p:pic>
        <p:nvPicPr>
          <p:cNvPr id="1026" name="Picture 2" descr="C:\Documents and Settings\halmarri\My Documents\My Pictures\القواعد الفقهية.jpg"/>
          <p:cNvPicPr>
            <a:picLocks noGrp="1" noChangeAspect="1" noChangeArrowheads="1"/>
          </p:cNvPicPr>
          <p:nvPr>
            <p:ph idx="1"/>
          </p:nvPr>
        </p:nvPicPr>
        <p:blipFill>
          <a:blip r:embed="rId2" cstate="print"/>
          <a:srcRect/>
          <a:stretch>
            <a:fillRect/>
          </a:stretch>
        </p:blipFill>
        <p:spPr bwMode="auto">
          <a:xfrm>
            <a:off x="1409738" y="1600200"/>
            <a:ext cx="7086523" cy="4525963"/>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a:t>
            </a:r>
            <a:r>
              <a:rPr lang="ar-SA" b="1" dirty="0" err="1" smtClean="0"/>
              <a:t>بمقاصدها.</a:t>
            </a:r>
            <a:r>
              <a:rPr lang="ar-SA" b="1" dirty="0" err="1" smtClean="0"/>
              <a:t>.</a:t>
            </a:r>
            <a:endParaRPr lang="ar-SA" dirty="0"/>
          </a:p>
        </p:txBody>
      </p:sp>
      <p:sp>
        <p:nvSpPr>
          <p:cNvPr id="3" name="عنصر نائب للمحتوى 2"/>
          <p:cNvSpPr>
            <a:spLocks noGrp="1"/>
          </p:cNvSpPr>
          <p:nvPr>
            <p:ph idx="1"/>
          </p:nvPr>
        </p:nvSpPr>
        <p:spPr/>
        <p:txBody>
          <a:bodyPr/>
          <a:lstStyle/>
          <a:p>
            <a:pPr rtl="1"/>
            <a:r>
              <a:rPr lang="ar-SA" b="1" dirty="0" smtClean="0"/>
              <a:t/>
            </a:r>
            <a:br>
              <a:rPr lang="ar-SA" b="1" dirty="0" smtClean="0"/>
            </a:br>
            <a:r>
              <a:rPr lang="ar-SA" b="1" dirty="0" smtClean="0"/>
              <a:t/>
            </a:r>
            <a:br>
              <a:rPr lang="ar-SA" b="1" dirty="0" smtClean="0"/>
            </a:br>
            <a:r>
              <a:rPr lang="ar-SA" b="1" dirty="0" smtClean="0"/>
              <a:t/>
            </a:r>
            <a:br>
              <a:rPr lang="ar-SA" b="1" dirty="0" smtClean="0"/>
            </a:br>
            <a:endParaRPr lang="en-US" dirty="0" smtClean="0"/>
          </a:p>
        </p:txBody>
      </p:sp>
      <p:sp>
        <p:nvSpPr>
          <p:cNvPr id="4" name="مستطيل 3"/>
          <p:cNvSpPr/>
          <p:nvPr/>
        </p:nvSpPr>
        <p:spPr>
          <a:xfrm>
            <a:off x="2476500" y="1447800"/>
            <a:ext cx="6515100" cy="4524315"/>
          </a:xfrm>
          <a:prstGeom prst="rect">
            <a:avLst/>
          </a:prstGeom>
        </p:spPr>
        <p:txBody>
          <a:bodyPr wrap="square">
            <a:spAutoFit/>
          </a:bodyPr>
          <a:lstStyle/>
          <a:p>
            <a:r>
              <a:rPr lang="ar-SA" sz="3200" b="1" dirty="0" smtClean="0"/>
              <a:t>وعلم القواعد ليس علماً مبتدعاً</a:t>
            </a:r>
            <a:br>
              <a:rPr lang="ar-SA" sz="3200" b="1" dirty="0" smtClean="0"/>
            </a:br>
            <a:r>
              <a:rPr lang="ar-SA" sz="3200" b="1" dirty="0" smtClean="0"/>
              <a:t>وإنما هو علم أصيل</a:t>
            </a:r>
            <a:br>
              <a:rPr lang="ar-SA" sz="3200" b="1" dirty="0" smtClean="0"/>
            </a:br>
            <a:r>
              <a:rPr lang="ar-SA" sz="3200" b="1" dirty="0" smtClean="0"/>
              <a:t>و كثير من القواعد الفقهية هي عبارة </a:t>
            </a:r>
            <a:r>
              <a:rPr lang="ar-SA" sz="3200" b="1" dirty="0" err="1" smtClean="0"/>
              <a:t>عن:</a:t>
            </a:r>
            <a:r>
              <a:rPr lang="ar-SA" sz="3200" b="1" dirty="0" smtClean="0"/>
              <a:t/>
            </a:r>
            <a:br>
              <a:rPr lang="ar-SA" sz="3200" b="1" dirty="0" smtClean="0"/>
            </a:br>
            <a:r>
              <a:rPr lang="ar-SA" sz="3200" b="1" dirty="0" smtClean="0"/>
              <a:t>نص حديث نبوي أو اقتباس من آية</a:t>
            </a:r>
            <a:br>
              <a:rPr lang="ar-SA" sz="3200" b="1" dirty="0" smtClean="0"/>
            </a:br>
            <a:r>
              <a:rPr lang="ar-SA" sz="3200" b="1" dirty="0" smtClean="0"/>
              <a:t>أنه علم درج عليه السلف الصالح</a:t>
            </a:r>
            <a:br>
              <a:rPr lang="ar-SA" sz="3200" b="1" dirty="0" smtClean="0"/>
            </a:br>
            <a:r>
              <a:rPr lang="ar-SA" sz="3200" b="1" dirty="0" smtClean="0"/>
              <a:t>وهو من أهم العلوم التي تنفع طالب العلم</a:t>
            </a:r>
            <a:br>
              <a:rPr lang="ar-SA" sz="3200" b="1" dirty="0" smtClean="0"/>
            </a:br>
            <a:r>
              <a:rPr lang="ar-SA" sz="3200" b="1" dirty="0" smtClean="0"/>
              <a:t>وأن كل مذهب فقهي منه كتاب مصنف في القواعد</a:t>
            </a:r>
            <a:br>
              <a:rPr lang="ar-SA" sz="3200" b="1" dirty="0" smtClean="0"/>
            </a:br>
            <a:r>
              <a:rPr lang="ar-SA" sz="3200" b="1" dirty="0" smtClean="0"/>
              <a:t>والقواعد الخمس هي محل اتفاق بين الفقهاء</a:t>
            </a:r>
            <a:endParaRPr lang="ar-SA" sz="32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a:t>
            </a:r>
            <a:r>
              <a:rPr lang="ar-SA" b="1" dirty="0" err="1" smtClean="0"/>
              <a:t>بمقاصدها.</a:t>
            </a:r>
            <a:r>
              <a:rPr lang="ar-SA" b="1" dirty="0" err="1" smtClean="0"/>
              <a:t>.</a:t>
            </a:r>
            <a:endParaRPr lang="ar-SA" dirty="0"/>
          </a:p>
        </p:txBody>
      </p:sp>
      <p:sp>
        <p:nvSpPr>
          <p:cNvPr id="3" name="عنصر نائب للمحتوى 2"/>
          <p:cNvSpPr>
            <a:spLocks noGrp="1"/>
          </p:cNvSpPr>
          <p:nvPr>
            <p:ph idx="1"/>
          </p:nvPr>
        </p:nvSpPr>
        <p:spPr/>
        <p:txBody>
          <a:bodyPr/>
          <a:lstStyle/>
          <a:p>
            <a:r>
              <a:rPr lang="ar-SA" sz="3600" b="1" dirty="0" smtClean="0"/>
              <a:t>والحاصل أن القواعد الخمس التي اتفق عليها علماء الفقه والأصول والتي لا خلاف بينهم في كونها أصولاً تبنى عليها الفروع هي: </a:t>
            </a:r>
            <a:br>
              <a:rPr lang="ar-SA" sz="3600" b="1" dirty="0" smtClean="0"/>
            </a:br>
            <a:r>
              <a:rPr lang="ar-SA" sz="3600" b="1" dirty="0" smtClean="0"/>
              <a:t>1- اليقين لا يرفع </a:t>
            </a:r>
            <a:r>
              <a:rPr lang="ar-SA" sz="3600" b="1" dirty="0" err="1" smtClean="0"/>
              <a:t>بالشك.</a:t>
            </a:r>
            <a:r>
              <a:rPr lang="ar-SA" sz="3600" b="1" dirty="0" smtClean="0"/>
              <a:t/>
            </a:r>
            <a:br>
              <a:rPr lang="ar-SA" sz="3600" b="1" dirty="0" smtClean="0"/>
            </a:br>
            <a:r>
              <a:rPr lang="ar-SA" sz="3600" b="1" dirty="0" smtClean="0"/>
              <a:t>2- وجوب إزالة </a:t>
            </a:r>
            <a:r>
              <a:rPr lang="ar-SA" sz="3600" b="1" dirty="0" err="1" smtClean="0"/>
              <a:t>الضرر.</a:t>
            </a:r>
            <a:r>
              <a:rPr lang="ar-SA" sz="3600" b="1" dirty="0" smtClean="0"/>
              <a:t/>
            </a:r>
            <a:br>
              <a:rPr lang="ar-SA" sz="3600" b="1" dirty="0" smtClean="0"/>
            </a:br>
            <a:r>
              <a:rPr lang="ar-SA" sz="3600" b="1" dirty="0" smtClean="0"/>
              <a:t>3- المشقة تجلب </a:t>
            </a:r>
            <a:r>
              <a:rPr lang="ar-SA" sz="3600" b="1" dirty="0" err="1" smtClean="0"/>
              <a:t>التيسير.</a:t>
            </a:r>
            <a:r>
              <a:rPr lang="ar-SA" sz="3600" b="1" dirty="0" smtClean="0"/>
              <a:t/>
            </a:r>
            <a:br>
              <a:rPr lang="ar-SA" sz="3600" b="1" dirty="0" smtClean="0"/>
            </a:br>
            <a:r>
              <a:rPr lang="ar-SA" sz="3600" b="1" dirty="0" smtClean="0"/>
              <a:t>4- العادة محكمة، أو العرف </a:t>
            </a:r>
            <a:r>
              <a:rPr lang="ar-SA" sz="3600" b="1" dirty="0" err="1" smtClean="0"/>
              <a:t>معتبر.</a:t>
            </a:r>
            <a:r>
              <a:rPr lang="ar-SA" sz="3600" b="1" dirty="0" smtClean="0"/>
              <a:t/>
            </a:r>
            <a:br>
              <a:rPr lang="ar-SA" sz="3600" b="1" dirty="0" smtClean="0"/>
            </a:br>
            <a:r>
              <a:rPr lang="ar-SA" sz="3600" b="1" dirty="0" smtClean="0"/>
              <a:t>5- الأمور تتبع </a:t>
            </a:r>
            <a:r>
              <a:rPr lang="ar-SA" sz="3600" b="1" dirty="0" err="1" smtClean="0"/>
              <a:t>المقاصد.</a:t>
            </a:r>
            <a:r>
              <a:rPr lang="ar-SA" sz="3600" b="1" dirty="0" smtClean="0"/>
              <a:t/>
            </a:r>
            <a:br>
              <a:rPr lang="ar-SA" sz="3600" b="1" dirty="0" smtClean="0"/>
            </a:br>
            <a:endParaRPr lang="ar-SA"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a:t>
            </a:r>
            <a:r>
              <a:rPr lang="ar-SA" b="1" dirty="0" err="1" smtClean="0"/>
              <a:t>بمقاصدها.</a:t>
            </a:r>
            <a:r>
              <a:rPr lang="ar-SA" b="1" dirty="0" err="1" smtClean="0"/>
              <a:t>.</a:t>
            </a:r>
            <a:endParaRPr lang="ar-SA" dirty="0"/>
          </a:p>
        </p:txBody>
      </p:sp>
      <p:sp>
        <p:nvSpPr>
          <p:cNvPr id="3" name="عنصر نائب للمحتوى 2"/>
          <p:cNvSpPr>
            <a:spLocks noGrp="1"/>
          </p:cNvSpPr>
          <p:nvPr>
            <p:ph idx="1"/>
          </p:nvPr>
        </p:nvSpPr>
        <p:spPr/>
        <p:txBody>
          <a:bodyPr/>
          <a:lstStyle/>
          <a:p>
            <a:pPr rtl="1"/>
            <a:r>
              <a:rPr lang="ar-SA" b="1" dirty="0" smtClean="0"/>
              <a:t/>
            </a:r>
            <a:br>
              <a:rPr lang="ar-SA" b="1" dirty="0" smtClean="0"/>
            </a:br>
            <a:endParaRPr lang="ar-SA" dirty="0" smtClean="0"/>
          </a:p>
          <a:p>
            <a:endParaRPr lang="ar-SA" dirty="0" smtClean="0"/>
          </a:p>
          <a:p>
            <a:endParaRPr lang="ar-SA" dirty="0"/>
          </a:p>
        </p:txBody>
      </p:sp>
      <p:sp>
        <p:nvSpPr>
          <p:cNvPr id="5" name="مستطيل 4"/>
          <p:cNvSpPr/>
          <p:nvPr/>
        </p:nvSpPr>
        <p:spPr>
          <a:xfrm>
            <a:off x="609600" y="1447801"/>
            <a:ext cx="8305800" cy="4216539"/>
          </a:xfrm>
          <a:prstGeom prst="rect">
            <a:avLst/>
          </a:prstGeom>
        </p:spPr>
        <p:txBody>
          <a:bodyPr wrap="square">
            <a:spAutoFit/>
          </a:bodyPr>
          <a:lstStyle/>
          <a:p>
            <a:r>
              <a:rPr lang="ar-SA" sz="2800" b="1" dirty="0" smtClean="0"/>
              <a:t>وما </a:t>
            </a:r>
            <a:r>
              <a:rPr lang="ar-SA" sz="2800" b="1" dirty="0" smtClean="0"/>
              <a:t>نقل </a:t>
            </a:r>
            <a:r>
              <a:rPr lang="ar-SA" sz="2800" b="1" dirty="0" smtClean="0"/>
              <a:t>عن العلامة الولاتي هو من </a:t>
            </a:r>
            <a:r>
              <a:rPr lang="ar-SA" sz="2800" b="1" dirty="0" err="1" smtClean="0"/>
              <a:t>كتابه </a:t>
            </a:r>
            <a:r>
              <a:rPr lang="ar-SA" sz="2800" b="1" dirty="0" smtClean="0"/>
              <a:t>"شرح أصول المذهب"، وقد نظم ابن أبي قفة هذه القواعد بقوله: </a:t>
            </a:r>
            <a:br>
              <a:rPr lang="ar-SA" sz="2800" b="1" dirty="0" smtClean="0"/>
            </a:br>
            <a:endParaRPr lang="ar-SA" sz="2800" b="1" dirty="0" smtClean="0"/>
          </a:p>
          <a:p>
            <a:r>
              <a:rPr lang="ar-SA" sz="2800" b="1" dirty="0" smtClean="0"/>
              <a:t>وهذه </a:t>
            </a:r>
            <a:r>
              <a:rPr lang="ar-SA" sz="2800" b="1" dirty="0" smtClean="0"/>
              <a:t>خمس قواعد </a:t>
            </a:r>
            <a:r>
              <a:rPr lang="ar-SA" sz="2800" b="1" dirty="0" err="1" smtClean="0"/>
              <a:t>ذكره </a:t>
            </a:r>
            <a:r>
              <a:rPr lang="ar-SA" sz="2800" b="1" dirty="0" smtClean="0"/>
              <a:t>===== أن فروع الفقه فيها تنحصر </a:t>
            </a:r>
            <a:br>
              <a:rPr lang="ar-SA" sz="2800" b="1" dirty="0" smtClean="0"/>
            </a:br>
            <a:r>
              <a:rPr lang="ar-SA" sz="2800" b="1" dirty="0" smtClean="0"/>
              <a:t>هي اليقين حكمه لا </a:t>
            </a:r>
            <a:r>
              <a:rPr lang="ar-SA" sz="2800" b="1" dirty="0" err="1" smtClean="0"/>
              <a:t>يرفع </a:t>
            </a:r>
            <a:r>
              <a:rPr lang="ar-SA" sz="2800" b="1" dirty="0" smtClean="0"/>
              <a:t>===== بالشك، بل حكم اليقين يتبع </a:t>
            </a:r>
            <a:br>
              <a:rPr lang="ar-SA" sz="2800" b="1" dirty="0" smtClean="0"/>
            </a:br>
            <a:r>
              <a:rPr lang="ar-SA" sz="2800" b="1" dirty="0" smtClean="0"/>
              <a:t>وضرر يزال والتيسير </a:t>
            </a:r>
            <a:r>
              <a:rPr lang="ar-SA" sz="2800" b="1" dirty="0" err="1" smtClean="0"/>
              <a:t>مع </a:t>
            </a:r>
            <a:r>
              <a:rPr lang="ar-SA" sz="2800" b="1" dirty="0" smtClean="0"/>
              <a:t>===== مشقة يدور حيثما تقــــــع </a:t>
            </a:r>
            <a:br>
              <a:rPr lang="ar-SA" sz="2800" b="1" dirty="0" smtClean="0"/>
            </a:br>
            <a:r>
              <a:rPr lang="ar-SA" sz="2800" b="1" dirty="0" smtClean="0"/>
              <a:t>وكل ما العادة فيه </a:t>
            </a:r>
            <a:r>
              <a:rPr lang="ar-SA" sz="2800" b="1" dirty="0" err="1" smtClean="0"/>
              <a:t>تدخل </a:t>
            </a:r>
            <a:r>
              <a:rPr lang="ar-SA" sz="2800" b="1" dirty="0" smtClean="0"/>
              <a:t>===== من الأمور فهي فيه تعمـــل </a:t>
            </a:r>
            <a:br>
              <a:rPr lang="ar-SA" sz="2800" b="1" dirty="0" smtClean="0"/>
            </a:br>
            <a:r>
              <a:rPr lang="ar-SA" sz="2800" b="1" dirty="0" smtClean="0"/>
              <a:t>وللمقاصد الأمور </a:t>
            </a:r>
            <a:r>
              <a:rPr lang="ar-SA" sz="2800" b="1" dirty="0" err="1" smtClean="0"/>
              <a:t>تتبــــع </a:t>
            </a:r>
            <a:r>
              <a:rPr lang="ar-SA" sz="2800" b="1" dirty="0" smtClean="0"/>
              <a:t>===== وقيل ذي إلى اليقين ترجع </a:t>
            </a:r>
            <a:br>
              <a:rPr lang="ar-SA" sz="2800" b="1" dirty="0" smtClean="0"/>
            </a:br>
            <a:r>
              <a:rPr lang="ar-SA" sz="2800" b="1" dirty="0" smtClean="0"/>
              <a:t>وقيل للعرف، وذي </a:t>
            </a:r>
            <a:r>
              <a:rPr lang="ar-SA" sz="2800" b="1" dirty="0" err="1" smtClean="0"/>
              <a:t>القواعد </a:t>
            </a:r>
            <a:r>
              <a:rPr lang="ar-SA" sz="2800" b="1" dirty="0" smtClean="0"/>
              <a:t>===== خمستها لا خلف فيها وارد </a:t>
            </a:r>
            <a:r>
              <a:rPr lang="ar-SA" sz="1600" b="1" dirty="0" smtClean="0"/>
              <a:t/>
            </a:r>
            <a:br>
              <a:rPr lang="ar-SA" sz="1600" b="1" dirty="0" smtClean="0"/>
            </a:br>
            <a:endParaRPr lang="ar-SA"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pPr rtl="1"/>
            <a:r>
              <a:rPr lang="ar-SA" b="1" u="sng" dirty="0" smtClean="0"/>
              <a:t>القاعدة الكبرى الأولى: الأمور بمقاصدها</a:t>
            </a:r>
            <a:endParaRPr lang="en-US" dirty="0" smtClean="0"/>
          </a:p>
          <a:p>
            <a:pPr rtl="1"/>
            <a:r>
              <a:rPr lang="ar-SA" b="1" dirty="0" smtClean="0"/>
              <a:t>معنى </a:t>
            </a:r>
            <a:r>
              <a:rPr lang="ar-SA" b="1" dirty="0" err="1" smtClean="0"/>
              <a:t>القاعدة:</a:t>
            </a:r>
            <a:r>
              <a:rPr lang="ar-SA" b="1" dirty="0" smtClean="0"/>
              <a:t> </a:t>
            </a:r>
            <a:endParaRPr lang="en-US" dirty="0" smtClean="0"/>
          </a:p>
          <a:p>
            <a:pPr rtl="1"/>
            <a:r>
              <a:rPr lang="ar-SA" b="1" dirty="0" smtClean="0"/>
              <a:t> الأمور جمع أمر، وليس المراد </a:t>
            </a:r>
            <a:r>
              <a:rPr lang="ar-SA" b="1" dirty="0" err="1" smtClean="0"/>
              <a:t>به</a:t>
            </a:r>
            <a:r>
              <a:rPr lang="ar-SA" b="1" dirty="0" smtClean="0"/>
              <a:t> طلب الفعل، وإنما المراد بالأمر هنا الشأن سواء كان فعلا أو قولاً، كقول الله </a:t>
            </a:r>
            <a:r>
              <a:rPr lang="ar-SA" b="1" dirty="0" err="1" smtClean="0"/>
              <a:t>تعالى: </a:t>
            </a:r>
            <a:r>
              <a:rPr lang="ar-SA" b="1" dirty="0" smtClean="0"/>
              <a:t>}إليه يرجع الأمر كله</a:t>
            </a:r>
            <a:r>
              <a:rPr lang="ar-SA" b="1" dirty="0" err="1" smtClean="0"/>
              <a:t>{     </a:t>
            </a:r>
            <a:r>
              <a:rPr lang="ar-SA" b="1" dirty="0" smtClean="0"/>
              <a:t>}قل إن الأمر كله لله{  وكقوله </a:t>
            </a:r>
            <a:r>
              <a:rPr lang="en-US" b="1" dirty="0" smtClean="0"/>
              <a:t>r</a:t>
            </a:r>
            <a:r>
              <a:rPr lang="ar-SA" b="1" dirty="0" smtClean="0"/>
              <a:t> </a:t>
            </a:r>
            <a:r>
              <a:rPr lang="ar-SA" b="1" dirty="0" err="1" smtClean="0"/>
              <a:t>: </a:t>
            </a:r>
            <a:r>
              <a:rPr lang="ar-SA" b="1" dirty="0" smtClean="0"/>
              <a:t>(كل أمر ذي بال </a:t>
            </a:r>
            <a:r>
              <a:rPr lang="ar-SA" b="1" dirty="0" err="1" smtClean="0"/>
              <a:t>لايبدأ</a:t>
            </a:r>
            <a:r>
              <a:rPr lang="ar-SA" b="1" dirty="0" smtClean="0"/>
              <a:t> فيه بحمد الله فهو أبتر</a:t>
            </a:r>
            <a:r>
              <a:rPr lang="ar-SA" b="1" dirty="0" err="1" smtClean="0"/>
              <a:t>).</a:t>
            </a:r>
            <a:endParaRPr lang="en-US" dirty="0" smtClean="0"/>
          </a:p>
          <a:p>
            <a:pPr rtl="1"/>
            <a:r>
              <a:rPr lang="ar-SA" b="1" dirty="0" smtClean="0"/>
              <a:t>فائدة: قال بعضهم إن أمر الطلب يجمع على أوامر، وأمر الذي هو بمعنى الشأن يجمع على أمور.</a:t>
            </a:r>
            <a:endParaRPr lang="en-US"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pPr rtl="1"/>
            <a:r>
              <a:rPr lang="ar-SA" sz="3600" b="1" dirty="0" smtClean="0"/>
              <a:t>والمقاصد: جمع مقصد، وقَصَدَ الشيء اذا أمَّه واتجه اليه، والمراد </a:t>
            </a:r>
            <a:r>
              <a:rPr lang="ar-SA" sz="3600" b="1" dirty="0" err="1" smtClean="0"/>
              <a:t>بها</a:t>
            </a:r>
            <a:r>
              <a:rPr lang="ar-SA" sz="3600" b="1" dirty="0" smtClean="0"/>
              <a:t>: الغاية التي أرادها بفعله أو قوله.</a:t>
            </a:r>
            <a:endParaRPr lang="en-US" sz="3600" dirty="0" smtClean="0"/>
          </a:p>
          <a:p>
            <a:pPr rtl="1"/>
            <a:r>
              <a:rPr lang="ar-SA" sz="3600" b="1" dirty="0" smtClean="0"/>
              <a:t>فمعنى القاعدة: أنَّ العبرة والمؤاخذة، بالغاية التي أراد الفاعل تحقيقها بقوله </a:t>
            </a:r>
            <a:r>
              <a:rPr lang="ar-SA" sz="3600" b="1" dirty="0" err="1" smtClean="0"/>
              <a:t>أوفعله</a:t>
            </a:r>
            <a:r>
              <a:rPr lang="ar-SA" sz="3600" b="1" dirty="0" smtClean="0"/>
              <a:t>، فإما أن يثاب أو يعاقب، أو يقبل منه أو لا، أو يسقط عنه الواجب أو لا.</a:t>
            </a:r>
            <a:endParaRPr lang="en-US" sz="3600" dirty="0" smtClean="0"/>
          </a:p>
          <a:p>
            <a:pPr rtl="1"/>
            <a:r>
              <a:rPr lang="ar-SA" sz="3600" b="1" dirty="0" smtClean="0"/>
              <a:t>وقولهم الأمور بمقاصدها أي: حكم الأمور متعلق بمقاصدها، أي مقاصد تلك الأمور.</a:t>
            </a:r>
            <a:endParaRPr lang="en-US" sz="3600" dirty="0" smtClean="0"/>
          </a:p>
          <a:p>
            <a:endParaRPr lang="ar-SA"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وهذه </a:t>
            </a:r>
            <a:r>
              <a:rPr lang="ar-SA" b="1" dirty="0" smtClean="0"/>
              <a:t>القاعدة المبنية على أصلها نص على إبطال الحيل كما ذكره ابن القيم رحمه الله</a:t>
            </a:r>
            <a:endParaRPr lang="en-US" dirty="0" smtClean="0"/>
          </a:p>
          <a:p>
            <a:r>
              <a:rPr lang="ar-SA" b="1" dirty="0" smtClean="0"/>
              <a:t>ولفظ هذه القاعدة هو ذات المعنى الذي ورد في قوله </a:t>
            </a:r>
            <a:r>
              <a:rPr lang="en-US" b="1" dirty="0" smtClean="0"/>
              <a:t>r</a:t>
            </a:r>
            <a:r>
              <a:rPr lang="ar-SA" b="1" dirty="0" smtClean="0"/>
              <a:t> (إنما الأعمال بالنيات وإنما لكل امريء ما نوى، فمن كانت هجرته إلى الله ورسوله فهجرته إلى الله ورسوله، ومن كانت هجرته إلى دنيا يصيبها أو امرأة ينكحها فهجرته إلى </a:t>
            </a:r>
            <a:r>
              <a:rPr lang="ar-SA" b="1" dirty="0" err="1" smtClean="0"/>
              <a:t>ماهاجر</a:t>
            </a:r>
            <a:r>
              <a:rPr lang="ar-SA" b="1" dirty="0" smtClean="0"/>
              <a:t> إليه)، لذا قال </a:t>
            </a:r>
            <a:r>
              <a:rPr lang="ar-SA" b="1" dirty="0" err="1" smtClean="0"/>
              <a:t>السبكي: </a:t>
            </a:r>
            <a:r>
              <a:rPr lang="ar-SA" b="1" dirty="0" smtClean="0"/>
              <a:t>«وأرشق وأحسن من هذه العبارة قول من أوتي جوامع </a:t>
            </a:r>
            <a:r>
              <a:rPr lang="ar-SA" b="1" dirty="0" err="1" smtClean="0"/>
              <a:t>الكلم: </a:t>
            </a:r>
            <a:r>
              <a:rPr lang="ar-SA" b="1" dirty="0" smtClean="0"/>
              <a:t>(إنما الأعمال بالنيات</a:t>
            </a:r>
            <a:r>
              <a:rPr lang="ar-SA" b="1" dirty="0" err="1" smtClean="0"/>
              <a:t>) </a:t>
            </a:r>
            <a:r>
              <a:rPr lang="ar-SA" b="1" dirty="0" smtClean="0"/>
              <a:t>»، ولكن ذكر بعض </a:t>
            </a:r>
            <a:r>
              <a:rPr lang="ar-SA" b="1" dirty="0" err="1" smtClean="0"/>
              <a:t>الباحثين </a:t>
            </a:r>
            <a:r>
              <a:rPr lang="ar-SA" b="1" baseline="30000" dirty="0" err="1" smtClean="0"/>
              <a:t>(</a:t>
            </a:r>
            <a:r>
              <a:rPr lang="ar-SA" b="1" u="sng" baseline="30000" dirty="0" smtClean="0">
                <a:hlinkClick r:id="rId2"/>
              </a:rPr>
              <a:t>[1</a:t>
            </a:r>
            <a:r>
              <a:rPr lang="ar-SA" b="1" u="sng" baseline="30000" dirty="0" err="1" smtClean="0">
                <a:hlinkClick r:id="rId2"/>
              </a:rPr>
              <a:t>]</a:t>
            </a:r>
            <a:r>
              <a:rPr lang="ar-SA" b="1" baseline="30000" dirty="0" err="1" smtClean="0"/>
              <a:t>)</a:t>
            </a:r>
            <a:r>
              <a:rPr lang="ar-SA" b="1" dirty="0" smtClean="0"/>
              <a:t>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a:t>
            </a:r>
            <a:r>
              <a:rPr lang="ar-SA" b="1" dirty="0" smtClean="0"/>
              <a:t>الامور بمقاصدها.</a:t>
            </a:r>
            <a:endParaRPr lang="ar-SA" dirty="0"/>
          </a:p>
        </p:txBody>
      </p:sp>
      <p:sp>
        <p:nvSpPr>
          <p:cNvPr id="3" name="عنصر نائب للمحتوى 2"/>
          <p:cNvSpPr>
            <a:spLocks noGrp="1"/>
          </p:cNvSpPr>
          <p:nvPr>
            <p:ph idx="1"/>
          </p:nvPr>
        </p:nvSpPr>
        <p:spPr/>
        <p:txBody>
          <a:bodyPr/>
          <a:lstStyle/>
          <a:p>
            <a:r>
              <a:rPr lang="ar-SA" b="1" dirty="0" smtClean="0"/>
              <a:t>أنه </a:t>
            </a:r>
            <a:r>
              <a:rPr lang="ar-SA" b="1" dirty="0" smtClean="0"/>
              <a:t>يحتمل أن سبب ترك العلماء للفظ الحديث، لما اصطلحوا عليه من أنَّ الأحكام العملية تخرج منها </a:t>
            </a:r>
            <a:r>
              <a:rPr lang="ar-SA" b="1" dirty="0" err="1" smtClean="0"/>
              <a:t>الاعتقادية</a:t>
            </a:r>
            <a:r>
              <a:rPr lang="ar-SA" b="1" dirty="0" smtClean="0"/>
              <a:t> والأخلاقية، فخشية من هذا اللبس عدلوا عن لفظ الحديث المعبر بالأعمال، إلى </a:t>
            </a:r>
            <a:r>
              <a:rPr lang="ar-SA" b="1" dirty="0" err="1" smtClean="0"/>
              <a:t>لفظ </a:t>
            </a:r>
            <a:r>
              <a:rPr lang="ar-SA" b="1" dirty="0" smtClean="0"/>
              <a:t>«الأمور»؛ لتدخل الأحكام </a:t>
            </a:r>
            <a:r>
              <a:rPr lang="ar-SA" b="1" dirty="0" err="1" smtClean="0"/>
              <a:t>الاعتقادية</a:t>
            </a:r>
            <a:r>
              <a:rPr lang="ar-SA" b="1" dirty="0" smtClean="0"/>
              <a:t> والأخلاقية وغيرها.</a:t>
            </a:r>
            <a:endParaRPr lang="en-US" dirty="0" smtClean="0"/>
          </a:p>
          <a:p>
            <a:r>
              <a:rPr lang="ar-SA" b="1" dirty="0" smtClean="0"/>
              <a:t>كما أن القصد أخص فيما يتعلق بالأمور الفقهية من النية، حيث ذكروا أن القصد لا يكون إلا بما هو من مقدور الانسان، وأما النية، فتكون بما هو مقدور عليه وما هو غير </a:t>
            </a:r>
            <a:r>
              <a:rPr lang="ar-SA" b="1" dirty="0" err="1" smtClean="0"/>
              <a:t>مقدور </a:t>
            </a:r>
            <a:r>
              <a:rPr lang="ar-SA" b="1" baseline="30000" dirty="0" err="1" smtClean="0"/>
              <a:t>(</a:t>
            </a:r>
            <a:r>
              <a:rPr lang="ar-SA" b="1" u="sng" baseline="30000" dirty="0" smtClean="0">
                <a:hlinkClick r:id="rId2"/>
              </a:rPr>
              <a:t>[2</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وهذه القاعدة من أهم القواعد وأعظمها، ومما يجب على المسلم أن يتفقد حاله مع نيته فهي عظيمة الخطر، جليلة القدر، </a:t>
            </a:r>
            <a:r>
              <a:rPr lang="ar-SA" b="1" dirty="0" smtClean="0"/>
              <a:t>وربما.</a:t>
            </a: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رفعته نيته إلى أعلى الدرجات، أو أنزلته إلى أحط </a:t>
            </a:r>
            <a:r>
              <a:rPr lang="ar-SA" b="1" dirty="0" err="1" smtClean="0"/>
              <a:t>الدركات</a:t>
            </a:r>
            <a:r>
              <a:rPr lang="ar-SA" b="1" dirty="0" smtClean="0"/>
              <a:t>، وربما كانت الأعمال متشابهة في الظاهر، ولكن بينها كما بين السماء والأرض، والمقاصد تدخل في التصرفات والعبادات، فليس كل مصل أو صائم مأجور، بل ربما كان </a:t>
            </a:r>
            <a:r>
              <a:rPr lang="ar-SA" b="1" dirty="0" err="1" smtClean="0"/>
              <a:t>مأزوراً</a:t>
            </a:r>
            <a:r>
              <a:rPr lang="ar-SA" b="1" dirty="0" smtClean="0"/>
              <a:t>، وذلك بحسب نيته، وربما لم يثب الإنسان على عمله، ولكن يثاب على </a:t>
            </a:r>
            <a:r>
              <a:rPr lang="ar-SA" b="1" dirty="0" err="1" smtClean="0"/>
              <a:t>نيته، ...</a:t>
            </a:r>
            <a:r>
              <a:rPr lang="ar-SA" b="1" dirty="0" smtClean="0"/>
              <a:t> صحح الله نوايانا، وأصلح أعمالنا.</a:t>
            </a:r>
            <a:endParaRPr lang="en-US" dirty="0" smtClean="0"/>
          </a:p>
          <a:p>
            <a:r>
              <a:rPr lang="ar-SA" b="1" dirty="0" smtClean="0"/>
              <a:t>وحديث النية المتقدم  أحد عدة أحاديث ذكر بعض العلماء أنَّ مدار الدين </a:t>
            </a:r>
            <a:r>
              <a:rPr lang="ar-SA" b="1" dirty="0" err="1" smtClean="0"/>
              <a:t>عليها</a:t>
            </a:r>
            <a:r>
              <a:rPr lang="ar-SA" b="1" dirty="0" err="1" smtClean="0"/>
              <a:t>،.</a:t>
            </a:r>
            <a:endParaRPr lang="en-US" dirty="0" smtClean="0"/>
          </a:p>
          <a:p>
            <a:r>
              <a:rPr lang="ar-SA" b="1" dirty="0" smtClean="0"/>
              <a:t>  </a:t>
            </a: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حتى قال بعضهم</a:t>
            </a:r>
            <a:r>
              <a:rPr lang="ar-SA" b="1" baseline="30000" dirty="0" err="1" smtClean="0"/>
              <a:t>(</a:t>
            </a:r>
            <a:r>
              <a:rPr lang="ar-SA" b="1" u="sng" baseline="30000" dirty="0" smtClean="0">
                <a:hlinkClick r:id="rId2"/>
              </a:rPr>
              <a:t>[3</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عمـدة الدين عندنا كلمات                     أربع من كلام خير البرية</a:t>
            </a:r>
            <a:endParaRPr lang="en-US" dirty="0" smtClean="0"/>
          </a:p>
          <a:p>
            <a:r>
              <a:rPr lang="ar-SA" b="1" dirty="0" smtClean="0"/>
              <a:t>اتق الشبهات وازهد ودع ما                  ليس يعنيك واعملن بنية</a:t>
            </a:r>
            <a:endParaRPr lang="en-US" dirty="0" smtClean="0"/>
          </a:p>
          <a:p>
            <a:r>
              <a:rPr lang="ar-SA" b="1" dirty="0" smtClean="0"/>
              <a:t>لذا فأذكر بعض ما يتعلق بالنية، فأقول، ذكر العلماء أنه يتعلق بالنية سبعة أشياء، جمعها الناظم بقوله:</a:t>
            </a:r>
            <a:endParaRPr lang="en-US" dirty="0" smtClean="0"/>
          </a:p>
          <a:p>
            <a:r>
              <a:rPr lang="ar-SA" b="1" dirty="0" smtClean="0"/>
              <a:t>سبع شرائط أتت في نية           تكفي لمن حاولها بلا وسن</a:t>
            </a:r>
            <a:endParaRPr lang="en-US" dirty="0" smtClean="0"/>
          </a:p>
          <a:p>
            <a:r>
              <a:rPr lang="ar-SA" b="1" dirty="0" smtClean="0"/>
              <a:t>حقيقة حكم محل وزمن            كيفية شرط ومقصود حسن</a:t>
            </a:r>
            <a:r>
              <a:rPr lang="ar-SA" b="1" dirty="0" err="1" smtClean="0"/>
              <a:t>(</a:t>
            </a:r>
            <a:r>
              <a:rPr lang="ar-SA" b="1" u="sng" dirty="0" smtClean="0">
                <a:hlinkClick r:id="rId2"/>
              </a:rPr>
              <a:t>[4</a:t>
            </a:r>
            <a:r>
              <a:rPr lang="ar-SA" b="1" u="sng" dirty="0" err="1" smtClean="0">
                <a:hlinkClick r:id="rId2"/>
              </a:rPr>
              <a:t>]</a:t>
            </a:r>
            <a:r>
              <a:rPr lang="ar-SA" b="1" dirty="0" err="1" smtClean="0"/>
              <a:t>)</a:t>
            </a:r>
            <a:endParaRPr lang="en-US" dirty="0" smtClean="0"/>
          </a:p>
          <a:p>
            <a:r>
              <a:rPr lang="ar-SA" b="1" dirty="0" smtClean="0"/>
              <a:t>لم</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فحقيقتها لغة: القصد، شرعاً: قصد الشيء مقترنا بفعله، وعرفها بعضهم بقوله: قصد الطاعة والتقرب إلى الله سبحانه وتعالى بإيجاد الفعل أو الامتناع عنه، والذي يظهر والله اعلم، أن التعريف الثاني هو تعريف للإخلاص وللنية المراد الثواب عليها، وهو أمر زائد على النية، والتعريف الأول هو الموافق لحقيقة النية، كما أن قوله قصد الشيء متضمناً نية فعله والله اع</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حكمها: الوجوب، محلها: القلب، زمنها: أول الواجبات، كيفيتها: تختلف باختلاف الأبواب، وشرطها: 1- إسلام الناوي 2-تمييز العبادات عن بعضها أو عن العادات 3-علمه بالمنوي، 4-عدم إتيانه بما ينافيها بأن </a:t>
            </a:r>
            <a:r>
              <a:rPr lang="ar-SA" b="1" dirty="0" err="1" smtClean="0"/>
              <a:t>يستصحب</a:t>
            </a:r>
            <a:r>
              <a:rPr lang="ar-SA" b="1" dirty="0" smtClean="0"/>
              <a:t> حكمها حتى انتهاء العبادة، والمقصود الحسن: أن يخلص لله فيها فلا تكون رياء لغير الله.</a:t>
            </a:r>
            <a:endParaRPr lang="en-US" dirty="0" smtClean="0"/>
          </a:p>
          <a:p>
            <a:r>
              <a:rPr lang="ar-SA" b="1" dirty="0" err="1" smtClean="0"/>
              <a:t>ماالمقصود</a:t>
            </a:r>
            <a:r>
              <a:rPr lang="ar-SA" b="1" dirty="0" smtClean="0"/>
              <a:t> من شرع النية:</a:t>
            </a:r>
            <a:endParaRPr lang="en-US" dirty="0" smtClean="0"/>
          </a:p>
          <a:p>
            <a:r>
              <a:rPr lang="ar-SA" b="1" dirty="0" smtClean="0"/>
              <a:t>شرعت النية لتحقيق ما يلي:</a:t>
            </a:r>
            <a:endParaRPr lang="en-US" dirty="0" smtClean="0"/>
          </a:p>
          <a:p>
            <a:r>
              <a:rPr lang="ar-SA" b="1" dirty="0" smtClean="0"/>
              <a:t>1</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5" name="عنصر نائب للمحتوى 2"/>
          <p:cNvSpPr>
            <a:spLocks noGrp="1"/>
          </p:cNvSpPr>
          <p:nvPr>
            <p:ph idx="1"/>
          </p:nvPr>
        </p:nvSpPr>
        <p:spPr/>
        <p:txBody>
          <a:bodyPr/>
          <a:lstStyle/>
          <a:p>
            <a:r>
              <a:rPr lang="ar-SA" b="1" dirty="0" smtClean="0"/>
              <a:t>- تمييز العادات عن العبادات: كالاغتسال فقد يكون للواجب أو للمستحب او </a:t>
            </a:r>
            <a:r>
              <a:rPr lang="ar-SA" b="1" dirty="0" err="1" smtClean="0"/>
              <a:t>للتبرد</a:t>
            </a:r>
            <a:r>
              <a:rPr lang="ar-SA" b="1" dirty="0" smtClean="0"/>
              <a:t>، ومثل شخص من عادته أن </a:t>
            </a:r>
            <a:r>
              <a:rPr lang="ar-SA" b="1" dirty="0" err="1" smtClean="0"/>
              <a:t>لايأكل</a:t>
            </a:r>
            <a:r>
              <a:rPr lang="ar-SA" b="1" dirty="0" smtClean="0"/>
              <a:t> بالنهار لحمية أو غيرها، ولم يقصد نية الصوم فهل يثاب على تركه </a:t>
            </a:r>
            <a:r>
              <a:rPr lang="ar-SA" b="1" dirty="0" err="1" smtClean="0"/>
              <a:t>الأكل؟</a:t>
            </a:r>
            <a:r>
              <a:rPr lang="ar-SA" b="1" dirty="0" smtClean="0"/>
              <a:t> لا لعدم النية، أو رجل يلاحق رجلاً يطوف حول الكعبة حتى دار سبعا فهل له أجر الطواف لا، لعدم النية، </a:t>
            </a:r>
            <a:r>
              <a:rPr lang="ar-SA" b="1" dirty="0" err="1" smtClean="0"/>
              <a:t>وهكذا ...</a:t>
            </a:r>
            <a:endParaRPr lang="en-US" dirty="0" smtClean="0"/>
          </a:p>
          <a:p>
            <a:r>
              <a:rPr lang="ar-SA" b="1" dirty="0" smtClean="0"/>
              <a:t>2- تمييز رتب العبادات، ففي الصلوات ينوي أنها فرض أو نفل، وفي الفرض فينوي انها منذورة أو صلاة الظهر أو العصر، وينوي هل هي أداء أو </a:t>
            </a:r>
            <a:r>
              <a:rPr lang="ar-SA" b="1" dirty="0" err="1" smtClean="0"/>
              <a:t>قضاء </a:t>
            </a:r>
            <a:r>
              <a:rPr lang="ar-SA" b="1" baseline="30000" dirty="0" err="1" smtClean="0"/>
              <a:t>(</a:t>
            </a:r>
            <a:r>
              <a:rPr lang="ar-SA" b="1" u="sng" baseline="30000" dirty="0" smtClean="0">
                <a:hlinkClick r:id="rId2"/>
              </a:rPr>
              <a:t>[5</a:t>
            </a:r>
            <a:r>
              <a:rPr lang="ar-SA" b="1" u="sng" baseline="30000" dirty="0" err="1" smtClean="0">
                <a:hlinkClick r:id="rId2"/>
              </a:rPr>
              <a:t>]</a:t>
            </a:r>
            <a:r>
              <a:rPr lang="ar-SA" b="1" baseline="30000" dirty="0" smtClean="0"/>
              <a:t>)</a:t>
            </a:r>
            <a:r>
              <a:rPr lang="ar-SA" b="1" dirty="0" smtClean="0"/>
              <a:t>، وفي </a:t>
            </a:r>
            <a:r>
              <a:rPr lang="ar-SA" b="1" dirty="0" err="1" smtClean="0"/>
              <a:t>النفل</a:t>
            </a:r>
            <a:r>
              <a:rPr lang="ar-SA" b="1" dirty="0" smtClean="0"/>
              <a:t> ينوي انها </a:t>
            </a:r>
            <a:r>
              <a:rPr lang="ar-SA" b="1" dirty="0" err="1" smtClean="0"/>
              <a:t>راتبة.</a:t>
            </a:r>
            <a:endParaRPr lang="en-US" dirty="0" smtClean="0"/>
          </a:p>
          <a:p>
            <a:endParaRPr lang="ar-SA" dirty="0" smtClean="0"/>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مثال: امرأة أرادت أن تصلي الفجر، فبعد الأذان صلت ركعتين، ثم شكت هل نوت أنها صلاة الفرض أم سنة الفجر، فيقال إنها لم تنو الفريضة فلم تصح عنها، فيجب أن تصلي الفجر بنية أداء هذا الفرض.</a:t>
            </a:r>
            <a:endParaRPr lang="en-US" dirty="0" smtClean="0"/>
          </a:p>
          <a:p>
            <a:r>
              <a:rPr lang="ar-SA" b="1" dirty="0" smtClean="0"/>
              <a:t>وهذان الأمران هما المتعلقان بالأمور الفقهية، وأعظم ما يُحتاج إلى النية فيه الإخلاص لله، لأجل حصول الثواب، ولا دخل للفقه في هذه المسألة لأنها من أعمال القلوب....، كمن صلى أو أخرج الزكاة ليثنى عليه، أو ذهب إلى الجهاد وقاتل؛ ليمدح ويوصف </a:t>
            </a:r>
            <a:r>
              <a:rPr lang="ar-SA" b="1" dirty="0" smtClean="0"/>
              <a:t>الشجاعة</a:t>
            </a:r>
            <a:r>
              <a:rPr lang="ar-SA" b="1" dirty="0" smtClean="0"/>
              <a:t>!، أو أنكر المنكر؛ ليقال إنه غيور على محارم </a:t>
            </a:r>
            <a:r>
              <a:rPr lang="ar-SA" b="1" dirty="0" err="1" smtClean="0"/>
              <a:t>الله!</a:t>
            </a:r>
            <a:r>
              <a:rPr lang="ar-SA" b="1" baseline="30000" dirty="0" err="1" smtClean="0"/>
              <a:t>(</a:t>
            </a:r>
            <a:r>
              <a:rPr lang="ar-SA" b="1" u="sng" baseline="30000" dirty="0" smtClean="0">
                <a:hlinkClick r:id="rId2"/>
              </a:rPr>
              <a:t>[6</a:t>
            </a:r>
            <a:r>
              <a:rPr lang="ar-SA" b="1" u="sng" baseline="30000" dirty="0" err="1" smtClean="0">
                <a:hlinkClick r:id="rId2"/>
              </a:rPr>
              <a:t>]</a:t>
            </a:r>
            <a:r>
              <a:rPr lang="ar-SA" b="1" baseline="30000" dirty="0" err="1" smtClean="0"/>
              <a:t>)</a:t>
            </a:r>
            <a:r>
              <a:rPr lang="ar-SA" b="1" dirty="0" err="1" smtClean="0"/>
              <a:t>.</a:t>
            </a:r>
            <a:endParaRPr lang="en-US"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a:xfrm>
            <a:off x="457200" y="1676400"/>
            <a:ext cx="8953500" cy="4572000"/>
          </a:xfrm>
        </p:spPr>
        <p:txBody>
          <a:bodyPr/>
          <a:lstStyle/>
          <a:p>
            <a:r>
              <a:rPr lang="ar-SA" b="1" u="sng" dirty="0" smtClean="0"/>
              <a:t>ما لا تشترط له النية:</a:t>
            </a:r>
            <a:endParaRPr lang="en-US" dirty="0" smtClean="0"/>
          </a:p>
          <a:p>
            <a:r>
              <a:rPr lang="ar-SA" b="1" dirty="0" smtClean="0"/>
              <a:t>ذكر العلماء رحمهم الله أموراً عدة </a:t>
            </a:r>
            <a:r>
              <a:rPr lang="ar-SA" b="1" dirty="0" err="1" smtClean="0"/>
              <a:t>لاتشترط</a:t>
            </a:r>
            <a:r>
              <a:rPr lang="ar-SA" b="1" dirty="0" smtClean="0"/>
              <a:t> لها النية فمن ذلك:</a:t>
            </a:r>
            <a:endParaRPr lang="en-US" dirty="0" smtClean="0"/>
          </a:p>
          <a:p>
            <a:r>
              <a:rPr lang="ar-SA" b="1" dirty="0" smtClean="0"/>
              <a:t>1- إذا كانت العبادة متميزة بنفسها، بمعنى انه لا يمكن أن تكون من العادات، ولا تلتبس بغيرها من العبادات فلا تحتاج إلى نية، كالأذان والذكر، وقراءة القرآن.</a:t>
            </a:r>
            <a:endParaRPr lang="en-US" dirty="0" smtClean="0"/>
          </a:p>
          <a:p>
            <a:r>
              <a:rPr lang="ar-SA" b="1" dirty="0" err="1" smtClean="0"/>
              <a:t>2- </a:t>
            </a:r>
            <a:r>
              <a:rPr lang="ar-SA" b="1" dirty="0" smtClean="0"/>
              <a:t>«شرائط العبادات لا تحتاج إلى نية</a:t>
            </a:r>
            <a:r>
              <a:rPr lang="ar-SA" b="1" baseline="30000" dirty="0" err="1" smtClean="0"/>
              <a:t>(</a:t>
            </a:r>
            <a:r>
              <a:rPr lang="ar-SA" b="1" u="sng" baseline="30000" dirty="0" smtClean="0">
                <a:hlinkClick r:id="rId2"/>
              </a:rPr>
              <a:t>[7</a:t>
            </a:r>
            <a:r>
              <a:rPr lang="ar-SA" b="1" u="sng" baseline="30000" dirty="0" err="1" smtClean="0">
                <a:hlinkClick r:id="rId2"/>
              </a:rPr>
              <a:t>]</a:t>
            </a:r>
            <a:r>
              <a:rPr lang="ar-SA" b="1" baseline="30000" dirty="0" smtClean="0"/>
              <a:t>)</a:t>
            </a:r>
            <a:r>
              <a:rPr lang="ar-SA" b="1" dirty="0" smtClean="0"/>
              <a:t>، وإنما تجب النية لأفعالها»، ومن فروعها: عدم وجوب نية التتابع في صوم الكفارة في الظهار، فالواجب أن يكون </a:t>
            </a:r>
            <a:r>
              <a:rPr lang="ar-SA" b="1" dirty="0" err="1" smtClean="0"/>
              <a:t>متتابعاً </a:t>
            </a:r>
            <a:r>
              <a:rPr lang="ar-SA" b="1" baseline="30000" dirty="0" err="1" smtClean="0"/>
              <a:t>(</a:t>
            </a:r>
            <a:r>
              <a:rPr lang="ar-SA" b="1" u="sng" baseline="30000" dirty="0" smtClean="0">
                <a:hlinkClick r:id="rId2"/>
              </a:rPr>
              <a:t>[8</a:t>
            </a:r>
            <a:r>
              <a:rPr lang="ar-SA" b="1" u="sng" baseline="30000" dirty="0" err="1" smtClean="0">
                <a:hlinkClick r:id="rId2"/>
              </a:rPr>
              <a:t>]</a:t>
            </a:r>
            <a:r>
              <a:rPr lang="ar-SA" b="1" baseline="30000" dirty="0" err="1" smtClean="0"/>
              <a:t>)</a:t>
            </a:r>
            <a:r>
              <a:rPr lang="ar-SA" b="1" dirty="0" err="1" smtClean="0"/>
              <a:t>.</a:t>
            </a:r>
            <a:endParaRPr lang="en-US"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3- </a:t>
            </a:r>
            <a:r>
              <a:rPr lang="ar-SA" b="1" dirty="0" smtClean="0"/>
              <a:t> </a:t>
            </a:r>
            <a:r>
              <a:rPr lang="ar-SA" b="1" dirty="0" err="1" smtClean="0"/>
              <a:t>الكفارات</a:t>
            </a:r>
            <a:r>
              <a:rPr lang="ar-SA" b="1" dirty="0" smtClean="0"/>
              <a:t> </a:t>
            </a:r>
            <a:r>
              <a:rPr lang="ar-SA" b="1" dirty="0" err="1" smtClean="0"/>
              <a:t>لاتحتاج</a:t>
            </a:r>
            <a:r>
              <a:rPr lang="ar-SA" b="1" dirty="0" smtClean="0"/>
              <a:t> إلى نيةِ تعيين سببها، فمن عليه كفارة صيام فصام بنية الكفارة صحت، ولو كانت أكثر من كفارة من جنس واحد صح عن أحدها، وان كانت الكفارة من أجناس كظهار وقتل وجماع في رمضان ويمين فقال بعضهم أنها أيضاً لا تفتقر إلى تعيين السبب.</a:t>
            </a:r>
            <a:endParaRPr lang="en-US" dirty="0" smtClean="0"/>
          </a:p>
          <a:p>
            <a:r>
              <a:rPr lang="ar-SA" b="1" dirty="0" smtClean="0"/>
              <a:t>4-  باب </a:t>
            </a:r>
            <a:r>
              <a:rPr lang="ar-SA" b="1" dirty="0" err="1" smtClean="0"/>
              <a:t>التروك</a:t>
            </a:r>
            <a:r>
              <a:rPr lang="ar-SA" b="1" dirty="0" smtClean="0"/>
              <a:t>،كإزالة النجاسات، فلا تحتاج إلى نية، فإذا طهر مكان أو ثوب صح، وكذا لو سقط جلد في مدبغة طهر، ولا يحتاج المصلي أن ينوي طهارة المكان الذي يصلي فيه، فيصح ولو لم يخطر بباله هذا</a:t>
            </a:r>
            <a:r>
              <a:rPr lang="ar-SA" b="1" baseline="30000" dirty="0" err="1" smtClean="0"/>
              <a:t>(</a:t>
            </a:r>
            <a:r>
              <a:rPr lang="ar-SA" b="1" u="sng" baseline="30000" dirty="0" smtClean="0">
                <a:hlinkClick r:id="rId2"/>
              </a:rPr>
              <a:t>[9</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 </a:t>
            </a: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u="sng" dirty="0" smtClean="0"/>
              <a:t>الحكم فيما إذا عين النية </a:t>
            </a:r>
            <a:r>
              <a:rPr lang="ar-SA" b="1" u="sng" dirty="0" err="1" smtClean="0"/>
              <a:t>فأخطأ:</a:t>
            </a:r>
            <a:r>
              <a:rPr lang="ar-SA" b="1" u="sng" dirty="0" smtClean="0"/>
              <a:t> </a:t>
            </a:r>
            <a:endParaRPr lang="en-US" dirty="0" smtClean="0"/>
          </a:p>
          <a:p>
            <a:r>
              <a:rPr lang="ar-SA" b="1" dirty="0" smtClean="0"/>
              <a:t>يختلف الحكم باختلاف الأحوال:</a:t>
            </a:r>
            <a:endParaRPr lang="en-US" dirty="0" smtClean="0"/>
          </a:p>
          <a:p>
            <a:r>
              <a:rPr lang="ar-SA" b="1" dirty="0" smtClean="0"/>
              <a:t>1- إن كان مما </a:t>
            </a:r>
            <a:r>
              <a:rPr lang="ar-SA" b="1" dirty="0" err="1" smtClean="0"/>
              <a:t>لايشترط</a:t>
            </a:r>
            <a:r>
              <a:rPr lang="ar-SA" b="1" dirty="0" smtClean="0"/>
              <a:t> له التعيين، فأخطأ بتعيينه فلا يضر، كأن ينوي أن يتوضأ من هذا الماء فتوضأ من غيره، أو أن يصلي إماما </a:t>
            </a:r>
            <a:r>
              <a:rPr lang="ar-SA" b="1" dirty="0" err="1" smtClean="0"/>
              <a:t>بفلان</a:t>
            </a:r>
            <a:r>
              <a:rPr lang="ar-SA" b="1" dirty="0" smtClean="0"/>
              <a:t> </a:t>
            </a:r>
            <a:r>
              <a:rPr lang="ar-SA" b="1" dirty="0" err="1" smtClean="0"/>
              <a:t>وفلان</a:t>
            </a:r>
            <a:r>
              <a:rPr lang="ar-SA" b="1" dirty="0" smtClean="0"/>
              <a:t> فصلى بغيرهم.</a:t>
            </a:r>
            <a:endParaRPr lang="en-US" dirty="0" smtClean="0"/>
          </a:p>
          <a:p>
            <a:r>
              <a:rPr lang="ar-SA" b="1" dirty="0" smtClean="0"/>
              <a:t>2- إن كان هذا الأمر مما يشترط له التعيين كصلاة الظهر أو العصر، </a:t>
            </a:r>
            <a:r>
              <a:rPr lang="ar-SA" b="1" dirty="0" err="1" smtClean="0"/>
              <a:t>أوكالوتر</a:t>
            </a:r>
            <a:r>
              <a:rPr lang="ar-SA" b="1" dirty="0" smtClean="0"/>
              <a:t> وصلاة الكسوف والاستسقاء والسنن الرواتب ونحو ذلك فإن أخطأ لم يصح</a:t>
            </a:r>
            <a:r>
              <a:rPr lang="ar-SA" b="1" dirty="0" smtClean="0"/>
              <a:t>.</a:t>
            </a:r>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3- ما يجب التعرض له جملة ولا يشترط تعيينه تفصيلا إذا عينه وأخطأ </a:t>
            </a:r>
            <a:r>
              <a:rPr lang="ar-SA" b="1" dirty="0" err="1" smtClean="0"/>
              <a:t>ضر </a:t>
            </a:r>
            <a:r>
              <a:rPr lang="ar-SA" b="1" dirty="0" smtClean="0"/>
              <a:t>، ومن ذلك اذا نوى الاقتداء </a:t>
            </a:r>
            <a:r>
              <a:rPr lang="ar-SA" b="1" dirty="0" err="1" smtClean="0"/>
              <a:t>بزيد </a:t>
            </a:r>
            <a:r>
              <a:rPr lang="ar-SA" b="1" dirty="0" smtClean="0"/>
              <a:t>، فبان عمراً لم يصح، أو نوى الصلاة على زيد فبان </a:t>
            </a:r>
            <a:r>
              <a:rPr lang="ar-SA" b="1" dirty="0" err="1" smtClean="0"/>
              <a:t>عمرا </a:t>
            </a:r>
            <a:r>
              <a:rPr lang="ar-SA" b="1" dirty="0" smtClean="0"/>
              <a:t>، أو على رجل فكان امرأة أو عكسه لم </a:t>
            </a:r>
            <a:r>
              <a:rPr lang="ar-SA" b="1" dirty="0" err="1" smtClean="0"/>
              <a:t>تصح </a:t>
            </a:r>
            <a:r>
              <a:rPr lang="ar-SA" b="1" dirty="0" smtClean="0"/>
              <a:t>، ومحله في </a:t>
            </a:r>
            <a:r>
              <a:rPr lang="ar-SA" b="1" dirty="0" err="1" smtClean="0"/>
              <a:t>الصورتين </a:t>
            </a:r>
            <a:r>
              <a:rPr lang="ar-SA" b="1" dirty="0" smtClean="0"/>
              <a:t>: ما لم يشر</a:t>
            </a:r>
            <a:r>
              <a:rPr lang="ar-SA" b="1" baseline="30000" dirty="0" err="1" smtClean="0"/>
              <a:t>(</a:t>
            </a:r>
            <a:r>
              <a:rPr lang="ar-SA" b="1" u="sng" baseline="30000" dirty="0" smtClean="0">
                <a:hlinkClick r:id="rId2"/>
              </a:rPr>
              <a:t>[10</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ويحصل هذا عندما يصلي إمام كفيف صلاة الميت على فلان، فظهر أن معه آخر، فبناء على ما ذكره السيوطي في الأشباه والنظائر لم يصح عن الآخر، إذا لم ينوه</a:t>
            </a:r>
            <a:r>
              <a:rPr lang="ar-SA" b="1" dirty="0" smtClean="0"/>
              <a:t>.</a:t>
            </a: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 فوائد:1-</a:t>
            </a:r>
            <a:r>
              <a:rPr lang="ar-SA" b="1" dirty="0" smtClean="0"/>
              <a:t> </a:t>
            </a:r>
            <a:r>
              <a:rPr lang="ar-SA" b="1" dirty="0" smtClean="0"/>
              <a:t>النية </a:t>
            </a:r>
            <a:r>
              <a:rPr lang="ar-SA" b="1" dirty="0" smtClean="0"/>
              <a:t>تحتاج إلى جزم، </a:t>
            </a:r>
            <a:r>
              <a:rPr lang="ar-SA" b="1" dirty="0" err="1" smtClean="0"/>
              <a:t>فلاينفع</a:t>
            </a:r>
            <a:r>
              <a:rPr lang="ar-SA" b="1" dirty="0" smtClean="0"/>
              <a:t> معها التردد، لذا جاءت </a:t>
            </a:r>
            <a:r>
              <a:rPr lang="ar-SA" b="1" dirty="0" err="1" smtClean="0"/>
              <a:t>القاعدة: </a:t>
            </a:r>
            <a:r>
              <a:rPr lang="ar-SA" b="1" dirty="0" smtClean="0"/>
              <a:t>(لا نية مع التردد) </a:t>
            </a:r>
            <a:r>
              <a:rPr lang="ar-SA" b="1" dirty="0" err="1" smtClean="0"/>
              <a:t>فلايدخل</a:t>
            </a:r>
            <a:r>
              <a:rPr lang="ar-SA" b="1" dirty="0" smtClean="0"/>
              <a:t> إلى الصلاة وهو متردد بين إرادته الصلاة أو الانتظار، وكذلك في الصوم، </a:t>
            </a:r>
            <a:r>
              <a:rPr lang="ar-SA" b="1" dirty="0" err="1" smtClean="0"/>
              <a:t>فلايؤذن</a:t>
            </a:r>
            <a:r>
              <a:rPr lang="ar-SA" b="1" dirty="0" smtClean="0"/>
              <a:t> عليه الفجر وهو متردد هل يصوم أولا.</a:t>
            </a:r>
            <a:endParaRPr lang="en-US" dirty="0" smtClean="0"/>
          </a:p>
          <a:p>
            <a:r>
              <a:rPr lang="ar-SA" b="1" dirty="0" smtClean="0"/>
              <a:t>2- </a:t>
            </a:r>
            <a:r>
              <a:rPr lang="ar-SA" b="1" dirty="0" smtClean="0"/>
              <a:t>هناك </a:t>
            </a:r>
            <a:r>
              <a:rPr lang="ar-SA" b="1" dirty="0" smtClean="0"/>
              <a:t>قصد أصلي وقصد تبعي فيغتفر القصد  </a:t>
            </a:r>
            <a:r>
              <a:rPr lang="ar-SA" b="1" dirty="0" err="1" smtClean="0"/>
              <a:t>التبعي</a:t>
            </a:r>
            <a:r>
              <a:rPr lang="ar-SA" b="1" dirty="0" smtClean="0"/>
              <a:t>، كمن نوى الحج والتجارة، أو نوى الوضوء </a:t>
            </a:r>
            <a:r>
              <a:rPr lang="ar-SA" b="1" dirty="0" err="1" smtClean="0"/>
              <a:t>والتبرد</a:t>
            </a:r>
            <a:r>
              <a:rPr lang="ar-SA" b="1" dirty="0" smtClean="0"/>
              <a:t>، والصوم وهضم الطعام فإن كان القصد الأصلي هو الحج، والوضوء لرفع الحدث، والصوم للطاعة أثيب على قصده، وصح منه، وأما إن </a:t>
            </a:r>
            <a:r>
              <a:rPr lang="ar-SA" b="1" dirty="0" err="1" smtClean="0"/>
              <a:t>تمحض</a:t>
            </a:r>
            <a:r>
              <a:rPr lang="ar-SA" b="1" dirty="0" smtClean="0"/>
              <a:t> القصد الآخر </a:t>
            </a:r>
            <a:r>
              <a:rPr lang="ar-SA" b="1" dirty="0" err="1" smtClean="0"/>
              <a:t>فلا.</a:t>
            </a:r>
            <a:r>
              <a:rPr lang="ar-SA" b="1" baseline="30000" dirty="0" err="1" smtClean="0"/>
              <a:t>(</a:t>
            </a:r>
            <a:r>
              <a:rPr lang="ar-SA" b="1" u="sng" baseline="30000" dirty="0" smtClean="0">
                <a:hlinkClick r:id="rId2"/>
              </a:rPr>
              <a:t>[11</a:t>
            </a:r>
            <a:r>
              <a:rPr lang="ar-SA" b="1" u="sng" baseline="30000" dirty="0" err="1" smtClean="0">
                <a:hlinkClick r:id="rId2"/>
              </a:rPr>
              <a:t>]</a:t>
            </a:r>
            <a:r>
              <a:rPr lang="ar-SA" b="1" baseline="30000" dirty="0" err="1" smtClean="0"/>
              <a:t>)</a:t>
            </a:r>
            <a:r>
              <a:rPr lang="ar-SA" b="1" dirty="0" err="1" smtClean="0"/>
              <a:t>.</a:t>
            </a:r>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3-       إذا كان أصل العمل لغير الله كالرياء ونحوه فهو مبطل للعمل محبط له، وأما إن كان أصل العمل لله فطرأ عليه الرياء، فدفعه عنه، صحت العبادة، وإن استرسل معه فيه خلاف، صحح الإمام أحمد الصحة نظراً للأصل وانه خالص، وأما إن شارك الرياء العمل من </a:t>
            </a:r>
            <a:r>
              <a:rPr lang="ar-SA" b="1" dirty="0" err="1" smtClean="0"/>
              <a:t>أصله </a:t>
            </a:r>
            <a:r>
              <a:rPr lang="ar-SA" b="1" dirty="0" smtClean="0"/>
              <a:t>، فالنصوص الصحيحة  تدل على  </a:t>
            </a:r>
            <a:r>
              <a:rPr lang="ar-SA" b="1" dirty="0" err="1" smtClean="0"/>
              <a:t>بطلانه </a:t>
            </a:r>
            <a:r>
              <a:rPr lang="ar-SA" b="1" baseline="30000" dirty="0" err="1" smtClean="0"/>
              <a:t>(</a:t>
            </a:r>
            <a:r>
              <a:rPr lang="ar-SA" b="1" baseline="30000" dirty="0" smtClean="0">
                <a:hlinkClick r:id="rId2"/>
              </a:rPr>
              <a:t>[12</a:t>
            </a:r>
            <a:r>
              <a:rPr lang="ar-SA" b="1" baseline="30000" dirty="0" err="1" smtClean="0">
                <a:hlinkClick r:id="rId2"/>
              </a:rPr>
              <a:t>]</a:t>
            </a:r>
            <a:r>
              <a:rPr lang="ar-SA" b="1" baseline="30000" dirty="0" err="1" smtClean="0"/>
              <a:t>)</a:t>
            </a:r>
            <a:r>
              <a:rPr lang="ar-SA" b="1" dirty="0" err="1" smtClean="0"/>
              <a:t>.</a:t>
            </a:r>
            <a:endParaRPr lang="ar-SA" b="1" dirty="0" smtClean="0"/>
          </a:p>
          <a:p>
            <a:r>
              <a:rPr lang="ar-SA" b="1" dirty="0" smtClean="0"/>
              <a:t>4- إذا </a:t>
            </a:r>
            <a:r>
              <a:rPr lang="ar-SA" b="1" dirty="0" smtClean="0"/>
              <a:t>لم يقترن مع النية عمل فلا أثر لهذه النية في العمل، كمن نوى الإسلام، أو نوى الصلاة، أو نوى طلاق امرأته، وعدم الأثر هذا في أحكام الدنيا لا في أحكام الآخرة، </a:t>
            </a:r>
            <a:r>
              <a:rPr lang="ar-SA" b="1" dirty="0" err="1" smtClean="0"/>
              <a:t>مالم</a:t>
            </a:r>
            <a:r>
              <a:rPr lang="ar-SA" b="1" dirty="0" smtClean="0"/>
              <a:t> يأت نص على </a:t>
            </a:r>
            <a:r>
              <a:rPr lang="ar-SA" b="1" dirty="0" smtClean="0"/>
              <a:t>عدم</a:t>
            </a:r>
            <a:endParaRPr lang="ar-SA" dirty="0" smtClean="0"/>
          </a:p>
          <a:p>
            <a:endParaRPr lang="ar-SA" dirty="0" smtClean="0"/>
          </a:p>
          <a:p>
            <a:endParaRPr lang="ar-SA" dirty="0" smtClean="0"/>
          </a:p>
          <a:p>
            <a:endParaRPr lang="ar-SA" dirty="0" smtClean="0"/>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اعتبارها حتى في الآخرة، كمن نوى الإسلام فمات قبل ذلك، فقد مات مشركاً، وقد أخبر الله تعالى أنه </a:t>
            </a:r>
            <a:r>
              <a:rPr lang="ar-SA" b="1" dirty="0" err="1" smtClean="0"/>
              <a:t>لايغفر</a:t>
            </a:r>
            <a:r>
              <a:rPr lang="ar-SA" b="1" dirty="0" smtClean="0"/>
              <a:t> لمشرك، وأما سوى ذلك كمن نوى قيام الليل فغلبته عيناه فنام، أثابه الله على نيته، ومن نوى إن رزقه الله المال أن ينفقه في الخير أثابه الله على نيته.</a:t>
            </a:r>
            <a:endParaRPr lang="en-US" dirty="0" smtClean="0"/>
          </a:p>
          <a:p>
            <a:r>
              <a:rPr lang="ar-SA" b="1" dirty="0" smtClean="0"/>
              <a:t>5-أن الفعل الصريح أو القول الصريح لا أثر للقصد فيه في الحكم، لذا جاءت </a:t>
            </a:r>
            <a:r>
              <a:rPr lang="ar-SA" b="1" dirty="0" err="1" smtClean="0"/>
              <a:t>القاعدة: </a:t>
            </a:r>
            <a:r>
              <a:rPr lang="ar-SA" b="1" dirty="0" smtClean="0"/>
              <a:t>«الصريح </a:t>
            </a:r>
            <a:r>
              <a:rPr lang="ar-SA" b="1" dirty="0" err="1" smtClean="0"/>
              <a:t>لايفتقر</a:t>
            </a:r>
            <a:r>
              <a:rPr lang="ar-SA" b="1" dirty="0" smtClean="0"/>
              <a:t> إلى نية»، فمن قتل آخر بالسيف وقال: لم أقصد قتله، وإنما أردت إبعاده، أو جرحه فقط، لم يلتفت </a:t>
            </a:r>
            <a:r>
              <a:rPr lang="ar-SA" b="1" dirty="0" err="1" smtClean="0"/>
              <a:t>لذلك،</a:t>
            </a:r>
            <a:r>
              <a:rPr lang="ar-SA" b="1" dirty="0" smtClean="0"/>
              <a:t> </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ومن طلق امرأته صريحاً وقال: لم أقصد طلاقها، لم يقبل منه، إلا أن يدعي ما يمكن اعتباره، كما لو أراد أنها طالق من وثاق ونحو ذلك، ولذا ذكر الإمام الشاطبي وابن القيم رحمهما الله، أن من باع أو اشترى هازلاً مثلاً، فإنه يصح منه </a:t>
            </a:r>
            <a:r>
              <a:rPr lang="ar-SA" b="1" dirty="0" err="1" smtClean="0"/>
              <a:t>لقاعدة: </a:t>
            </a:r>
            <a:r>
              <a:rPr lang="ar-SA" b="1" dirty="0" smtClean="0"/>
              <a:t>«لا أثر للنية فيما يعتبر له اللفظ دون النية»، ودليل ما سبق قوله </a:t>
            </a:r>
            <a:r>
              <a:rPr lang="en-US" b="1" dirty="0" smtClean="0"/>
              <a:t>r</a:t>
            </a:r>
            <a:r>
              <a:rPr lang="ar-SA" b="1" dirty="0" err="1" smtClean="0"/>
              <a:t>: </a:t>
            </a:r>
            <a:r>
              <a:rPr lang="ar-SA" b="1" dirty="0" smtClean="0"/>
              <a:t>(إنما أقضي على نحو ما أسمع فمن قضيت له بشيء من حق أخيه فلا يأخذه فإنما أقطع له قطعة من النار)، ولو اعتبر أخذ بدعوى كل زاعم أنه قصد كذا لم تبق للناس معاملة، وأكثر ما تخص هذه القاعدة: ما اتفق العاقدان عليه وأقرا </a:t>
            </a:r>
            <a:r>
              <a:rPr lang="ar-SA" b="1" dirty="0" err="1" smtClean="0"/>
              <a:t>به</a:t>
            </a:r>
            <a:r>
              <a:rPr lang="ar-SA" b="1" dirty="0" smtClean="0"/>
              <a:t>، أو علم بقرينة قوية </a:t>
            </a:r>
            <a:r>
              <a:rPr lang="ar-SA" b="1" dirty="0" smtClean="0"/>
              <a:t>  قصد </a:t>
            </a:r>
            <a:r>
              <a:rPr lang="ar-SA" b="1" dirty="0" err="1" smtClean="0"/>
              <a:t>أحدهما</a:t>
            </a:r>
            <a:r>
              <a:rPr lang="ar-SA" b="1" dirty="0" err="1" smtClean="0"/>
              <a:t>.</a:t>
            </a:r>
            <a:r>
              <a:rPr lang="ar-SA" b="1" dirty="0" smtClean="0"/>
              <a:t> </a:t>
            </a: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أدلة </a:t>
            </a:r>
            <a:r>
              <a:rPr lang="ar-SA" b="1" dirty="0" err="1" smtClean="0"/>
              <a:t>القاعدة:</a:t>
            </a:r>
            <a:r>
              <a:rPr lang="ar-SA" b="1" dirty="0" smtClean="0"/>
              <a:t> </a:t>
            </a:r>
            <a:endParaRPr lang="en-US" dirty="0" smtClean="0"/>
          </a:p>
          <a:p>
            <a:r>
              <a:rPr lang="ar-SA" b="1" dirty="0" smtClean="0"/>
              <a:t>من أهم أدلتها </a:t>
            </a:r>
            <a:r>
              <a:rPr lang="ar-SA" b="1" dirty="0" err="1" smtClean="0"/>
              <a:t>وأصرحه</a:t>
            </a:r>
            <a:r>
              <a:rPr lang="ar-SA" b="1" dirty="0" smtClean="0"/>
              <a:t> قوله </a:t>
            </a:r>
            <a:r>
              <a:rPr lang="en-US" b="1" dirty="0" smtClean="0"/>
              <a:t>r</a:t>
            </a:r>
            <a:r>
              <a:rPr lang="ar-SA" b="1" dirty="0" smtClean="0"/>
              <a:t> (إنما الأعمال بالنيات وإنما لكل امريء ما </a:t>
            </a:r>
            <a:r>
              <a:rPr lang="ar-SA" b="1" dirty="0" err="1" smtClean="0"/>
              <a:t>نوى...</a:t>
            </a:r>
            <a:r>
              <a:rPr lang="ar-SA" b="1" dirty="0" smtClean="0"/>
              <a:t>)، وهو في الحقيقة، ليس دليلا للقاعدة بل يمكن أن يقال هو أحد ألفاظ القاعدة.</a:t>
            </a:r>
            <a:endParaRPr lang="en-US" dirty="0" smtClean="0"/>
          </a:p>
          <a:p>
            <a:r>
              <a:rPr lang="ar-SA" b="1" dirty="0" smtClean="0"/>
              <a:t>2- قوله </a:t>
            </a:r>
            <a:r>
              <a:rPr lang="en-US" b="1" dirty="0" smtClean="0"/>
              <a:t>r</a:t>
            </a:r>
            <a:r>
              <a:rPr lang="ar-SA" b="1" dirty="0" smtClean="0"/>
              <a:t> (من أتى فراشه   لينام   وهو ينوي أن يقوم يصلي من الليل فغلبته </a:t>
            </a:r>
            <a:r>
              <a:rPr lang="ar-SA" b="1" dirty="0" err="1" smtClean="0"/>
              <a:t>عينه  </a:t>
            </a:r>
            <a:r>
              <a:rPr lang="ar-SA" b="1" dirty="0" smtClean="0"/>
              <a:t>-أي نام قهرا عليه-   حتى يصبح كتب له ما نوى وكان نومه عليه من ربه صدقة</a:t>
            </a:r>
            <a:r>
              <a:rPr lang="ar-SA" b="1" dirty="0" err="1" smtClean="0"/>
              <a:t>)</a:t>
            </a:r>
            <a:r>
              <a:rPr lang="ar-SA" b="1" baseline="30000" dirty="0" err="1" smtClean="0"/>
              <a:t>(</a:t>
            </a:r>
            <a:r>
              <a:rPr lang="ar-SA" b="1" u="sng" baseline="30000" dirty="0" smtClean="0">
                <a:hlinkClick r:id="rId2"/>
              </a:rPr>
              <a:t>[13</a:t>
            </a:r>
            <a:r>
              <a:rPr lang="ar-SA" b="1" u="sng" baseline="30000" dirty="0" err="1" smtClean="0">
                <a:hlinkClick r:id="rId2"/>
              </a:rPr>
              <a:t>]</a:t>
            </a:r>
            <a:r>
              <a:rPr lang="ar-SA" b="1" baseline="30000" dirty="0" smtClean="0"/>
              <a:t>)</a:t>
            </a:r>
            <a:r>
              <a:rPr lang="ar-SA" b="1" dirty="0" smtClean="0"/>
              <a:t> قال </a:t>
            </a:r>
            <a:r>
              <a:rPr lang="ar-SA" b="1" dirty="0" err="1" smtClean="0"/>
              <a:t>المناوي</a:t>
            </a:r>
            <a:r>
              <a:rPr lang="ar-SA" b="1" dirty="0" smtClean="0"/>
              <a:t>: وفيه </a:t>
            </a:r>
            <a:r>
              <a:rPr lang="ar-SA" b="1" dirty="0" err="1" smtClean="0"/>
              <a:t>أن </a:t>
            </a:r>
            <a:r>
              <a:rPr lang="ar-SA" b="1" dirty="0" smtClean="0"/>
              <a:t>«الأمور بمقاصدها</a:t>
            </a:r>
            <a:r>
              <a:rPr lang="ar-SA" b="1" dirty="0" smtClean="0"/>
              <a:t>»</a:t>
            </a:r>
            <a:endParaRPr lang="en-US"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فروع </a:t>
            </a:r>
            <a:r>
              <a:rPr lang="ar-SA" b="1" dirty="0" err="1" smtClean="0"/>
              <a:t>القاعدة:</a:t>
            </a:r>
            <a:r>
              <a:rPr lang="ar-SA" b="1" dirty="0" smtClean="0"/>
              <a:t>  </a:t>
            </a:r>
            <a:endParaRPr lang="en-US" dirty="0" smtClean="0"/>
          </a:p>
          <a:p>
            <a:r>
              <a:rPr lang="ar-SA" b="1" dirty="0" smtClean="0"/>
              <a:t>وهذه القاعدة قال عنها  ابن مهدي حديث النية يدخل في ثلاثين بابا من العلم وقال الشافعي يدخل في سبعين بابا</a:t>
            </a:r>
            <a:endParaRPr lang="en-US" dirty="0" smtClean="0"/>
          </a:p>
          <a:p>
            <a:r>
              <a:rPr lang="ar-SA" b="1" dirty="0" smtClean="0"/>
              <a:t>1-  لو باع ماله هروبا من الزكاة، أو خلط ماشيته مع غيره ليقل الواجب، فهذا القصد أثَّر على الحكم فوجبت عليه زكاة ما أراد الفرار </a:t>
            </a:r>
            <a:r>
              <a:rPr lang="ar-SA" b="1" dirty="0" err="1" smtClean="0"/>
              <a:t>منه.</a:t>
            </a:r>
            <a:r>
              <a:rPr lang="ar-SA" b="1" dirty="0" smtClean="0"/>
              <a:t>  </a:t>
            </a:r>
            <a:endParaRPr lang="en-US" dirty="0" smtClean="0"/>
          </a:p>
          <a:p>
            <a:r>
              <a:rPr lang="ar-SA" b="1" dirty="0" smtClean="0"/>
              <a:t>2-   إذا التقط رجل لقطة، ثم علم أن صاحبها قد جعل لمن يجدُها جعلاً، فيجب عليه ردها ولا يستحق شيئاً من الجعل؛ لأنه حال التقاطها لم يقصد ذلك الجعل، وإنما هو متبرع</a:t>
            </a:r>
            <a:r>
              <a:rPr lang="ar-SA" b="1" baseline="30000" dirty="0" err="1" smtClean="0"/>
              <a:t>(</a:t>
            </a:r>
            <a:r>
              <a:rPr lang="ar-SA" b="1" u="sng" baseline="30000" dirty="0" smtClean="0">
                <a:hlinkClick r:id="rId2"/>
              </a:rPr>
              <a:t>[14</a:t>
            </a:r>
            <a:r>
              <a:rPr lang="ar-SA" b="1" u="sng" baseline="30000" dirty="0" err="1" smtClean="0">
                <a:hlinkClick r:id="rId2"/>
              </a:rPr>
              <a:t>]</a:t>
            </a:r>
            <a:r>
              <a:rPr lang="ar-SA" b="1" baseline="30000" dirty="0" err="1" smtClean="0"/>
              <a:t>)</a:t>
            </a:r>
            <a:r>
              <a:rPr lang="ar-SA" b="1" dirty="0" err="1" smtClean="0"/>
              <a:t>.</a:t>
            </a:r>
            <a:endParaRPr lang="en-US"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a:xfrm>
            <a:off x="457200" y="1676400"/>
            <a:ext cx="8991600" cy="4572000"/>
          </a:xfrm>
        </p:spPr>
        <p:txBody>
          <a:bodyPr/>
          <a:lstStyle/>
          <a:p>
            <a:r>
              <a:rPr lang="ar-SA" b="1" dirty="0" smtClean="0"/>
              <a:t>3-   إذا التقط اللقطة بقصد كتمانها عن صاحبها وعدم تعريفها، فإنه يضمنها، إذا تلفت، سواء فرط أو لا.</a:t>
            </a:r>
            <a:endParaRPr lang="en-US" dirty="0" smtClean="0"/>
          </a:p>
          <a:p>
            <a:r>
              <a:rPr lang="ar-SA" b="1" dirty="0" smtClean="0"/>
              <a:t>4-    إذا تخللت الخمر فإن كان بقصد تخليلها حرمت وإلا فلا.</a:t>
            </a:r>
            <a:endParaRPr lang="en-US" dirty="0" smtClean="0"/>
          </a:p>
          <a:p>
            <a:r>
              <a:rPr lang="ar-SA" b="1" dirty="0" smtClean="0"/>
              <a:t>5-    من طلق امرأته بقصد حرمانها من الميراث ترث، وكذا لو فسخت نكاحها منه </a:t>
            </a:r>
            <a:r>
              <a:rPr lang="ar-SA" b="1" dirty="0" err="1" smtClean="0"/>
              <a:t>بحيلة </a:t>
            </a:r>
            <a:r>
              <a:rPr lang="ar-SA" b="1" baseline="30000" dirty="0" err="1" smtClean="0"/>
              <a:t>(</a:t>
            </a:r>
            <a:r>
              <a:rPr lang="ar-SA" b="1" u="sng" baseline="30000" dirty="0" smtClean="0">
                <a:hlinkClick r:id="rId2"/>
              </a:rPr>
              <a:t>[15</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6-   ومن هذا ما ذكره </a:t>
            </a:r>
            <a:r>
              <a:rPr lang="ar-SA" b="1" dirty="0" err="1" smtClean="0"/>
              <a:t>الرحيباني</a:t>
            </a:r>
            <a:r>
              <a:rPr lang="ar-SA" b="1" dirty="0" smtClean="0"/>
              <a:t> في مطالب أولي النهى عن القهوة وذلك أول ظهورها حيث ذكر عن بعض </a:t>
            </a:r>
            <a:r>
              <a:rPr lang="ar-SA" b="1" dirty="0" err="1" smtClean="0"/>
              <a:t>العلماء </a:t>
            </a:r>
            <a:r>
              <a:rPr lang="ar-SA" b="1" dirty="0" smtClean="0"/>
              <a:t>–وأيده- أن من شربها ليستعين </a:t>
            </a:r>
            <a:r>
              <a:rPr lang="ar-SA" b="1" dirty="0" err="1" smtClean="0"/>
              <a:t>بها</a:t>
            </a:r>
            <a:r>
              <a:rPr lang="ar-SA" b="1" dirty="0" smtClean="0"/>
              <a:t> على السهر على المحرم حرمت.</a:t>
            </a:r>
            <a:endParaRPr lang="en-US" dirty="0" smtClean="0"/>
          </a:p>
          <a:p>
            <a:r>
              <a:rPr lang="ar-SA" b="1" dirty="0" smtClean="0"/>
              <a:t>7</a:t>
            </a:r>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7-</a:t>
            </a:r>
            <a:r>
              <a:rPr lang="ar-SA" b="1" dirty="0" smtClean="0"/>
              <a:t>   لذا ذهب شيخ الإسلام ابن تيمية رحمه الله إلى أن الطلاق بعوض خلع.</a:t>
            </a:r>
            <a:endParaRPr lang="en-US" dirty="0" smtClean="0"/>
          </a:p>
          <a:p>
            <a:r>
              <a:rPr lang="ar-SA" b="1" dirty="0" smtClean="0"/>
              <a:t>وأختم هذه الفروع بلطيفة وهي أن يقال لمَ خَلَّد الله المؤمن في الجنة وخلد الكافر في </a:t>
            </a:r>
            <a:r>
              <a:rPr lang="ar-SA" b="1" dirty="0" err="1" smtClean="0"/>
              <a:t>النار؟</a:t>
            </a:r>
            <a:r>
              <a:rPr lang="ar-SA" b="1" dirty="0" smtClean="0"/>
              <a:t> ولِـمَ لم يجعل عذابهم مدة حياتهم فقط؟، قيل: اعتبارا بالنية فالمؤمن في نيته أنه لو بقي أبد الآباد لأطاع الله، وكذا الكافر في نيته انه يبقى على الكفر ما عاش، فجوزي كلٌ حسب نيته</a:t>
            </a:r>
            <a:r>
              <a:rPr lang="ar-SA" b="1" baseline="30000" dirty="0" err="1" smtClean="0"/>
              <a:t>(</a:t>
            </a:r>
            <a:r>
              <a:rPr lang="ar-SA" b="1" u="sng" baseline="30000" dirty="0" smtClean="0">
                <a:hlinkClick r:id="rId2"/>
              </a:rPr>
              <a:t>[16</a:t>
            </a:r>
            <a:r>
              <a:rPr lang="ar-SA" b="1" u="sng" baseline="30000" dirty="0" err="1" smtClean="0">
                <a:hlinkClick r:id="rId2"/>
              </a:rPr>
              <a:t>]</a:t>
            </a:r>
            <a:r>
              <a:rPr lang="ar-SA" b="1" baseline="30000" dirty="0" err="1" smtClean="0"/>
              <a:t>)</a:t>
            </a:r>
            <a:r>
              <a:rPr lang="ar-SA" b="1" dirty="0" err="1" smtClean="0"/>
              <a:t>.</a:t>
            </a:r>
            <a:endParaRPr lang="en-US"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مستثنيات </a:t>
            </a:r>
            <a:r>
              <a:rPr lang="ar-SA" b="1" dirty="0" err="1" smtClean="0"/>
              <a:t>القاعدة:</a:t>
            </a:r>
            <a:r>
              <a:rPr lang="ar-SA" b="1" dirty="0" smtClean="0"/>
              <a:t>   </a:t>
            </a:r>
            <a:endParaRPr lang="en-US" dirty="0" smtClean="0"/>
          </a:p>
          <a:p>
            <a:r>
              <a:rPr lang="ar-SA" b="1" dirty="0" smtClean="0"/>
              <a:t>1-   لو اعتمر أو حج من لم يحج عن نفسه للغير، فلا تنفعه هذه النية، فيقع حجه عن نفسه، مع انه لم ينوه </a:t>
            </a:r>
            <a:r>
              <a:rPr lang="ar-SA" b="1" dirty="0" err="1" smtClean="0"/>
              <a:t>لنفسه.</a:t>
            </a:r>
            <a:r>
              <a:rPr lang="ar-SA" b="1" dirty="0" smtClean="0"/>
              <a:t> </a:t>
            </a:r>
            <a:endParaRPr lang="en-US" dirty="0" smtClean="0"/>
          </a:p>
          <a:p>
            <a:r>
              <a:rPr lang="ar-SA" b="1" dirty="0" smtClean="0"/>
              <a:t>2-   من وقف في عرفة ولم يدر أنها عرفة صح حجة</a:t>
            </a:r>
            <a:r>
              <a:rPr lang="ar-SA" b="1" baseline="30000" dirty="0" err="1" smtClean="0"/>
              <a:t>(</a:t>
            </a:r>
            <a:r>
              <a:rPr lang="ar-SA" b="1" baseline="30000" dirty="0" smtClean="0">
                <a:hlinkClick r:id="rId2"/>
              </a:rPr>
              <a:t>[17</a:t>
            </a:r>
            <a:r>
              <a:rPr lang="ar-SA" b="1" baseline="30000" dirty="0" err="1" smtClean="0">
                <a:hlinkClick r:id="rId2"/>
              </a:rPr>
              <a:t>]</a:t>
            </a:r>
            <a:r>
              <a:rPr lang="ar-SA" b="1" baseline="30000" dirty="0" err="1" smtClean="0"/>
              <a:t>)</a:t>
            </a:r>
            <a:r>
              <a:rPr lang="ar-SA" b="1" dirty="0" err="1" smtClean="0"/>
              <a:t>.</a:t>
            </a:r>
            <a:r>
              <a:rPr lang="ar-SA" b="1" dirty="0" smtClean="0"/>
              <a:t> </a:t>
            </a:r>
            <a:endParaRPr lang="en-US" dirty="0" smtClean="0"/>
          </a:p>
          <a:p>
            <a:r>
              <a:rPr lang="ar-SA" b="1" dirty="0" smtClean="0"/>
              <a:t>3-  من زوج ابنته، أو طلق امرأته، أو أرجعها، غير قاصد لموجب لفظه، وقع </a:t>
            </a:r>
            <a:r>
              <a:rPr lang="ar-SA" b="1" dirty="0" err="1" smtClean="0"/>
              <a:t>لحديث: </a:t>
            </a:r>
            <a:r>
              <a:rPr lang="ar-SA" b="1" dirty="0" smtClean="0"/>
              <a:t>(ثَلَاثٌ جَدُّهُنَّ جَدٌّ وَهَزْلُهُنَّ جَدٌّ النِّكَاحُ وَالطَّلَاقُ </a:t>
            </a:r>
            <a:r>
              <a:rPr lang="ar-SA" b="1" dirty="0" err="1" smtClean="0"/>
              <a:t>وَالرَّجْعَةُ )</a:t>
            </a:r>
            <a:r>
              <a:rPr lang="ar-SA" b="1" baseline="30000" dirty="0" err="1" smtClean="0"/>
              <a:t>(</a:t>
            </a:r>
            <a:r>
              <a:rPr lang="ar-SA" b="1" baseline="30000" dirty="0" smtClean="0">
                <a:hlinkClick r:id="rId2"/>
              </a:rPr>
              <a:t>[18</a:t>
            </a:r>
            <a:r>
              <a:rPr lang="ar-SA" b="1" baseline="30000" dirty="0" err="1" smtClean="0">
                <a:hlinkClick r:id="rId2"/>
              </a:rPr>
              <a:t>]</a:t>
            </a:r>
            <a:r>
              <a:rPr lang="ar-SA" b="1" baseline="30000" dirty="0" err="1" smtClean="0"/>
              <a:t>)</a:t>
            </a:r>
            <a:r>
              <a:rPr lang="ar-SA" b="1" dirty="0" err="1" smtClean="0"/>
              <a:t>.</a:t>
            </a:r>
            <a:r>
              <a:rPr lang="ar-SA" b="1" dirty="0" smtClean="0"/>
              <a:t> </a:t>
            </a:r>
            <a:endParaRPr lang="en-US"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u="sng" dirty="0" smtClean="0"/>
              <a:t>القواعد المندرجة تحت هذه القاعدة:</a:t>
            </a:r>
            <a:endParaRPr lang="en-US" dirty="0" smtClean="0"/>
          </a:p>
          <a:p>
            <a:r>
              <a:rPr lang="ar-SA" b="1" dirty="0" smtClean="0"/>
              <a:t>الأولى: وهي  أشهرها: </a:t>
            </a:r>
            <a:r>
              <a:rPr lang="ar-SA" b="1" dirty="0" err="1" smtClean="0"/>
              <a:t>قاعدة: </a:t>
            </a:r>
            <a:r>
              <a:rPr lang="ar-SA" b="1" dirty="0" smtClean="0"/>
              <a:t>(العبرة في العقود للمقاصد والمعاني لا للألفاظ والمباني</a:t>
            </a:r>
            <a:r>
              <a:rPr lang="ar-SA" b="1" dirty="0" err="1" smtClean="0"/>
              <a:t>).</a:t>
            </a:r>
            <a:endParaRPr lang="en-US" dirty="0" smtClean="0"/>
          </a:p>
          <a:p>
            <a:r>
              <a:rPr lang="ar-SA" b="1" dirty="0" smtClean="0"/>
              <a:t>هذه القاعدة: </a:t>
            </a:r>
            <a:r>
              <a:rPr lang="ar-SA" b="1" dirty="0" err="1" smtClean="0"/>
              <a:t>لايقول</a:t>
            </a:r>
            <a:r>
              <a:rPr lang="ar-SA" b="1" dirty="0" smtClean="0"/>
              <a:t> الشافعية </a:t>
            </a:r>
            <a:r>
              <a:rPr lang="ar-SA" b="1" dirty="0" err="1" smtClean="0"/>
              <a:t>بها</a:t>
            </a:r>
            <a:r>
              <a:rPr lang="ar-SA" b="1" dirty="0" smtClean="0"/>
              <a:t> بل الاعتبار عندهم بظاهر العقود، قال الإمام النووي:</a:t>
            </a:r>
            <a:endParaRPr lang="en-US" dirty="0" smtClean="0"/>
          </a:p>
          <a:p>
            <a:r>
              <a:rPr lang="ar-SA" b="1" dirty="0" smtClean="0"/>
              <a:t> «الاعتبار عندنا بظاهر العقود، </a:t>
            </a:r>
            <a:r>
              <a:rPr lang="ar-SA" b="1" dirty="0" err="1" smtClean="0"/>
              <a:t>لابما</a:t>
            </a:r>
            <a:r>
              <a:rPr lang="ar-SA" b="1" dirty="0" smtClean="0"/>
              <a:t> ينويه العاقدان، ولهذا يصح بيع العينة، ونكاح من قصد </a:t>
            </a:r>
            <a:r>
              <a:rPr lang="ar-SA" b="1" dirty="0" err="1" smtClean="0"/>
              <a:t>التحليل».</a:t>
            </a:r>
            <a:endParaRPr lang="en-US" dirty="0" smtClean="0"/>
          </a:p>
          <a:p>
            <a:r>
              <a:rPr lang="ar-SA" b="1" dirty="0" smtClean="0"/>
              <a:t>وذكرها ابن </a:t>
            </a:r>
            <a:r>
              <a:rPr lang="ar-SA" b="1" dirty="0" err="1" smtClean="0"/>
              <a:t>قدامة</a:t>
            </a:r>
            <a:r>
              <a:rPr lang="ar-SA" b="1" dirty="0" smtClean="0"/>
              <a:t> رحمه الله </a:t>
            </a:r>
            <a:r>
              <a:rPr lang="ar-SA" b="1" dirty="0" err="1" smtClean="0"/>
              <a:t>بقوله: </a:t>
            </a:r>
            <a:r>
              <a:rPr lang="ar-SA" b="1" dirty="0" smtClean="0"/>
              <a:t>(إذا نطق بغير ما نواه، انعقد ما نواه دون </a:t>
            </a:r>
            <a:r>
              <a:rPr lang="ar-SA" b="1" dirty="0" err="1" smtClean="0"/>
              <a:t>مالفظ</a:t>
            </a:r>
            <a:r>
              <a:rPr lang="ar-SA" b="1" dirty="0" smtClean="0"/>
              <a:t> </a:t>
            </a:r>
            <a:r>
              <a:rPr lang="ar-SA" b="1" dirty="0" err="1" smtClean="0"/>
              <a:t>به) </a:t>
            </a:r>
            <a:r>
              <a:rPr lang="ar-SA" b="1" baseline="30000" dirty="0" err="1" smtClean="0"/>
              <a:t>(</a:t>
            </a:r>
            <a:r>
              <a:rPr lang="ar-SA" b="1" u="sng" baseline="30000" dirty="0" smtClean="0">
                <a:hlinkClick r:id="rId2"/>
              </a:rPr>
              <a:t>[19</a:t>
            </a:r>
            <a:r>
              <a:rPr lang="ar-SA" b="1" u="sng" baseline="30000" dirty="0" err="1" smtClean="0">
                <a:hlinkClick r:id="rId2"/>
              </a:rPr>
              <a:t>]</a:t>
            </a:r>
            <a:r>
              <a:rPr lang="ar-SA" b="1" baseline="30000" dirty="0" err="1" smtClean="0"/>
              <a:t>).</a:t>
            </a:r>
            <a:endParaRPr lang="en-US"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والمراد أن الاعتبار والمؤاخذة بما هو مراد بالفعل من العاقد، دون ظاهر اللفظ، قال ابن القيم رحمه الله راداً على من يعتبر الألفاظ دون </a:t>
            </a:r>
            <a:r>
              <a:rPr lang="ar-SA" b="1" dirty="0" err="1" smtClean="0"/>
              <a:t>المقاصد: </a:t>
            </a:r>
            <a:r>
              <a:rPr lang="ar-SA" b="1" dirty="0" smtClean="0"/>
              <a:t>«وكيف يقدم اعتبار اللفظ الذي قد ظهر كل الظهور أن المراد </a:t>
            </a:r>
            <a:r>
              <a:rPr lang="ar-SA" b="1" dirty="0" err="1" smtClean="0"/>
              <a:t>خلافه ؟</a:t>
            </a:r>
            <a:r>
              <a:rPr lang="ar-SA" b="1" dirty="0" smtClean="0"/>
              <a:t> بل قد يقطع بذلك على المعنى الذي قد ظهر بل قد يتيقن أنه </a:t>
            </a:r>
            <a:r>
              <a:rPr lang="ar-SA" b="1" dirty="0" err="1" smtClean="0"/>
              <a:t>المراد </a:t>
            </a:r>
            <a:r>
              <a:rPr lang="ar-SA" b="1" dirty="0" smtClean="0"/>
              <a:t>، وكيف ينكر على أهل الظاهر من يسلك </a:t>
            </a:r>
            <a:r>
              <a:rPr lang="ar-SA" b="1" dirty="0" err="1" smtClean="0"/>
              <a:t>هذا ؟</a:t>
            </a:r>
            <a:r>
              <a:rPr lang="ar-SA" b="1" dirty="0" smtClean="0"/>
              <a:t> وهل ذلك إلا من إيراد </a:t>
            </a:r>
            <a:r>
              <a:rPr lang="ar-SA" b="1" dirty="0" err="1" smtClean="0"/>
              <a:t>الظاهرية ؟</a:t>
            </a:r>
            <a:r>
              <a:rPr lang="ar-SA" b="1" dirty="0" smtClean="0"/>
              <a:t> فإن أهل الظاهر تمسكوا بألفاظ النصوص وأجروها على ظواهرها حيث لا يحصل القطع بأن المراد خلافها، وأنتم تمسكتم بظواهر ألفاظ غير المعصومين حيث يقع القطع بأن المراد </a:t>
            </a:r>
            <a:r>
              <a:rPr lang="ar-SA" b="1" dirty="0" err="1" smtClean="0"/>
              <a:t>خلافها،</a:t>
            </a:r>
            <a:r>
              <a:rPr lang="ar-SA" b="1" dirty="0" smtClean="0"/>
              <a:t> </a:t>
            </a:r>
            <a:endParaRPr lang="ar-S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a:xfrm>
            <a:off x="457200" y="1752600"/>
            <a:ext cx="8915400" cy="4525963"/>
          </a:xfrm>
        </p:spPr>
        <p:txBody>
          <a:bodyPr/>
          <a:lstStyle/>
          <a:p>
            <a:r>
              <a:rPr lang="ar-SA" b="1" dirty="0" smtClean="0"/>
              <a:t>فأهل الظاهر أعذر منكم بكثير، وكل شبهة تمسكتم </a:t>
            </a:r>
            <a:r>
              <a:rPr lang="ar-SA" b="1" dirty="0" err="1" smtClean="0"/>
              <a:t>بها</a:t>
            </a:r>
            <a:r>
              <a:rPr lang="ar-SA" b="1" dirty="0" smtClean="0"/>
              <a:t> في </a:t>
            </a:r>
            <a:r>
              <a:rPr lang="ar-SA" b="1" dirty="0" err="1" smtClean="0"/>
              <a:t>تسويغ</a:t>
            </a:r>
            <a:r>
              <a:rPr lang="ar-SA" b="1" dirty="0" smtClean="0"/>
              <a:t> ذلك فأدلة الظاهرية في تمسكهم بظواهر النصوص أقوى وأصح، والله تعالى يحب الإنصاف، بل هو أفضل حلية تحلى </a:t>
            </a:r>
            <a:r>
              <a:rPr lang="ar-SA" b="1" dirty="0" err="1" smtClean="0"/>
              <a:t>بها</a:t>
            </a:r>
            <a:r>
              <a:rPr lang="ar-SA" b="1" dirty="0" smtClean="0"/>
              <a:t> </a:t>
            </a:r>
            <a:r>
              <a:rPr lang="ar-SA" b="1" dirty="0" err="1" smtClean="0"/>
              <a:t>الرجل» </a:t>
            </a:r>
            <a:r>
              <a:rPr lang="ar-SA" b="1" baseline="30000" dirty="0" err="1" smtClean="0"/>
              <a:t>(</a:t>
            </a:r>
            <a:r>
              <a:rPr lang="ar-SA" b="1" u="sng" baseline="30000" dirty="0" smtClean="0">
                <a:hlinkClick r:id="rId2"/>
              </a:rPr>
              <a:t>[20</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من فروع القاعدة:</a:t>
            </a:r>
            <a:endParaRPr lang="en-US" dirty="0" smtClean="0"/>
          </a:p>
          <a:p>
            <a:r>
              <a:rPr lang="ar-SA" b="1" dirty="0" smtClean="0"/>
              <a:t>1-   لو قال وهبتك هذا بعشرة، فهو بيع وليس هبة.</a:t>
            </a:r>
            <a:endParaRPr lang="en-US" dirty="0" smtClean="0"/>
          </a:p>
          <a:p>
            <a:r>
              <a:rPr lang="ar-SA" b="1" dirty="0" smtClean="0"/>
              <a:t>2-    إذا أتى بإحدى كنايات الطلاق ونوى الطلاق وقع، فإن قال لم أنوه لم يقع.</a:t>
            </a:r>
            <a:endParaRPr lang="en-US" dirty="0" smtClean="0"/>
          </a:p>
          <a:p>
            <a:r>
              <a:rPr lang="ar-SA" b="1" dirty="0" smtClean="0"/>
              <a:t> </a:t>
            </a:r>
            <a:endParaRPr lang="ar-S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وكنايات الطلاق، </a:t>
            </a:r>
            <a:r>
              <a:rPr lang="ar-SA" b="1" dirty="0" err="1" smtClean="0"/>
              <a:t>مثل: </a:t>
            </a:r>
            <a:r>
              <a:rPr lang="ar-SA" b="1" dirty="0" smtClean="0"/>
              <a:t>« الحقي بأهلك»« أنت </a:t>
            </a:r>
            <a:r>
              <a:rPr lang="ar-SA" b="1" dirty="0" err="1" smtClean="0"/>
              <a:t>خلية» </a:t>
            </a:r>
            <a:r>
              <a:rPr lang="ar-SA" b="1" dirty="0" smtClean="0"/>
              <a:t>« أنت </a:t>
            </a:r>
            <a:r>
              <a:rPr lang="ar-SA" b="1" dirty="0" err="1" smtClean="0"/>
              <a:t>برية»...</a:t>
            </a:r>
            <a:endParaRPr lang="en-US" dirty="0" smtClean="0"/>
          </a:p>
          <a:p>
            <a:r>
              <a:rPr lang="ar-SA" b="1" dirty="0" smtClean="0"/>
              <a:t> 3- ومنها ما قرره شيخ الإسلام ابن تيمية من أن نذر </a:t>
            </a:r>
            <a:r>
              <a:rPr lang="ar-SA" b="1" dirty="0" err="1" smtClean="0"/>
              <a:t>اللجاج</a:t>
            </a:r>
            <a:r>
              <a:rPr lang="ar-SA" b="1" dirty="0" smtClean="0"/>
              <a:t> والغضب </a:t>
            </a:r>
            <a:r>
              <a:rPr lang="ar-SA" b="1" dirty="0" err="1" smtClean="0"/>
              <a:t>لايقع</a:t>
            </a:r>
            <a:r>
              <a:rPr lang="ar-SA" b="1" dirty="0" smtClean="0"/>
              <a:t> </a:t>
            </a:r>
            <a:r>
              <a:rPr lang="ar-SA" b="1" dirty="0" err="1" smtClean="0"/>
              <a:t>به</a:t>
            </a:r>
            <a:r>
              <a:rPr lang="ar-SA" b="1" dirty="0" smtClean="0"/>
              <a:t> الطلاق</a:t>
            </a:r>
            <a:r>
              <a:rPr lang="ar-SA" b="1" baseline="30000" dirty="0" err="1" smtClean="0"/>
              <a:t>(</a:t>
            </a:r>
            <a:r>
              <a:rPr lang="ar-SA" b="1" u="sng" baseline="30000" dirty="0" smtClean="0">
                <a:hlinkClick r:id="rId2"/>
              </a:rPr>
              <a:t>[21</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4-    ومن ذلك ما قرره ابن القيم من أن المكره والنائم والمجنون والسكران والمغلوب على عقله إذا لم يقصد ما تكلم </a:t>
            </a:r>
            <a:r>
              <a:rPr lang="ar-SA" b="1" dirty="0" err="1" smtClean="0"/>
              <a:t>به</a:t>
            </a:r>
            <a:r>
              <a:rPr lang="ar-SA" b="1" dirty="0" smtClean="0"/>
              <a:t> فإنه هدر </a:t>
            </a:r>
            <a:r>
              <a:rPr lang="ar-SA" b="1" dirty="0" err="1" smtClean="0"/>
              <a:t>لايترتب</a:t>
            </a:r>
            <a:r>
              <a:rPr lang="ar-SA" b="1" dirty="0" smtClean="0"/>
              <a:t> عليه شيء</a:t>
            </a:r>
            <a:r>
              <a:rPr lang="ar-SA" b="1" baseline="30000" dirty="0" err="1" smtClean="0"/>
              <a:t>(</a:t>
            </a:r>
            <a:r>
              <a:rPr lang="ar-SA" b="1" u="sng" baseline="30000" dirty="0" smtClean="0">
                <a:hlinkClick r:id="rId2"/>
              </a:rPr>
              <a:t>[22</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5-    ومنها تحريم نكاح المحلل، لأن المحلل لم يقصد النكاح الشرعي، وإنما قصد التحليل، والعبرة لقصده ونيته لا لفظه وظاهر عقده</a:t>
            </a:r>
            <a:r>
              <a:rPr lang="ar-SA" b="1" baseline="30000" dirty="0" err="1" smtClean="0"/>
              <a:t>(</a:t>
            </a:r>
            <a:r>
              <a:rPr lang="ar-SA" b="1" u="sng" baseline="30000" dirty="0" smtClean="0">
                <a:hlinkClick r:id="rId2"/>
              </a:rPr>
              <a:t>[23</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6</a:t>
            </a:r>
            <a:endParaRPr lang="ar-SA"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a:xfrm>
            <a:off x="495300" y="1600200"/>
            <a:ext cx="8953500" cy="4572000"/>
          </a:xfrm>
        </p:spPr>
        <p:txBody>
          <a:bodyPr/>
          <a:lstStyle/>
          <a:p>
            <a:r>
              <a:rPr lang="ar-SA" b="1" dirty="0" smtClean="0"/>
              <a:t>6-</a:t>
            </a:r>
            <a:r>
              <a:rPr lang="ar-SA" b="1" dirty="0" smtClean="0"/>
              <a:t>    لو أراد الحج فلبى بالعمرة خطأ وقع ما نواه دون </a:t>
            </a:r>
            <a:r>
              <a:rPr lang="ar-SA" b="1" dirty="0" err="1" smtClean="0"/>
              <a:t>مالفظ</a:t>
            </a:r>
            <a:r>
              <a:rPr lang="ar-SA" b="1" dirty="0" smtClean="0"/>
              <a:t> </a:t>
            </a:r>
            <a:r>
              <a:rPr lang="ar-SA" b="1" dirty="0" err="1" smtClean="0"/>
              <a:t>به.</a:t>
            </a:r>
            <a:endParaRPr lang="en-US" dirty="0" smtClean="0"/>
          </a:p>
          <a:p>
            <a:r>
              <a:rPr lang="ar-SA" b="1" dirty="0" smtClean="0"/>
              <a:t>7-    أن ما يضعه المتعاملون في البنوك قرض، لا وديعة وإن كانا يسميانه وديعة، لأن حقيقته حقيقة قرض، فإنه إذا تلف يغرم البنك مثله، فرط أو لم يفرط، كما انه يقوم باستثماره والمتاجرة فيه، </a:t>
            </a:r>
            <a:r>
              <a:rPr lang="ar-SA" b="1" dirty="0" err="1" smtClean="0"/>
              <a:t>ولايصح</a:t>
            </a:r>
            <a:r>
              <a:rPr lang="ar-SA" b="1" dirty="0" smtClean="0"/>
              <a:t> في الوديعة، فدل على انه قرض</a:t>
            </a:r>
            <a:r>
              <a:rPr lang="ar-SA" b="1" baseline="30000" dirty="0" err="1" smtClean="0"/>
              <a:t>(</a:t>
            </a:r>
            <a:r>
              <a:rPr lang="ar-SA" b="1" u="sng" baseline="30000" dirty="0" smtClean="0">
                <a:hlinkClick r:id="rId2"/>
              </a:rPr>
              <a:t>[24</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الثانية</a:t>
            </a:r>
            <a:r>
              <a:rPr lang="ar-SA" b="1" baseline="30000" dirty="0" err="1" smtClean="0"/>
              <a:t>(</a:t>
            </a:r>
            <a:r>
              <a:rPr lang="ar-SA" b="1" u="sng" baseline="30000" dirty="0" smtClean="0">
                <a:hlinkClick r:id="rId2"/>
              </a:rPr>
              <a:t>[25</a:t>
            </a:r>
            <a:r>
              <a:rPr lang="ar-SA" b="1" u="sng" baseline="30000" dirty="0" err="1" smtClean="0">
                <a:hlinkClick r:id="rId2"/>
              </a:rPr>
              <a:t>]</a:t>
            </a:r>
            <a:r>
              <a:rPr lang="ar-SA" b="1" baseline="30000" dirty="0" smtClean="0"/>
              <a:t>)</a:t>
            </a:r>
            <a:r>
              <a:rPr lang="ar-SA" b="1" dirty="0" smtClean="0"/>
              <a:t>: من أدى واجباً عن الغير فإن نوى الرجوع إليه </a:t>
            </a:r>
            <a:r>
              <a:rPr lang="ar-SA" b="1" dirty="0" err="1" smtClean="0"/>
              <a:t>به</a:t>
            </a:r>
            <a:r>
              <a:rPr lang="ar-SA" b="1" dirty="0" smtClean="0"/>
              <a:t>، رجع وإلا فلا:</a:t>
            </a:r>
            <a:endParaRPr lang="en-US" dirty="0" smtClean="0"/>
          </a:p>
          <a:p>
            <a:r>
              <a:rPr lang="ar-SA" b="1" dirty="0" smtClean="0"/>
              <a:t>وقد ذكرها ابن رجب في قواعده في القاعدة الخامسة </a:t>
            </a:r>
            <a:r>
              <a:rPr lang="ar-SA" b="1" dirty="0" err="1" smtClean="0"/>
              <a:t>والسبعين،</a:t>
            </a:r>
            <a:r>
              <a:rPr lang="ar-SA" b="1" dirty="0" smtClean="0"/>
              <a:t> </a:t>
            </a:r>
            <a:endParaRPr lang="ar-SA"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وهي التي ذكرها ابن سعدي في منظومته </a:t>
            </a:r>
            <a:r>
              <a:rPr lang="ar-SA" b="1" dirty="0" err="1" smtClean="0"/>
              <a:t>بقوله:</a:t>
            </a:r>
            <a:r>
              <a:rPr lang="ar-SA" b="1" dirty="0" smtClean="0"/>
              <a:t>    </a:t>
            </a:r>
            <a:endParaRPr lang="en-US" dirty="0" smtClean="0"/>
          </a:p>
          <a:p>
            <a:r>
              <a:rPr lang="ar-SA" b="1" dirty="0" smtClean="0"/>
              <a:t>  ومن يؤد عن أخيه واجبا               له الرجوع إن نوى يطالبا</a:t>
            </a:r>
            <a:endParaRPr lang="en-US" dirty="0" smtClean="0"/>
          </a:p>
          <a:p>
            <a:r>
              <a:rPr lang="ar-SA" b="1" dirty="0" smtClean="0"/>
              <a:t>ومعنى القاعدة، أن من أدَّى عن أحد من الناس واجباً </a:t>
            </a:r>
            <a:r>
              <a:rPr lang="ar-SA" b="1" dirty="0" err="1" smtClean="0"/>
              <a:t>عليه </a:t>
            </a:r>
            <a:r>
              <a:rPr lang="ar-SA" b="1" dirty="0" smtClean="0"/>
              <a:t>–مما </a:t>
            </a:r>
            <a:r>
              <a:rPr lang="ar-SA" b="1" dirty="0" err="1" smtClean="0"/>
              <a:t>لاتشترط</a:t>
            </a:r>
            <a:r>
              <a:rPr lang="ar-SA" b="1" dirty="0" smtClean="0"/>
              <a:t> له النية- ونوى أن ما دفعه دين على المدفوع عنه يرجع عليه </a:t>
            </a:r>
            <a:r>
              <a:rPr lang="ar-SA" b="1" dirty="0" err="1" smtClean="0"/>
              <a:t>بـه</a:t>
            </a:r>
            <a:r>
              <a:rPr lang="ar-SA" b="1" dirty="0" smtClean="0"/>
              <a:t>، كان له ذلك، وإذا لم ينو شيئاً سقط حقه بالمطالبة.</a:t>
            </a:r>
            <a:endParaRPr lang="en-US" dirty="0" smtClean="0"/>
          </a:p>
          <a:p>
            <a:r>
              <a:rPr lang="ar-SA" b="1" dirty="0" smtClean="0"/>
              <a:t>شروط تطبيق القاعدة كما هو نصها:</a:t>
            </a:r>
            <a:endParaRPr lang="en-US" dirty="0" smtClean="0"/>
          </a:p>
          <a:p>
            <a:r>
              <a:rPr lang="ar-SA" b="1" dirty="0" smtClean="0"/>
              <a:t>1-   أن يكون الشيء المؤدى واجباً على المؤدى عنه، فلا يصح الرجوع عليه ولو نواه إن كان أمراً مستحباً، أو مباحاً.</a:t>
            </a:r>
            <a:endParaRPr lang="en-US" dirty="0" smtClean="0"/>
          </a:p>
          <a:p>
            <a:r>
              <a:rPr lang="ar-SA" b="1" dirty="0" smtClean="0"/>
              <a:t>2</a:t>
            </a:r>
            <a:endParaRPr lang="ar-SA"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   أن ينوي الرجوع على المؤدى عنه، فإن نوى التبرع، أو لم ينو شيئاً، فليس له الرجوع.</a:t>
            </a:r>
            <a:endParaRPr lang="en-US" dirty="0" smtClean="0"/>
          </a:p>
          <a:p>
            <a:r>
              <a:rPr lang="ar-SA" b="1" dirty="0" err="1" smtClean="0"/>
              <a:t>3-   </a:t>
            </a:r>
            <a:r>
              <a:rPr lang="ar-SA" b="1" dirty="0" smtClean="0"/>
              <a:t># يراجع: أن يكون مما </a:t>
            </a:r>
            <a:r>
              <a:rPr lang="ar-SA" b="1" dirty="0" err="1" smtClean="0"/>
              <a:t>لاتشترط</a:t>
            </a:r>
            <a:r>
              <a:rPr lang="ar-SA" b="1" dirty="0" smtClean="0"/>
              <a:t> له النية كالزكاة</a:t>
            </a:r>
            <a:endParaRPr lang="en-US" dirty="0" smtClean="0"/>
          </a:p>
          <a:p>
            <a:r>
              <a:rPr lang="ar-SA" b="1" dirty="0" smtClean="0"/>
              <a:t>ومن فروعها:</a:t>
            </a:r>
            <a:endParaRPr lang="en-US" dirty="0" smtClean="0"/>
          </a:p>
          <a:p>
            <a:r>
              <a:rPr lang="ar-SA" b="1" dirty="0" smtClean="0"/>
              <a:t>1-        إذا دفع عن الغير ديناً واجباً عليه، ونوى انه يرجع </a:t>
            </a:r>
            <a:r>
              <a:rPr lang="ar-SA" b="1" dirty="0" err="1" smtClean="0"/>
              <a:t>به</a:t>
            </a:r>
            <a:r>
              <a:rPr lang="ar-SA" b="1" dirty="0" smtClean="0"/>
              <a:t> على المدين ثبت حقه في ذلك، فإن لم ينو لم يثبت.</a:t>
            </a:r>
            <a:endParaRPr lang="en-US" dirty="0" smtClean="0"/>
          </a:p>
          <a:p>
            <a:r>
              <a:rPr lang="ar-SA" b="1" dirty="0" smtClean="0"/>
              <a:t>2-        إذا أنفق على عيال رجل وزوجه، فإن نوى أن يرجع على عائلهم ثبت حقه، فإن لم ينو لم يثبت.</a:t>
            </a:r>
            <a:endParaRPr lang="en-US" dirty="0" smtClean="0"/>
          </a:p>
          <a:p>
            <a:r>
              <a:rPr lang="ar-SA" b="1" dirty="0" smtClean="0"/>
              <a:t>3</a:t>
            </a:r>
            <a:endParaRPr lang="ar-SA"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القاعدة الأولى: الامور بمقاصدها.</a:t>
            </a:r>
            <a:endParaRPr lang="ar-SA" dirty="0"/>
          </a:p>
        </p:txBody>
      </p:sp>
      <p:sp>
        <p:nvSpPr>
          <p:cNvPr id="3" name="عنصر نائب للمحتوى 2"/>
          <p:cNvSpPr>
            <a:spLocks noGrp="1"/>
          </p:cNvSpPr>
          <p:nvPr>
            <p:ph idx="1"/>
          </p:nvPr>
        </p:nvSpPr>
        <p:spPr/>
        <p:txBody>
          <a:bodyPr/>
          <a:lstStyle/>
          <a:p>
            <a:r>
              <a:rPr lang="ar-SA" b="1" dirty="0" smtClean="0"/>
              <a:t>3-</a:t>
            </a:r>
            <a:r>
              <a:rPr lang="ar-SA" b="1" dirty="0" smtClean="0"/>
              <a:t>        إذا أنفق المرتهن على الرهن بغرض الرجوع على الراهن فله ذلك، وإن لم ينو الرجوع فليس له شيء</a:t>
            </a:r>
            <a:r>
              <a:rPr lang="ar-SA" b="1" baseline="30000" dirty="0" err="1" smtClean="0"/>
              <a:t>(</a:t>
            </a:r>
            <a:r>
              <a:rPr lang="ar-SA" b="1" u="sng" baseline="30000" dirty="0" smtClean="0">
                <a:hlinkClick r:id="rId2"/>
              </a:rPr>
              <a:t>[26</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4-         إذا أنفق المستودع على الحيوان  المودَع، فإن نوى الرجوع على صاحبه رجع</a:t>
            </a:r>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2028</TotalTime>
  <Words>1688</Words>
  <Application>Microsoft Office PowerPoint</Application>
  <PresentationFormat>A4 Paper (210x297 mm)‎</PresentationFormat>
  <Paragraphs>168</Paragraphs>
  <Slides>38</Slides>
  <Notes>0</Notes>
  <HiddenSlides>0</HiddenSlides>
  <MMClips>0</MMClips>
  <ScaleCrop>false</ScaleCrop>
  <HeadingPairs>
    <vt:vector size="4" baseType="variant">
      <vt:variant>
        <vt:lpstr>سمة</vt:lpstr>
      </vt:variant>
      <vt:variant>
        <vt:i4>1</vt:i4>
      </vt:variant>
      <vt:variant>
        <vt:lpstr>عناوين الشرائح</vt:lpstr>
      </vt:variant>
      <vt:variant>
        <vt:i4>38</vt:i4>
      </vt:variant>
    </vt:vector>
  </HeadingPairs>
  <TitlesOfParts>
    <vt:vector size="39" baseType="lpstr">
      <vt:lpstr>Office Theme</vt:lpstr>
      <vt:lpstr>الشريحة 1</vt:lpstr>
      <vt:lpstr>المحاضرة الخامسة </vt:lpstr>
      <vt:lpstr> القواعد الفقهية الكبرى </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القاعدة الأولى: الامور بمقاصدها.</vt:lpstr>
      <vt:lpstr>الشريحة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halmarri</cp:lastModifiedBy>
  <cp:revision>183</cp:revision>
  <dcterms:created xsi:type="dcterms:W3CDTF">2009-10-14T19:14:34Z</dcterms:created>
  <dcterms:modified xsi:type="dcterms:W3CDTF">2013-03-30T12:48:17Z</dcterms:modified>
</cp:coreProperties>
</file>