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94" r:id="rId4"/>
    <p:sldId id="295" r:id="rId5"/>
    <p:sldId id="296" r:id="rId6"/>
    <p:sldId id="297" r:id="rId7"/>
    <p:sldId id="298" r:id="rId8"/>
    <p:sldId id="299" r:id="rId9"/>
    <p:sldId id="300" r:id="rId10"/>
    <p:sldId id="280" r:id="rId11"/>
    <p:sldId id="281" r:id="rId12"/>
    <p:sldId id="266" r:id="rId1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664" autoAdjust="0"/>
  </p:normalViewPr>
  <p:slideViewPr>
    <p:cSldViewPr>
      <p:cViewPr>
        <p:scale>
          <a:sx n="60" d="100"/>
          <a:sy n="60" d="100"/>
        </p:scale>
        <p:origin x="-648" y="-30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3/30/2013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uqu.edu.sa/control/add_menu/ar/10426"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ww.uqu.edu.sa/control/add_menu/ar/10426"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www.uqu.edu.sa/control/add_menu/ar/10426"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www.uqu.edu.sa/control/add_menu/ar/10426"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019800" y="1524000"/>
            <a:ext cx="3657599" cy="2981325"/>
            <a:chOff x="4667347" y="1066800"/>
            <a:chExt cx="4187287"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667347" y="1066800"/>
              <a:ext cx="4187287" cy="3130677"/>
            </a:xfrm>
            <a:prstGeom prst="rect">
              <a:avLst/>
            </a:prstGeom>
            <a:noFill/>
            <a:ln w="9525">
              <a:noFill/>
              <a:miter lim="800000"/>
              <a:headEnd/>
              <a:tailEnd/>
            </a:ln>
          </p:spPr>
        </p:pic>
      </p:grpSp>
      <p:sp>
        <p:nvSpPr>
          <p:cNvPr id="11" name="Freeform 10"/>
          <p:cNvSpPr/>
          <p:nvPr/>
        </p:nvSpPr>
        <p:spPr>
          <a:xfrm>
            <a:off x="228600" y="2667000"/>
            <a:ext cx="5791200" cy="19050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667000"/>
            <a:ext cx="5099050" cy="1524000"/>
          </a:xfrm>
          <a:prstGeom prst="rect">
            <a:avLst/>
          </a:prstGeom>
          <a:noFill/>
          <a:ln w="9525">
            <a:noFill/>
            <a:miter lim="800000"/>
            <a:headEnd/>
            <a:tailEnd/>
          </a:ln>
        </p:spPr>
        <p:txBody>
          <a:bodyPr anchor="ctr"/>
          <a:lstStyle/>
          <a:p>
            <a:pPr algn="ctr"/>
            <a:r>
              <a:rPr lang="ar-SA" sz="3200" b="1" dirty="0" smtClean="0">
                <a:cs typeface="PT Bold Heading" pitchFamily="2" charset="-78"/>
              </a:rPr>
              <a:t>القواعد الفقهية ومقاصد الشريعة </a:t>
            </a:r>
            <a:endParaRPr lang="en-US" sz="3200" b="1" dirty="0" smtClean="0">
              <a:cs typeface="PT Bold Heading" pitchFamily="2" charset="-78"/>
            </a:endParaRPr>
          </a:p>
          <a:p>
            <a:pPr algn="ctr"/>
            <a:r>
              <a:rPr lang="en-US" sz="2000" dirty="0" smtClean="0"/>
              <a:t>Rules and Intends of Jurisprudence</a:t>
            </a:r>
          </a:p>
          <a:p>
            <a:pPr algn="ctr">
              <a:defRPr/>
            </a:pPr>
            <a:r>
              <a:rPr lang="ar-SA" sz="2800" b="1" dirty="0" smtClean="0">
                <a:latin typeface="Calibri" pitchFamily="34" charset="0"/>
                <a:cs typeface="PT Bold Heading" pitchFamily="2" charset="-78"/>
              </a:rPr>
              <a:t>الدكتور/ حمد بن سالم المري</a:t>
            </a:r>
            <a:endParaRPr lang="en-US" sz="2800" b="1" dirty="0">
              <a:latin typeface="Calibri" pitchFamily="34" charset="0"/>
              <a:cs typeface="PT Bold Heading" pitchFamily="2" charset="-78"/>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A944C7FA-FAE0-4956-BFC5-28CA2F4D8C1B}" type="slidenum">
              <a:rPr lang="ar-SA" smtClean="0">
                <a:cs typeface="Arial" pitchFamily="34" charset="0"/>
              </a:rPr>
              <a:pPr/>
              <a:t>2</a:t>
            </a:fld>
            <a:endParaRPr lang="en-US" smtClean="0">
              <a:cs typeface="Arial" pitchFamily="34" charset="0"/>
            </a:endParaRPr>
          </a:p>
        </p:txBody>
      </p:sp>
      <p:sp>
        <p:nvSpPr>
          <p:cNvPr id="6146" name="Title 4"/>
          <p:cNvSpPr>
            <a:spLocks noGrp="1"/>
          </p:cNvSpPr>
          <p:nvPr>
            <p:ph type="ctrTitle"/>
          </p:nvPr>
        </p:nvSpPr>
        <p:spPr>
          <a:xfrm>
            <a:off x="762000" y="609600"/>
            <a:ext cx="8420100" cy="4724400"/>
          </a:xfrm>
        </p:spPr>
        <p:txBody>
          <a:bodyPr/>
          <a:lstStyle/>
          <a:p>
            <a:pPr eaLnBrk="1" hangingPunct="1">
              <a:defRPr/>
            </a:pPr>
            <a:r>
              <a:rPr lang="ar-SA" sz="6000" b="1" spc="-150" dirty="0" smtClean="0">
                <a:solidFill>
                  <a:srgbClr val="009900"/>
                </a:solidFill>
                <a:latin typeface="ae_AlMateen" pitchFamily="2" charset="-78"/>
                <a:cs typeface="ae_AlMateen" pitchFamily="2" charset="-78"/>
              </a:rPr>
              <a:t>المحاضرة السادسة</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endParaRPr lang="en-US" b="1" spc="-150" dirty="0" smtClean="0">
              <a:solidFill>
                <a:srgbClr val="376092"/>
              </a:solidFill>
              <a:latin typeface="Andalus" pitchFamily="18" charset="-78"/>
              <a:cs typeface="Diwani Letter" pitchFamily="2" charset="-78"/>
            </a:endParaRPr>
          </a:p>
        </p:txBody>
      </p:sp>
      <p:sp>
        <p:nvSpPr>
          <p:cNvPr id="4" name="مستطيل 3"/>
          <p:cNvSpPr/>
          <p:nvPr/>
        </p:nvSpPr>
        <p:spPr>
          <a:xfrm>
            <a:off x="2476500" y="3105835"/>
            <a:ext cx="4953000" cy="584775"/>
          </a:xfrm>
          <a:prstGeom prst="rect">
            <a:avLst/>
          </a:prstGeom>
        </p:spPr>
        <p:txBody>
          <a:bodyPr>
            <a:spAutoFit/>
          </a:bodyPr>
          <a:lstStyle/>
          <a:p>
            <a:pPr algn="ctr"/>
            <a:r>
              <a:rPr lang="ar-SA" sz="3200" b="1" smtClean="0">
                <a:cs typeface="PT Bold Heading" pitchFamily="2" charset="-78"/>
              </a:rPr>
              <a:t>الضرر  يزال</a:t>
            </a:r>
            <a:endParaRPr lang="ar-SA" sz="3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cs typeface="PT Bold Heading" pitchFamily="2" charset="-78"/>
              </a:rPr>
              <a:t>. </a:t>
            </a:r>
            <a:r>
              <a:rPr lang="ar-SA" b="1" dirty="0" smtClean="0">
                <a:cs typeface="PT Bold Heading" pitchFamily="2" charset="-78"/>
              </a:rPr>
              <a:t>القاعدة الكبرى </a:t>
            </a:r>
            <a:r>
              <a:rPr lang="ar-SA" b="1" dirty="0" err="1" smtClean="0">
                <a:cs typeface="PT Bold Heading" pitchFamily="2" charset="-78"/>
              </a:rPr>
              <a:t>الثانية </a:t>
            </a:r>
            <a:r>
              <a:rPr lang="ar-SA" b="1" dirty="0" smtClean="0">
                <a:cs typeface="PT Bold Heading" pitchFamily="2" charset="-78"/>
              </a:rPr>
              <a:t>: الضرر يُزال</a:t>
            </a:r>
            <a:endParaRPr lang="ar-SA" b="1" dirty="0"/>
          </a:p>
        </p:txBody>
      </p:sp>
      <p:sp>
        <p:nvSpPr>
          <p:cNvPr id="3" name="عنصر نائب للمحتوى 2"/>
          <p:cNvSpPr>
            <a:spLocks noGrp="1"/>
          </p:cNvSpPr>
          <p:nvPr>
            <p:ph idx="1"/>
          </p:nvPr>
        </p:nvSpPr>
        <p:spPr/>
        <p:txBody>
          <a:bodyPr/>
          <a:lstStyle/>
          <a:p>
            <a:pPr rtl="1"/>
            <a:r>
              <a:rPr lang="en-US" b="1" dirty="0" smtClean="0"/>
              <a:t>  </a:t>
            </a:r>
            <a:r>
              <a:rPr lang="ar-SA" b="1" dirty="0" err="1" smtClean="0"/>
              <a:t>.</a:t>
            </a:r>
            <a:r>
              <a:rPr lang="ar-SA" b="1" dirty="0" smtClean="0"/>
              <a:t> </a:t>
            </a:r>
            <a:r>
              <a:rPr lang="ar-SA" b="1" u="sng" dirty="0" smtClean="0"/>
              <a:t>القاعدة الثانية: </a:t>
            </a:r>
            <a:r>
              <a:rPr lang="ar-SA" b="1" u="sng" dirty="0" err="1" smtClean="0"/>
              <a:t>لاضرر</a:t>
            </a:r>
            <a:r>
              <a:rPr lang="ar-SA" b="1" u="sng" dirty="0" smtClean="0"/>
              <a:t> </a:t>
            </a:r>
            <a:r>
              <a:rPr lang="ar-SA" b="1" u="sng" dirty="0" err="1" smtClean="0"/>
              <a:t>ولاضرار</a:t>
            </a:r>
            <a:endParaRPr lang="en-US" dirty="0" smtClean="0"/>
          </a:p>
          <a:p>
            <a:pPr rtl="1"/>
            <a:r>
              <a:rPr lang="ar-SA" b="1" dirty="0" smtClean="0"/>
              <a:t> </a:t>
            </a:r>
            <a:r>
              <a:rPr lang="ar-SA" b="1" dirty="0" smtClean="0"/>
              <a:t>الضُّرُّ</a:t>
            </a:r>
            <a:r>
              <a:rPr lang="ar-SA" b="1" dirty="0" smtClean="0"/>
              <a:t>: ضد النفع، وهو الهزال وسوء الحال، قال </a:t>
            </a:r>
            <a:r>
              <a:rPr lang="ar-SA" b="1" dirty="0" err="1" smtClean="0"/>
              <a:t>تعالى: </a:t>
            </a:r>
            <a:r>
              <a:rPr lang="ar-SA" b="1" dirty="0" smtClean="0"/>
              <a:t>(قَالُوا يَا أَيُّهَا الْعَزِيزُ مَسَّنَا وَأَهْلَنَا الضُّرُّ) والضرر: النقصان، تقول: دخل عليه ضرر في ماله، أي: نَقْصٌ.</a:t>
            </a:r>
            <a:endParaRPr lang="en-US" dirty="0" smtClean="0"/>
          </a:p>
          <a:p>
            <a:pPr rtl="1"/>
            <a:r>
              <a:rPr lang="ar-SA" b="1" dirty="0" smtClean="0"/>
              <a:t>والضرر فعل الواحد، والضِّرار فعل الاثنين، وقيل: الضرر ما تضر </a:t>
            </a:r>
            <a:r>
              <a:rPr lang="ar-SA" b="1" dirty="0" err="1" smtClean="0"/>
              <a:t>به</a:t>
            </a:r>
            <a:r>
              <a:rPr lang="ar-SA" b="1" dirty="0" smtClean="0"/>
              <a:t> صاحبك وتنتفع </a:t>
            </a:r>
            <a:r>
              <a:rPr lang="ar-SA" b="1" dirty="0" err="1" smtClean="0"/>
              <a:t>به</a:t>
            </a:r>
            <a:r>
              <a:rPr lang="ar-SA" b="1" dirty="0" smtClean="0"/>
              <a:t> أنت، والضِّرار، أن تضره من غير أن تنتفع.</a:t>
            </a:r>
            <a:endParaRPr lang="en-US" dirty="0" smtClean="0"/>
          </a:p>
          <a:p>
            <a:pPr rtl="1"/>
            <a:r>
              <a:rPr lang="ar-SA" b="1" dirty="0" smtClean="0"/>
              <a:t>والضرورة شدة الحاجة، والاضطرار: الاحتياج إلى الشيء.</a:t>
            </a:r>
            <a:endParaRPr lang="en-US" dirty="0" smtClean="0"/>
          </a:p>
          <a:p>
            <a:pPr rtl="1"/>
            <a:r>
              <a:rPr lang="ar-SA" b="1" dirty="0" smtClean="0"/>
              <a:t> </a:t>
            </a:r>
            <a:endParaRPr lang="en-US" dirty="0" smtClean="0"/>
          </a:p>
          <a:p>
            <a:r>
              <a:rPr lang="ar-SA" b="1" dirty="0" smtClean="0"/>
              <a:t>  </a:t>
            </a:r>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cs typeface="PT Bold Heading" pitchFamily="2" charset="-78"/>
              </a:rPr>
              <a:t>. </a:t>
            </a:r>
            <a:r>
              <a:rPr lang="ar-SA" b="1" dirty="0" smtClean="0">
                <a:cs typeface="PT Bold Heading" pitchFamily="2" charset="-78"/>
              </a:rPr>
              <a:t>القاعدة الكبرى </a:t>
            </a:r>
            <a:r>
              <a:rPr lang="ar-SA" b="1" dirty="0" err="1" smtClean="0">
                <a:cs typeface="PT Bold Heading" pitchFamily="2" charset="-78"/>
              </a:rPr>
              <a:t>الثانية </a:t>
            </a:r>
            <a:r>
              <a:rPr lang="ar-SA" b="1" dirty="0" smtClean="0">
                <a:cs typeface="PT Bold Heading" pitchFamily="2" charset="-78"/>
              </a:rPr>
              <a:t>: الضرر يُزال</a:t>
            </a:r>
            <a:endParaRPr lang="ar-SA" dirty="0"/>
          </a:p>
        </p:txBody>
      </p:sp>
      <p:sp>
        <p:nvSpPr>
          <p:cNvPr id="3" name="عنصر نائب للمحتوى 2"/>
          <p:cNvSpPr>
            <a:spLocks noGrp="1"/>
          </p:cNvSpPr>
          <p:nvPr>
            <p:ph idx="1"/>
          </p:nvPr>
        </p:nvSpPr>
        <p:spPr/>
        <p:txBody>
          <a:bodyPr/>
          <a:lstStyle/>
          <a:p>
            <a:pPr rtl="1"/>
            <a:r>
              <a:rPr lang="ar-SA" b="1" dirty="0" smtClean="0"/>
              <a:t>معنى </a:t>
            </a:r>
            <a:r>
              <a:rPr lang="ar-SA" b="1" dirty="0" err="1" smtClean="0"/>
              <a:t>القاعدة:</a:t>
            </a:r>
            <a:r>
              <a:rPr lang="ar-SA" b="1" dirty="0" smtClean="0"/>
              <a:t> </a:t>
            </a:r>
            <a:endParaRPr lang="ar-SA" b="1" dirty="0" smtClean="0"/>
          </a:p>
          <a:p>
            <a:pPr rtl="1"/>
            <a:r>
              <a:rPr lang="ar-SA" b="1" dirty="0" smtClean="0"/>
              <a:t>صدرت </a:t>
            </a:r>
            <a:r>
              <a:rPr lang="ar-SA" b="1" dirty="0" smtClean="0"/>
              <a:t>القاعدة بما يدل على العموم   فكانت  نكره في سياق النفي فتعم، فتكون عامة في دفع كل ضرر.</a:t>
            </a:r>
            <a:endParaRPr lang="en-US" dirty="0" smtClean="0"/>
          </a:p>
          <a:p>
            <a:pPr rtl="1"/>
            <a:r>
              <a:rPr lang="ar-SA" b="1" dirty="0" smtClean="0"/>
              <a:t>وهذه القاعدة من أهم قواعد </a:t>
            </a:r>
            <a:r>
              <a:rPr lang="ar-SA" b="1" dirty="0" err="1" smtClean="0"/>
              <a:t>الشرع</a:t>
            </a:r>
            <a:r>
              <a:rPr lang="ar-SA" b="1" dirty="0" smtClean="0"/>
              <a:t>، وفيها من الفقه </a:t>
            </a:r>
            <a:r>
              <a:rPr lang="ar-SA" b="1" dirty="0" err="1" smtClean="0"/>
              <a:t>مالايحصى</a:t>
            </a:r>
            <a:r>
              <a:rPr lang="ar-SA" b="1" dirty="0" smtClean="0"/>
              <a:t>، وهي قريبة الصلة بالقاعدة السابقة المشقة تجلب التيسير، فعددٌ من فروع هذه القاعدة هي فروع لقاعدة المشقة تجلب التيسير، لأن المشقة ضرر، والقاعدة هنا تقول: </a:t>
            </a:r>
            <a:r>
              <a:rPr lang="ar-SA" b="1" dirty="0" err="1" smtClean="0"/>
              <a:t>لاضرر</a:t>
            </a:r>
            <a:r>
              <a:rPr lang="ar-SA" b="1" dirty="0" smtClean="0"/>
              <a:t>، فحصل بين بعض فروعهما تجاذب</a:t>
            </a:r>
            <a:r>
              <a:rPr lang="ar-SA" b="1" dirty="0" smtClean="0"/>
              <a:t>.</a:t>
            </a:r>
            <a:endParaRPr lang="en-US"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cs typeface="PT Bold Heading" pitchFamily="2" charset="-78"/>
              </a:rPr>
              <a:t>. </a:t>
            </a:r>
            <a:r>
              <a:rPr lang="ar-SA" b="1" dirty="0" smtClean="0">
                <a:cs typeface="PT Bold Heading" pitchFamily="2" charset="-78"/>
              </a:rPr>
              <a:t>القاعدة الكبرى </a:t>
            </a:r>
            <a:r>
              <a:rPr lang="ar-SA" b="1" dirty="0" err="1" smtClean="0">
                <a:cs typeface="PT Bold Heading" pitchFamily="2" charset="-78"/>
              </a:rPr>
              <a:t>الثانية </a:t>
            </a:r>
            <a:r>
              <a:rPr lang="ar-SA" b="1" dirty="0" smtClean="0">
                <a:cs typeface="PT Bold Heading" pitchFamily="2" charset="-78"/>
              </a:rPr>
              <a:t>: الضرر يُزال</a:t>
            </a:r>
            <a:endParaRPr lang="ar-SA" dirty="0"/>
          </a:p>
        </p:txBody>
      </p:sp>
      <p:sp>
        <p:nvSpPr>
          <p:cNvPr id="3" name="عنصر نائب للمحتوى 2"/>
          <p:cNvSpPr>
            <a:spLocks noGrp="1"/>
          </p:cNvSpPr>
          <p:nvPr>
            <p:ph idx="1"/>
          </p:nvPr>
        </p:nvSpPr>
        <p:spPr/>
        <p:txBody>
          <a:bodyPr/>
          <a:lstStyle/>
          <a:p>
            <a:pPr rtl="1"/>
            <a:r>
              <a:rPr lang="ar-SA" b="1" dirty="0" smtClean="0"/>
              <a:t>وهذه القاعدة مبنية على قاعدة: جلب المصلحة ودرء المفسدة، والذي هو من أجَلِّ ما يميز هذه الشريعة الإسلامية، وَجَعَلَها صالحة لكل زمان ومكان، </a:t>
            </a:r>
            <a:r>
              <a:rPr lang="ar-SA" b="1" u="sng" dirty="0" smtClean="0"/>
              <a:t>فهي تفيد</a:t>
            </a:r>
            <a:r>
              <a:rPr lang="ar-SA" b="1" dirty="0" smtClean="0"/>
              <a:t> أنه </a:t>
            </a:r>
            <a:r>
              <a:rPr lang="ar-SA" b="1" dirty="0" err="1" smtClean="0"/>
              <a:t>لاضرر</a:t>
            </a:r>
            <a:r>
              <a:rPr lang="ar-SA" b="1" dirty="0" smtClean="0"/>
              <a:t> يقع على الشخص، كما أنه </a:t>
            </a:r>
            <a:r>
              <a:rPr lang="ar-SA" b="1" dirty="0" err="1" smtClean="0"/>
              <a:t>لايقع</a:t>
            </a:r>
            <a:r>
              <a:rPr lang="ar-SA" b="1" dirty="0" smtClean="0"/>
              <a:t> منه ضرر على أحد، والمعنى، أن الشريعة كما تمنع حصول الضرر عليه، فهي تمنع حصول الضرر منه، فتحقق المصلحة للجميع، وبصورة أوضح أن من وقع عليه ضرر نرفعه ونقول </a:t>
            </a:r>
            <a:r>
              <a:rPr lang="ar-SA" b="1" dirty="0" err="1" smtClean="0"/>
              <a:t>لاضرر</a:t>
            </a:r>
            <a:r>
              <a:rPr lang="ar-SA" b="1" dirty="0" smtClean="0"/>
              <a:t> عليك، فإن أراد أن يسيء لمن أضر </a:t>
            </a:r>
            <a:r>
              <a:rPr lang="ar-SA" b="1" dirty="0" err="1" smtClean="0"/>
              <a:t>به</a:t>
            </a:r>
            <a:r>
              <a:rPr lang="ar-SA" b="1" dirty="0" smtClean="0"/>
              <a:t>، قلنا: </a:t>
            </a:r>
            <a:r>
              <a:rPr lang="ar-SA" b="1" dirty="0" err="1" smtClean="0"/>
              <a:t>ولاضرار</a:t>
            </a:r>
            <a:r>
              <a:rPr lang="ar-SA" b="1" dirty="0" smtClean="0"/>
              <a:t>، ومثاله </a:t>
            </a:r>
            <a:r>
              <a:rPr lang="ar-SA" b="1" dirty="0" err="1" smtClean="0"/>
              <a:t>مالو</a:t>
            </a:r>
            <a:r>
              <a:rPr lang="ar-SA" b="1" dirty="0" smtClean="0"/>
              <a:t> أتلف شخص ماله، فلا يتلف هو ماله لأن الضرر </a:t>
            </a:r>
            <a:r>
              <a:rPr lang="ar-SA" b="1" dirty="0" err="1" smtClean="0"/>
              <a:t>لايزال</a:t>
            </a:r>
            <a:r>
              <a:rPr lang="ar-SA" b="1" dirty="0" smtClean="0"/>
              <a:t> بالضرر، فنقول </a:t>
            </a:r>
            <a:r>
              <a:rPr lang="ar-SA" b="1" dirty="0" err="1" smtClean="0"/>
              <a:t>لاضرر</a:t>
            </a:r>
            <a:r>
              <a:rPr lang="ar-SA" b="1" dirty="0" smtClean="0"/>
              <a:t> عليك فتجب لك عليه القيمة، </a:t>
            </a:r>
            <a:r>
              <a:rPr lang="ar-SA" b="1" dirty="0" err="1" smtClean="0"/>
              <a:t>ولاضرار</a:t>
            </a:r>
            <a:r>
              <a:rPr lang="ar-SA" b="1" dirty="0" smtClean="0"/>
              <a:t> عليه بأن تتلف ماله، أو تزيد على أخذ حقك</a:t>
            </a:r>
            <a:r>
              <a:rPr lang="ar-SA" b="1" dirty="0" smtClean="0"/>
              <a:t>.</a:t>
            </a:r>
            <a:endParaRPr lang="en-US"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cs typeface="PT Bold Heading" pitchFamily="2" charset="-78"/>
              </a:rPr>
              <a:t>. </a:t>
            </a:r>
            <a:r>
              <a:rPr lang="ar-SA" b="1" dirty="0" smtClean="0">
                <a:cs typeface="PT Bold Heading" pitchFamily="2" charset="-78"/>
              </a:rPr>
              <a:t>القاعدة الكبرى </a:t>
            </a:r>
            <a:r>
              <a:rPr lang="ar-SA" b="1" dirty="0" err="1" smtClean="0">
                <a:cs typeface="PT Bold Heading" pitchFamily="2" charset="-78"/>
              </a:rPr>
              <a:t>الثانية </a:t>
            </a:r>
            <a:r>
              <a:rPr lang="ar-SA" b="1" dirty="0" smtClean="0">
                <a:cs typeface="PT Bold Heading" pitchFamily="2" charset="-78"/>
              </a:rPr>
              <a:t>: الضرر يُزال</a:t>
            </a:r>
            <a:endParaRPr lang="ar-SA" dirty="0"/>
          </a:p>
        </p:txBody>
      </p:sp>
      <p:sp>
        <p:nvSpPr>
          <p:cNvPr id="3" name="عنصر نائب للمحتوى 2"/>
          <p:cNvSpPr>
            <a:spLocks noGrp="1"/>
          </p:cNvSpPr>
          <p:nvPr>
            <p:ph idx="1"/>
          </p:nvPr>
        </p:nvSpPr>
        <p:spPr/>
        <p:txBody>
          <a:bodyPr/>
          <a:lstStyle/>
          <a:p>
            <a:pPr rtl="1"/>
            <a:r>
              <a:rPr lang="ar-SA" b="1" i="1" dirty="0" smtClean="0"/>
              <a:t> </a:t>
            </a:r>
            <a:r>
              <a:rPr lang="ar-SA" b="1" dirty="0" smtClean="0"/>
              <a:t>وتفيد القاعدة أيضاً، أن من أراد الإضرار بغيره، أما بإيقاع الضرر عليه مباشرة، أو من حيث منع وصول النفع إليه من غير ضرر يقع عليه أنه ممنوع منه.</a:t>
            </a:r>
            <a:endParaRPr lang="en-US" dirty="0" smtClean="0"/>
          </a:p>
          <a:p>
            <a:pPr rtl="1"/>
            <a:r>
              <a:rPr lang="ar-SA" b="1" dirty="0" smtClean="0"/>
              <a:t>أدلة القاعدة:</a:t>
            </a:r>
            <a:endParaRPr lang="en-US" dirty="0" smtClean="0"/>
          </a:p>
          <a:p>
            <a:pPr rtl="1"/>
            <a:r>
              <a:rPr lang="ar-SA" b="1" dirty="0" smtClean="0"/>
              <a:t>1- القاعدة هي نص حديث نبوي صحيح ونصه: عن أبي سعيد الخدري رضي الله عنه   أن رسول الله  </a:t>
            </a:r>
            <a:r>
              <a:rPr lang="en-US" b="1" dirty="0" smtClean="0"/>
              <a:t>r</a:t>
            </a:r>
            <a:r>
              <a:rPr lang="ar-SA" b="1" dirty="0" smtClean="0"/>
              <a:t>  </a:t>
            </a:r>
            <a:r>
              <a:rPr lang="ar-SA" b="1" dirty="0" err="1" smtClean="0"/>
              <a:t>قال: </a:t>
            </a:r>
            <a:r>
              <a:rPr lang="ar-SA" b="1" dirty="0" smtClean="0"/>
              <a:t>(لا ضرر ولا ضرار، من ضارَّ ضاره الله ومن شاقَّ شاق الله عليه) قال الحاكم: هذا حديث صحيح الإسناد على شرط مسلم ولم يخرجاه</a:t>
            </a:r>
            <a:r>
              <a:rPr lang="ar-SA" b="1" baseline="30000" dirty="0" err="1" smtClean="0"/>
              <a:t>(</a:t>
            </a:r>
            <a:r>
              <a:rPr lang="ar-SA" b="1" u="sng" baseline="30000" dirty="0" smtClean="0">
                <a:hlinkClick r:id="rId2"/>
              </a:rPr>
              <a:t>[1</a:t>
            </a:r>
            <a:r>
              <a:rPr lang="ar-SA" b="1" u="sng" baseline="30000" dirty="0" err="1" smtClean="0">
                <a:hlinkClick r:id="rId2"/>
              </a:rPr>
              <a:t>]</a:t>
            </a:r>
            <a:r>
              <a:rPr lang="ar-SA" b="1" baseline="30000" dirty="0" err="1" smtClean="0"/>
              <a:t>)</a:t>
            </a:r>
            <a:r>
              <a:rPr lang="ar-SA" b="1" dirty="0" err="1" smtClean="0"/>
              <a:t>.</a:t>
            </a:r>
            <a:endParaRPr lang="en-US" dirty="0" smtClean="0"/>
          </a:p>
          <a:p>
            <a:pPr rtl="1"/>
            <a:r>
              <a:rPr lang="ar-SA" b="1" dirty="0" smtClean="0"/>
              <a:t/>
            </a:r>
            <a:br>
              <a:rPr lang="ar-SA" b="1" dirty="0" smtClean="0"/>
            </a:b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cs typeface="PT Bold Heading" pitchFamily="2" charset="-78"/>
              </a:rPr>
              <a:t>. </a:t>
            </a:r>
            <a:r>
              <a:rPr lang="ar-SA" b="1" dirty="0" smtClean="0">
                <a:cs typeface="PT Bold Heading" pitchFamily="2" charset="-78"/>
              </a:rPr>
              <a:t>القاعدة الكبرى </a:t>
            </a:r>
            <a:r>
              <a:rPr lang="ar-SA" b="1" dirty="0" err="1" smtClean="0">
                <a:cs typeface="PT Bold Heading" pitchFamily="2" charset="-78"/>
              </a:rPr>
              <a:t>الثانية </a:t>
            </a:r>
            <a:r>
              <a:rPr lang="ar-SA" b="1" dirty="0" smtClean="0">
                <a:cs typeface="PT Bold Heading" pitchFamily="2" charset="-78"/>
              </a:rPr>
              <a:t>: الضرر يُزال</a:t>
            </a:r>
            <a:endParaRPr lang="ar-SA" dirty="0"/>
          </a:p>
        </p:txBody>
      </p:sp>
      <p:sp>
        <p:nvSpPr>
          <p:cNvPr id="3" name="عنصر نائب للمحتوى 2"/>
          <p:cNvSpPr>
            <a:spLocks noGrp="1"/>
          </p:cNvSpPr>
          <p:nvPr>
            <p:ph idx="1"/>
          </p:nvPr>
        </p:nvSpPr>
        <p:spPr/>
        <p:txBody>
          <a:bodyPr/>
          <a:lstStyle/>
          <a:p>
            <a:pPr rtl="1"/>
            <a:r>
              <a:rPr lang="ar-SA" b="1" dirty="0" smtClean="0"/>
              <a:t>2- ما حكم  </a:t>
            </a:r>
            <a:r>
              <a:rPr lang="ar-SA" b="1" dirty="0" err="1" smtClean="0"/>
              <a:t>به</a:t>
            </a:r>
            <a:r>
              <a:rPr lang="ar-SA" b="1" dirty="0" smtClean="0"/>
              <a:t> </a:t>
            </a:r>
            <a:r>
              <a:rPr lang="en-US" b="1" dirty="0" smtClean="0"/>
              <a:t>r</a:t>
            </a:r>
            <a:r>
              <a:rPr lang="ar-SA" b="1" dirty="0" smtClean="0"/>
              <a:t> لرجل من الأنصار حيث كانت لرجل شجر في بستانه وفيه أهله، فكان يتأذى بدخول صاحب الشجر عليه، فطلب منه أن يبيعها فأبى، أو </a:t>
            </a:r>
            <a:r>
              <a:rPr lang="ar-SA" b="1" dirty="0" err="1" smtClean="0"/>
              <a:t>يناقله</a:t>
            </a:r>
            <a:r>
              <a:rPr lang="ar-SA" b="1" dirty="0" smtClean="0"/>
              <a:t> فأبى،  فذكر ذلك للنبي </a:t>
            </a:r>
            <a:r>
              <a:rPr lang="en-US" b="1" dirty="0" smtClean="0"/>
              <a:t>r</a:t>
            </a:r>
            <a:r>
              <a:rPr lang="ar-SA" b="1" dirty="0" smtClean="0"/>
              <a:t> فَطَلَبَ إليه النبي </a:t>
            </a:r>
            <a:r>
              <a:rPr lang="en-US" b="1" dirty="0" smtClean="0"/>
              <a:t>r</a:t>
            </a:r>
            <a:r>
              <a:rPr lang="ar-SA" b="1" dirty="0" smtClean="0"/>
              <a:t>  أَنْ يَبِيعَهُ فَأَبَى فَطَلَبَ إليه أَنْ </a:t>
            </a:r>
            <a:r>
              <a:rPr lang="ar-SA" b="1" dirty="0" err="1" smtClean="0"/>
              <a:t>يُنَاقِلَهُ</a:t>
            </a:r>
            <a:r>
              <a:rPr lang="ar-SA" b="1" dirty="0" smtClean="0"/>
              <a:t> فَأَبَى قال فَهبْهُ له وَلَكَ كَذَا وَكَذَا- أَمْراً رغَّبه فيه- فَأَبَى فقال أنت </a:t>
            </a:r>
            <a:r>
              <a:rPr lang="ar-SA" b="1" dirty="0" err="1" smtClean="0"/>
              <a:t>مُضَارٌّ!!</a:t>
            </a:r>
            <a:r>
              <a:rPr lang="ar-SA" b="1" dirty="0" smtClean="0"/>
              <a:t> ثم قال رسول اللَّهِ  </a:t>
            </a:r>
            <a:r>
              <a:rPr lang="en-US" b="1" dirty="0" smtClean="0"/>
              <a:t>r</a:t>
            </a:r>
            <a:r>
              <a:rPr lang="ar-SA" b="1" dirty="0" smtClean="0"/>
              <a:t>  لِلْأَنْصَارِيِّ اذْهَبْ فَاقْلَعْ نَخْلَهُ</a:t>
            </a:r>
            <a:r>
              <a:rPr lang="ar-SA" b="1" baseline="30000" dirty="0" err="1" smtClean="0"/>
              <a:t>(</a:t>
            </a:r>
            <a:r>
              <a:rPr lang="ar-SA" b="1" u="sng" baseline="30000" dirty="0" smtClean="0">
                <a:hlinkClick r:id="rId2"/>
              </a:rPr>
              <a:t>[2</a:t>
            </a:r>
            <a:r>
              <a:rPr lang="ar-SA" b="1" u="sng" baseline="30000" dirty="0" err="1" smtClean="0">
                <a:hlinkClick r:id="rId2"/>
              </a:rPr>
              <a:t>]</a:t>
            </a:r>
            <a:r>
              <a:rPr lang="ar-SA" b="1" baseline="30000" dirty="0" err="1" smtClean="0"/>
              <a:t>)</a:t>
            </a:r>
            <a:r>
              <a:rPr lang="ar-SA" b="1" dirty="0" err="1" smtClean="0"/>
              <a:t>.</a:t>
            </a:r>
            <a:endParaRPr lang="en-US" dirty="0" smtClean="0"/>
          </a:p>
          <a:p>
            <a:pPr rtl="1"/>
            <a:r>
              <a:rPr lang="ar-SA" b="1" dirty="0" smtClean="0"/>
              <a:t>ووجه الدلالة من الحديث أنَّ النبي </a:t>
            </a:r>
            <a:r>
              <a:rPr lang="en-US" b="1" dirty="0" smtClean="0"/>
              <a:t>r</a:t>
            </a:r>
            <a:r>
              <a:rPr lang="ar-SA" b="1" dirty="0" smtClean="0"/>
              <a:t> أراد نفي الضرر ببيعه أو </a:t>
            </a:r>
            <a:r>
              <a:rPr lang="ar-SA" b="1" dirty="0" err="1" smtClean="0"/>
              <a:t>مناقلته</a:t>
            </a:r>
            <a:r>
              <a:rPr lang="ar-SA" b="1" dirty="0" smtClean="0"/>
              <a:t> أو هبته</a:t>
            </a:r>
            <a:r>
              <a:rPr lang="ar-SA" b="1" dirty="0" smtClean="0"/>
              <a:t>.</a:t>
            </a:r>
            <a:endParaRPr lang="en-US"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cs typeface="PT Bold Heading" pitchFamily="2" charset="-78"/>
              </a:rPr>
              <a:t>. </a:t>
            </a:r>
            <a:r>
              <a:rPr lang="ar-SA" b="1" dirty="0" smtClean="0">
                <a:cs typeface="PT Bold Heading" pitchFamily="2" charset="-78"/>
              </a:rPr>
              <a:t>القاعدة الكبرى </a:t>
            </a:r>
            <a:r>
              <a:rPr lang="ar-SA" b="1" dirty="0" err="1" smtClean="0">
                <a:cs typeface="PT Bold Heading" pitchFamily="2" charset="-78"/>
              </a:rPr>
              <a:t>الثانية </a:t>
            </a:r>
            <a:r>
              <a:rPr lang="ar-SA" b="1" dirty="0" smtClean="0">
                <a:cs typeface="PT Bold Heading" pitchFamily="2" charset="-78"/>
              </a:rPr>
              <a:t>: الضرر يُزال</a:t>
            </a:r>
            <a:endParaRPr lang="ar-SA" dirty="0"/>
          </a:p>
        </p:txBody>
      </p:sp>
      <p:sp>
        <p:nvSpPr>
          <p:cNvPr id="3" name="عنصر نائب للمحتوى 2"/>
          <p:cNvSpPr>
            <a:spLocks noGrp="1"/>
          </p:cNvSpPr>
          <p:nvPr>
            <p:ph idx="1"/>
          </p:nvPr>
        </p:nvSpPr>
        <p:spPr/>
        <p:txBody>
          <a:bodyPr/>
          <a:lstStyle/>
          <a:p>
            <a:pPr rtl="1"/>
            <a:r>
              <a:rPr lang="ar-SA" b="1" dirty="0" smtClean="0"/>
              <a:t>3- قوله </a:t>
            </a:r>
            <a:r>
              <a:rPr lang="en-US" b="1" dirty="0" smtClean="0"/>
              <a:t>r</a:t>
            </a:r>
            <a:r>
              <a:rPr lang="ar-SA" b="1" dirty="0" smtClean="0"/>
              <a:t> (</a:t>
            </a:r>
            <a:r>
              <a:rPr lang="ar-SA" b="1" dirty="0" err="1" smtClean="0"/>
              <a:t>لايمنعْ</a:t>
            </a:r>
            <a:r>
              <a:rPr lang="ar-SA" b="1" dirty="0" smtClean="0"/>
              <a:t> جارٌ جارَه أن يغرز </a:t>
            </a:r>
            <a:r>
              <a:rPr lang="ar-SA" b="1" dirty="0" err="1" smtClean="0"/>
              <a:t>خشبه </a:t>
            </a:r>
            <a:r>
              <a:rPr lang="ar-SA" b="1" baseline="30000" dirty="0" err="1" smtClean="0"/>
              <a:t>(</a:t>
            </a:r>
            <a:r>
              <a:rPr lang="ar-SA" b="1" u="sng" baseline="30000" dirty="0" smtClean="0">
                <a:hlinkClick r:id="rId2"/>
              </a:rPr>
              <a:t>[3</a:t>
            </a:r>
            <a:r>
              <a:rPr lang="ar-SA" b="1" u="sng" baseline="30000" dirty="0" err="1" smtClean="0">
                <a:hlinkClick r:id="rId2"/>
              </a:rPr>
              <a:t>]</a:t>
            </a:r>
            <a:r>
              <a:rPr lang="ar-SA" b="1" baseline="30000" dirty="0" smtClean="0"/>
              <a:t>)</a:t>
            </a:r>
            <a:r>
              <a:rPr lang="ar-SA" b="1" dirty="0" smtClean="0"/>
              <a:t> في جداره)؛ لأنه </a:t>
            </a:r>
            <a:r>
              <a:rPr lang="ar-SA" b="1" dirty="0" err="1" smtClean="0"/>
              <a:t>لاضرر</a:t>
            </a:r>
            <a:r>
              <a:rPr lang="ar-SA" b="1" dirty="0" smtClean="0"/>
              <a:t> عليه في ذلك، وإنما الضرر على الجار بعدم وضع الخشب على جداره.</a:t>
            </a:r>
            <a:endParaRPr lang="en-US" dirty="0" smtClean="0"/>
          </a:p>
          <a:p>
            <a:pPr rtl="1"/>
            <a:r>
              <a:rPr lang="ar-SA" b="1" dirty="0" smtClean="0"/>
              <a:t>4- ما جاء أن الضحاك بن خليفة ساق خليجاً له من العُريض فأراد أن يمر </a:t>
            </a:r>
            <a:r>
              <a:rPr lang="ar-SA" b="1" dirty="0" err="1" smtClean="0"/>
              <a:t>به</a:t>
            </a:r>
            <a:r>
              <a:rPr lang="ar-SA" b="1" dirty="0" smtClean="0"/>
              <a:t> في أرض لمحمد بن مسلمة فأبى محمد، فكلم فيه الضحاك عمر بن الخطاب رضي الله عنه فدعا محمد بن مسلمة فأمره أن يخلي سبيله فقال محمد بن مسلمة: لا، فقال عمر: لم تمنع أخاك ما ينفعه وهو لك نافع تشرب </a:t>
            </a:r>
            <a:r>
              <a:rPr lang="ar-SA" b="1" dirty="0" err="1" smtClean="0"/>
              <a:t>به</a:t>
            </a:r>
            <a:r>
              <a:rPr lang="ar-SA" b="1" dirty="0" smtClean="0"/>
              <a:t> أولا </a:t>
            </a:r>
            <a:r>
              <a:rPr lang="ar-SA" b="1" dirty="0" err="1" smtClean="0"/>
              <a:t>وآخرا</a:t>
            </a:r>
            <a:r>
              <a:rPr lang="ar-SA" b="1" dirty="0" smtClean="0"/>
              <a:t> ولا </a:t>
            </a:r>
            <a:r>
              <a:rPr lang="ar-SA" b="1" dirty="0" err="1" smtClean="0"/>
              <a:t>يضرك؟</a:t>
            </a:r>
            <a:r>
              <a:rPr lang="ar-SA" b="1" dirty="0" smtClean="0"/>
              <a:t> فقال محمد بن مسلمة: لا، فقال عمر رضي الله عنه: والله ليمرن </a:t>
            </a:r>
            <a:r>
              <a:rPr lang="ar-SA" b="1" dirty="0" err="1" smtClean="0"/>
              <a:t>به</a:t>
            </a:r>
            <a:r>
              <a:rPr lang="ar-SA" b="1" dirty="0" smtClean="0"/>
              <a:t> ولو على بطنك</a:t>
            </a:r>
            <a:r>
              <a:rPr lang="ar-SA" b="1" dirty="0" err="1" smtClean="0"/>
              <a:t>)</a:t>
            </a:r>
            <a:endParaRPr lang="en-US" dirty="0" smtClean="0"/>
          </a:p>
          <a:p>
            <a:pPr rtl="1"/>
            <a:r>
              <a:rPr lang="ar-SA" b="1" dirty="0" smtClean="0"/>
              <a:t> </a:t>
            </a:r>
            <a:endParaRPr lang="en-US" dirty="0" smtClean="0"/>
          </a:p>
          <a:p>
            <a:r>
              <a:rPr lang="ar-SA" b="1" dirty="0" smtClean="0"/>
              <a:t> </a:t>
            </a:r>
            <a:endParaRPr lang="ar-SA" dirty="0" smtClean="0"/>
          </a:p>
          <a:p>
            <a:endParaRPr lang="ar-SA" dirty="0" smtClean="0"/>
          </a:p>
          <a:p>
            <a:endParaRPr lang="ar-SA" dirty="0" smtClean="0"/>
          </a:p>
          <a:p>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cs typeface="PT Bold Heading" pitchFamily="2" charset="-78"/>
              </a:rPr>
              <a:t>. </a:t>
            </a:r>
            <a:r>
              <a:rPr lang="ar-SA" b="1" dirty="0" smtClean="0">
                <a:cs typeface="PT Bold Heading" pitchFamily="2" charset="-78"/>
              </a:rPr>
              <a:t>القاعدة الكبرى </a:t>
            </a:r>
            <a:r>
              <a:rPr lang="ar-SA" b="1" dirty="0" err="1" smtClean="0">
                <a:cs typeface="PT Bold Heading" pitchFamily="2" charset="-78"/>
              </a:rPr>
              <a:t>الثانية </a:t>
            </a:r>
            <a:r>
              <a:rPr lang="ar-SA" b="1" dirty="0" smtClean="0">
                <a:cs typeface="PT Bold Heading" pitchFamily="2" charset="-78"/>
              </a:rPr>
              <a:t>: الضرر يُزال</a:t>
            </a:r>
            <a:endParaRPr lang="ar-SA" dirty="0"/>
          </a:p>
        </p:txBody>
      </p:sp>
      <p:sp>
        <p:nvSpPr>
          <p:cNvPr id="3" name="عنصر نائب للمحتوى 2"/>
          <p:cNvSpPr>
            <a:spLocks noGrp="1"/>
          </p:cNvSpPr>
          <p:nvPr>
            <p:ph idx="1"/>
          </p:nvPr>
        </p:nvSpPr>
        <p:spPr/>
        <p:txBody>
          <a:bodyPr/>
          <a:lstStyle/>
          <a:p>
            <a:pPr rtl="1"/>
            <a:r>
              <a:rPr lang="ar-SA" b="1" dirty="0" smtClean="0"/>
              <a:t> </a:t>
            </a:r>
            <a:r>
              <a:rPr lang="ar-SA" b="1" dirty="0" smtClean="0"/>
              <a:t>والحقيقة أن الشريعة برمتها وفي مسائل غير محصورة ذكرت ما يدل على رفع الضرر، وعدم المضارة، وهي أكثر من أن تحصر، سواء نُص فيها على رفع الضرر أو يفهم هذا من خلال الحكم.</a:t>
            </a:r>
            <a:endParaRPr lang="en-US" dirty="0" smtClean="0"/>
          </a:p>
          <a:p>
            <a:pPr rtl="1"/>
            <a:r>
              <a:rPr lang="ar-SA" b="1" dirty="0" smtClean="0"/>
              <a:t>ومن المصرح فيها بلفظ نفي الضرر على سبيل المثال: قوله </a:t>
            </a:r>
            <a:r>
              <a:rPr lang="ar-SA" b="1" dirty="0" err="1" smtClean="0"/>
              <a:t>تعالى: </a:t>
            </a:r>
            <a:r>
              <a:rPr lang="ar-SA" b="1" dirty="0" smtClean="0"/>
              <a:t>(وَلَا يُضَارَّ كَاتِبٌ وَلَا شَهِيدٌ)  </a:t>
            </a:r>
            <a:r>
              <a:rPr lang="ar-SA" b="1" dirty="0" err="1" smtClean="0"/>
              <a:t>وقوله </a:t>
            </a:r>
            <a:r>
              <a:rPr lang="ar-SA" b="1" dirty="0" smtClean="0"/>
              <a:t>(لَا تُكَلَّفُ نَفْسٌ إِلَّا وُسْعَهَا لَا تُضَارَّ وَالِدَةٌ بِوَلَدِهَا وَلَا مَوْلُودٌ لَهُ بِوَلَدِهِ) وقوله </a:t>
            </a:r>
            <a:r>
              <a:rPr lang="ar-SA" b="1" dirty="0" err="1" smtClean="0"/>
              <a:t>تعالى: </a:t>
            </a:r>
            <a:r>
              <a:rPr lang="ar-SA" b="1" dirty="0" smtClean="0"/>
              <a:t>(وَلَا تُمْسِكُوهُنَّ </a:t>
            </a:r>
            <a:r>
              <a:rPr lang="ar-SA" b="1" dirty="0" err="1" smtClean="0"/>
              <a:t>ضِرَارًا</a:t>
            </a:r>
            <a:r>
              <a:rPr lang="ar-SA" b="1" dirty="0" smtClean="0"/>
              <a:t> لِتَعْتَدُوا) ومن غير ما صرح فيها بذلك، النهي عن قتل الناس، والتعدي عليهم، وأخذ </a:t>
            </a:r>
            <a:r>
              <a:rPr lang="ar-SA" b="1" dirty="0" err="1" smtClean="0"/>
              <a:t>حقوقهم،</a:t>
            </a:r>
            <a:r>
              <a:rPr lang="ar-SA" b="1" dirty="0" smtClean="0"/>
              <a:t> </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cs typeface="PT Bold Heading" pitchFamily="2" charset="-78"/>
              </a:rPr>
              <a:t>. </a:t>
            </a:r>
            <a:r>
              <a:rPr lang="ar-SA" b="1" dirty="0" smtClean="0">
                <a:cs typeface="PT Bold Heading" pitchFamily="2" charset="-78"/>
              </a:rPr>
              <a:t>القاعدة الكبرى </a:t>
            </a:r>
            <a:r>
              <a:rPr lang="ar-SA" b="1" dirty="0" err="1" smtClean="0">
                <a:cs typeface="PT Bold Heading" pitchFamily="2" charset="-78"/>
              </a:rPr>
              <a:t>الثانية </a:t>
            </a:r>
            <a:r>
              <a:rPr lang="ar-SA" b="1" dirty="0" smtClean="0">
                <a:cs typeface="PT Bold Heading" pitchFamily="2" charset="-78"/>
              </a:rPr>
              <a:t>: الضرر يُزال</a:t>
            </a:r>
            <a:endParaRPr lang="ar-SA" dirty="0"/>
          </a:p>
        </p:txBody>
      </p:sp>
      <p:sp>
        <p:nvSpPr>
          <p:cNvPr id="3" name="عنصر نائب للمحتوى 2"/>
          <p:cNvSpPr>
            <a:spLocks noGrp="1"/>
          </p:cNvSpPr>
          <p:nvPr>
            <p:ph idx="1"/>
          </p:nvPr>
        </p:nvSpPr>
        <p:spPr/>
        <p:txBody>
          <a:bodyPr/>
          <a:lstStyle/>
          <a:p>
            <a:pPr rtl="1"/>
            <a:r>
              <a:rPr lang="ar-SA" b="1" dirty="0" smtClean="0"/>
              <a:t>والاستطالة في أعراضهم إلى غير ذلك مما هو معلوم ضرورة، وكذلك الأمر بدفع الضرر بقتل القاتل، ورجم الزاني، وقطع يد السارق.</a:t>
            </a:r>
            <a:endParaRPr lang="en-US" dirty="0" smtClean="0"/>
          </a:p>
          <a:p>
            <a:pPr rtl="1"/>
            <a:r>
              <a:rPr lang="ar-SA" b="1" dirty="0" smtClean="0"/>
              <a:t> فروع القاعدة:</a:t>
            </a:r>
            <a:endParaRPr lang="en-US" dirty="0" smtClean="0"/>
          </a:p>
          <a:p>
            <a:pPr rtl="1"/>
            <a:r>
              <a:rPr lang="ar-SA" b="1" dirty="0" smtClean="0"/>
              <a:t>1-   منع الاحتكار، إذا أضر بالناس وكان من ضرورياتهم، كالطعام ونحوه.</a:t>
            </a:r>
            <a:endParaRPr lang="en-US" dirty="0" smtClean="0"/>
          </a:p>
          <a:p>
            <a:pPr algn="ctr" rtl="1"/>
            <a:r>
              <a:rPr lang="ar-SA" b="1" dirty="0" smtClean="0"/>
              <a:t/>
            </a:r>
            <a:br>
              <a:rPr lang="ar-SA" b="1" dirty="0" smtClean="0"/>
            </a:br>
            <a:r>
              <a:rPr lang="ar-SA" b="1" dirty="0" smtClean="0"/>
              <a:t/>
            </a:r>
            <a:br>
              <a:rPr lang="ar-SA" b="1" dirty="0" smtClean="0"/>
            </a:br>
            <a:r>
              <a:rPr lang="ar-SA" b="1" dirty="0" smtClean="0"/>
              <a:t/>
            </a:r>
            <a:br>
              <a:rPr lang="ar-SA" b="1" dirty="0" smtClean="0"/>
            </a:br>
            <a:endParaRPr lang="en-US"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cs typeface="PT Bold Heading" pitchFamily="2" charset="-78"/>
              </a:rPr>
              <a:t>. </a:t>
            </a:r>
            <a:r>
              <a:rPr lang="ar-SA" b="1" dirty="0" smtClean="0">
                <a:cs typeface="PT Bold Heading" pitchFamily="2" charset="-78"/>
              </a:rPr>
              <a:t>القاعدة الكبرى </a:t>
            </a:r>
            <a:r>
              <a:rPr lang="ar-SA" b="1" dirty="0" err="1" smtClean="0">
                <a:cs typeface="PT Bold Heading" pitchFamily="2" charset="-78"/>
              </a:rPr>
              <a:t>الثانية </a:t>
            </a:r>
            <a:r>
              <a:rPr lang="ar-SA" b="1" dirty="0" smtClean="0">
                <a:cs typeface="PT Bold Heading" pitchFamily="2" charset="-78"/>
              </a:rPr>
              <a:t>: الضرر يُزال</a:t>
            </a:r>
            <a:endParaRPr lang="ar-SA" dirty="0"/>
          </a:p>
        </p:txBody>
      </p:sp>
      <p:sp>
        <p:nvSpPr>
          <p:cNvPr id="3" name="عنصر نائب للمحتوى 2"/>
          <p:cNvSpPr>
            <a:spLocks noGrp="1"/>
          </p:cNvSpPr>
          <p:nvPr>
            <p:ph idx="1"/>
          </p:nvPr>
        </p:nvSpPr>
        <p:spPr/>
        <p:txBody>
          <a:bodyPr/>
          <a:lstStyle/>
          <a:p>
            <a:pPr rtl="1"/>
            <a:r>
              <a:rPr lang="ar-SA" sz="3600" b="1" dirty="0" smtClean="0"/>
              <a:t>2-  النهي عن بيع الغرر(ومنه النهي عن بيع الثمار قبل صلاحها، وبيع السمك في الماء، وبيع </a:t>
            </a:r>
            <a:r>
              <a:rPr lang="ar-SA" sz="3600" b="1" dirty="0" err="1" smtClean="0"/>
              <a:t>الحمل...</a:t>
            </a:r>
            <a:r>
              <a:rPr lang="ar-SA" sz="3600" b="1" dirty="0" smtClean="0"/>
              <a:t> لأن فيه ضرر والقاعدة تقول: </a:t>
            </a:r>
            <a:r>
              <a:rPr lang="ar-SA" sz="3600" b="1" dirty="0" err="1" smtClean="0"/>
              <a:t>لاضرر.</a:t>
            </a:r>
            <a:endParaRPr lang="en-US" sz="3600" dirty="0" smtClean="0"/>
          </a:p>
          <a:p>
            <a:pPr rtl="1"/>
            <a:r>
              <a:rPr lang="ar-SA" sz="3600" b="1" dirty="0" smtClean="0"/>
              <a:t>3-   حرمة التصدق بمال يحتاجه هو، أو من تلزمه نفقته</a:t>
            </a:r>
            <a:r>
              <a:rPr lang="ar-SA" sz="3600" b="1" baseline="30000" dirty="0" err="1" smtClean="0"/>
              <a:t>(</a:t>
            </a:r>
            <a:r>
              <a:rPr lang="ar-SA" sz="3600" b="1" u="sng" baseline="30000" dirty="0" smtClean="0">
                <a:hlinkClick r:id="rId2"/>
              </a:rPr>
              <a:t>[4</a:t>
            </a:r>
            <a:r>
              <a:rPr lang="ar-SA" sz="3600" b="1" u="sng" baseline="30000" dirty="0" err="1" smtClean="0">
                <a:hlinkClick r:id="rId2"/>
              </a:rPr>
              <a:t>]</a:t>
            </a:r>
            <a:r>
              <a:rPr lang="ar-SA" sz="3600" b="1" baseline="30000" dirty="0" err="1" smtClean="0"/>
              <a:t>)</a:t>
            </a:r>
            <a:r>
              <a:rPr lang="ar-SA" sz="3600" b="1" dirty="0" err="1" smtClean="0"/>
              <a:t>.</a:t>
            </a:r>
            <a:endParaRPr lang="en-US" sz="3600" dirty="0" smtClean="0"/>
          </a:p>
          <a:p>
            <a:pPr rtl="1"/>
            <a:r>
              <a:rPr lang="ar-SA" sz="3600" b="1" dirty="0" smtClean="0"/>
              <a:t>4-    رد </a:t>
            </a:r>
            <a:r>
              <a:rPr lang="ar-SA" sz="3600" b="1" dirty="0" err="1" smtClean="0"/>
              <a:t>المبيع</a:t>
            </a:r>
            <a:r>
              <a:rPr lang="ar-SA" sz="3600" b="1" dirty="0" smtClean="0"/>
              <a:t> </a:t>
            </a:r>
            <a:r>
              <a:rPr lang="ar-SA" sz="3600" b="1" dirty="0" err="1" smtClean="0"/>
              <a:t>المعيب.</a:t>
            </a:r>
            <a:r>
              <a:rPr lang="ar-SA" sz="3600" b="1" dirty="0" smtClean="0"/>
              <a:t> وغير ذلك كثير.</a:t>
            </a:r>
            <a:endParaRPr lang="en-US" sz="3600" dirty="0" smtClean="0"/>
          </a:p>
          <a:p>
            <a:r>
              <a:rPr lang="ar-SA" sz="3600" b="1" dirty="0" smtClean="0"/>
              <a:t> </a:t>
            </a:r>
            <a:endParaRPr lang="ar-SA" sz="36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1957</TotalTime>
  <Words>484</Words>
  <Application>Microsoft Office PowerPoint</Application>
  <PresentationFormat>A4 Paper (210x297 mm)‎</PresentationFormat>
  <Paragraphs>52</Paragraphs>
  <Slides>12</Slides>
  <Notes>0</Notes>
  <HiddenSlides>0</HiddenSlides>
  <MMClips>0</MMClips>
  <ScaleCrop>false</ScaleCrop>
  <HeadingPairs>
    <vt:vector size="4" baseType="variant">
      <vt:variant>
        <vt:lpstr>سمة</vt:lpstr>
      </vt:variant>
      <vt:variant>
        <vt:i4>1</vt:i4>
      </vt:variant>
      <vt:variant>
        <vt:lpstr>عناوين الشرائح</vt:lpstr>
      </vt:variant>
      <vt:variant>
        <vt:i4>12</vt:i4>
      </vt:variant>
    </vt:vector>
  </HeadingPairs>
  <TitlesOfParts>
    <vt:vector size="13" baseType="lpstr">
      <vt:lpstr>Office Theme</vt:lpstr>
      <vt:lpstr>الشريحة 1</vt:lpstr>
      <vt:lpstr>المحاضرة السادسة </vt:lpstr>
      <vt:lpstr>. القاعدة الكبرى الثانية : الضرر يُزال</vt:lpstr>
      <vt:lpstr>. القاعدة الكبرى الثانية : الضرر يُزال</vt:lpstr>
      <vt:lpstr>. القاعدة الكبرى الثانية : الضرر يُزال</vt:lpstr>
      <vt:lpstr>. القاعدة الكبرى الثانية : الضرر يُزال</vt:lpstr>
      <vt:lpstr>. القاعدة الكبرى الثانية : الضرر يُزال</vt:lpstr>
      <vt:lpstr>. القاعدة الكبرى الثانية : الضرر يُزال</vt:lpstr>
      <vt:lpstr>. القاعدة الكبرى الثانية : الضرر يُزال</vt:lpstr>
      <vt:lpstr>. القاعدة الكبرى الثانية : الضرر يُزال</vt:lpstr>
      <vt:lpstr>. القاعدة الكبرى الثانية : الضرر يُزال</vt:lpstr>
      <vt:lpstr>الشريحة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halmarri</cp:lastModifiedBy>
  <cp:revision>172</cp:revision>
  <dcterms:created xsi:type="dcterms:W3CDTF">2009-10-14T19:14:34Z</dcterms:created>
  <dcterms:modified xsi:type="dcterms:W3CDTF">2013-03-30T12:56:21Z</dcterms:modified>
</cp:coreProperties>
</file>