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94" r:id="rId4"/>
    <p:sldId id="295" r:id="rId5"/>
    <p:sldId id="296" r:id="rId6"/>
    <p:sldId id="297" r:id="rId7"/>
    <p:sldId id="298" r:id="rId8"/>
    <p:sldId id="299" r:id="rId9"/>
    <p:sldId id="300" r:id="rId10"/>
    <p:sldId id="280" r:id="rId11"/>
    <p:sldId id="281" r:id="rId12"/>
    <p:sldId id="282" r:id="rId13"/>
    <p:sldId id="283" r:id="rId14"/>
    <p:sldId id="284" r:id="rId15"/>
    <p:sldId id="285" r:id="rId16"/>
    <p:sldId id="286" r:id="rId17"/>
    <p:sldId id="287" r:id="rId18"/>
    <p:sldId id="288" r:id="rId19"/>
    <p:sldId id="289" r:id="rId20"/>
    <p:sldId id="293"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3/30/2013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www.uqu.edu.sa/control/add_menu/ar/10426"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uqu.edu.sa/control/add_menu/ar/10426"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uqu.edu.sa/control/add_menu/ar/10426"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uqu.edu.sa/control/add_menu/ar/10426"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uqu.edu.sa/control/add_menu/ar/10426"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uqu.edu.sa/control/add_menu/ar/10426"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uqu.edu.sa/control/add_menu/ar/10426"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uqu.edu.sa/control/add_menu/ar/10426"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019800" y="1524000"/>
            <a:ext cx="3657599" cy="2981325"/>
            <a:chOff x="4667347" y="1066800"/>
            <a:chExt cx="4187287"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67347" y="1066800"/>
              <a:ext cx="4187287" cy="3130677"/>
            </a:xfrm>
            <a:prstGeom prst="rect">
              <a:avLst/>
            </a:prstGeom>
            <a:noFill/>
            <a:ln w="9525">
              <a:noFill/>
              <a:miter lim="800000"/>
              <a:headEnd/>
              <a:tailEnd/>
            </a:ln>
          </p:spPr>
        </p:pic>
      </p:grpSp>
      <p:sp>
        <p:nvSpPr>
          <p:cNvPr id="11" name="Freeform 10"/>
          <p:cNvSpPr/>
          <p:nvPr/>
        </p:nvSpPr>
        <p:spPr>
          <a:xfrm>
            <a:off x="228600" y="2667000"/>
            <a:ext cx="5791200" cy="1905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667000"/>
            <a:ext cx="5099050" cy="1524000"/>
          </a:xfrm>
          <a:prstGeom prst="rect">
            <a:avLst/>
          </a:prstGeom>
          <a:noFill/>
          <a:ln w="9525">
            <a:noFill/>
            <a:miter lim="800000"/>
            <a:headEnd/>
            <a:tailEnd/>
          </a:ln>
        </p:spPr>
        <p:txBody>
          <a:bodyPr anchor="ctr"/>
          <a:lstStyle/>
          <a:p>
            <a:pPr algn="ctr"/>
            <a:r>
              <a:rPr lang="ar-SA" sz="3200" b="1" dirty="0" smtClean="0">
                <a:cs typeface="PT Bold Heading" pitchFamily="2" charset="-78"/>
              </a:rPr>
              <a:t>القواعد الفقهية ومقاصد الشريعة </a:t>
            </a:r>
            <a:endParaRPr lang="en-US" sz="3200" b="1" dirty="0" smtClean="0">
              <a:cs typeface="PT Bold Heading" pitchFamily="2" charset="-78"/>
            </a:endParaRPr>
          </a:p>
          <a:p>
            <a:pPr algn="ctr"/>
            <a:r>
              <a:rPr lang="en-US" sz="2000" dirty="0" smtClean="0"/>
              <a:t>Rules and Intends of Jurisprudence</a:t>
            </a:r>
          </a:p>
          <a:p>
            <a:pPr algn="ctr">
              <a:defRPr/>
            </a:pPr>
            <a:r>
              <a:rPr lang="ar-SA" sz="2800" b="1" dirty="0" smtClean="0">
                <a:latin typeface="Calibri" pitchFamily="34" charset="0"/>
                <a:cs typeface="PT Bold Heading" pitchFamily="2" charset="-78"/>
              </a:rPr>
              <a:t>الدكتور/ حمد بن سالم المري</a:t>
            </a:r>
            <a:endParaRPr lang="en-US" sz="2800" b="1" dirty="0">
              <a:latin typeface="Calibri" pitchFamily="34" charset="0"/>
              <a:cs typeface="PT Bold Heading" pitchFamily="2" charset="-78"/>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609600"/>
            <a:ext cx="8420100" cy="4724400"/>
          </a:xfrm>
        </p:spPr>
        <p:txBody>
          <a:bodyPr/>
          <a:lstStyle/>
          <a:p>
            <a:pPr eaLnBrk="1" hangingPunct="1">
              <a:defRPr/>
            </a:pPr>
            <a:r>
              <a:rPr lang="ar-SA" sz="6000" b="1" spc="-150" dirty="0" smtClean="0">
                <a:solidFill>
                  <a:srgbClr val="009900"/>
                </a:solidFill>
                <a:latin typeface="ae_AlMateen" pitchFamily="2" charset="-78"/>
                <a:cs typeface="ae_AlMateen" pitchFamily="2" charset="-78"/>
              </a:rPr>
              <a:t>المحاضرة الثالثة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b="1" spc="-150" dirty="0" smtClean="0">
              <a:solidFill>
                <a:srgbClr val="376092"/>
              </a:solidFill>
              <a:latin typeface="Andalus" pitchFamily="18" charset="-78"/>
              <a:cs typeface="Diwani Letter" pitchFamily="2" charset="-78"/>
            </a:endParaRPr>
          </a:p>
        </p:txBody>
      </p:sp>
      <p:sp>
        <p:nvSpPr>
          <p:cNvPr id="4" name="مستطيل 3"/>
          <p:cNvSpPr/>
          <p:nvPr/>
        </p:nvSpPr>
        <p:spPr>
          <a:xfrm>
            <a:off x="2476500" y="3105835"/>
            <a:ext cx="4953000" cy="584775"/>
          </a:xfrm>
          <a:prstGeom prst="rect">
            <a:avLst/>
          </a:prstGeom>
        </p:spPr>
        <p:txBody>
          <a:bodyPr>
            <a:spAutoFit/>
          </a:bodyPr>
          <a:lstStyle/>
          <a:p>
            <a:pPr algn="ctr"/>
            <a:r>
              <a:rPr lang="ar-SA" sz="3200" b="1" dirty="0" smtClean="0">
                <a:cs typeface="PT Bold Heading" pitchFamily="2" charset="-78"/>
              </a:rPr>
              <a:t> </a:t>
            </a:r>
            <a:r>
              <a:rPr lang="ar-SA" sz="3200" b="1" smtClean="0">
                <a:cs typeface="PT Bold Heading" pitchFamily="2" charset="-78"/>
              </a:rPr>
              <a:t>العادة محكمة </a:t>
            </a:r>
            <a:endParaRPr lang="ar-SA"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الثالثة: العادة محكَّمة</a:t>
            </a:r>
            <a:endParaRPr lang="en-US" dirty="0" smtClean="0"/>
          </a:p>
        </p:txBody>
      </p:sp>
      <p:sp>
        <p:nvSpPr>
          <p:cNvPr id="3" name="عنصر نائب للمحتوى 2"/>
          <p:cNvSpPr>
            <a:spLocks noGrp="1"/>
          </p:cNvSpPr>
          <p:nvPr>
            <p:ph idx="1"/>
          </p:nvPr>
        </p:nvSpPr>
        <p:spPr/>
        <p:txBody>
          <a:bodyPr/>
          <a:lstStyle/>
          <a:p>
            <a:pPr rtl="1"/>
            <a:r>
              <a:rPr lang="ar-SA" b="1" u="sng" dirty="0" smtClean="0"/>
              <a:t>القاعدة الكبرى الثالثة: العادة محكَّمة</a:t>
            </a:r>
            <a:endParaRPr lang="en-US" dirty="0" smtClean="0"/>
          </a:p>
          <a:p>
            <a:pPr rtl="1"/>
            <a:r>
              <a:rPr lang="ar-SA" b="1" dirty="0" smtClean="0"/>
              <a:t>تعريف العادة</a:t>
            </a:r>
            <a:r>
              <a:rPr lang="ar-SA" b="1" baseline="30000" dirty="0" err="1" smtClean="0"/>
              <a:t>(</a:t>
            </a:r>
            <a:r>
              <a:rPr lang="ar-SA" b="1" baseline="30000" dirty="0" smtClean="0">
                <a:hlinkClick r:id="rId2"/>
              </a:rPr>
              <a:t>[1</a:t>
            </a:r>
            <a:r>
              <a:rPr lang="ar-SA" b="1" baseline="30000" dirty="0" err="1" smtClean="0">
                <a:hlinkClick r:id="rId2"/>
              </a:rPr>
              <a:t>]</a:t>
            </a:r>
            <a:r>
              <a:rPr lang="ar-SA" b="1" baseline="30000" dirty="0" err="1" smtClean="0"/>
              <a:t>)</a:t>
            </a:r>
            <a:r>
              <a:rPr lang="ar-SA" b="1" dirty="0" err="1" smtClean="0"/>
              <a:t>:</a:t>
            </a:r>
            <a:endParaRPr lang="en-US" dirty="0" smtClean="0"/>
          </a:p>
          <a:p>
            <a:pPr rtl="1"/>
            <a:r>
              <a:rPr lang="ar-SA" b="1" dirty="0" smtClean="0"/>
              <a:t>لغة: هي الديدن، وعَوَّدته كذا فاعتاده، وتعوده أي: صيرته له عادة، وسمي العيد عيدا لأنه يعود، واسْتَعَدْتُ الرجل: سألته أن يعود، وسُميت العادة بذلك؛ لأن صاحبها يعاودها، أي يرجع إليها مرة بعد أخرى</a:t>
            </a:r>
            <a:r>
              <a:rPr lang="ar-SA" b="1" dirty="0" smtClean="0"/>
              <a:t>.</a:t>
            </a: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الثالثة: العادة محكَّمة</a:t>
            </a:r>
            <a:endParaRPr lang="en-US" dirty="0" smtClean="0"/>
          </a:p>
        </p:txBody>
      </p:sp>
      <p:sp>
        <p:nvSpPr>
          <p:cNvPr id="3" name="عنصر نائب للمحتوى 2"/>
          <p:cNvSpPr>
            <a:spLocks noGrp="1"/>
          </p:cNvSpPr>
          <p:nvPr>
            <p:ph idx="1"/>
          </p:nvPr>
        </p:nvSpPr>
        <p:spPr/>
        <p:txBody>
          <a:bodyPr/>
          <a:lstStyle/>
          <a:p>
            <a:pPr rtl="1"/>
            <a:r>
              <a:rPr lang="ar-SA" b="1" dirty="0" smtClean="0"/>
              <a:t>اصطلاحاً: عرفت العادة بعدة تعريفات منها:</a:t>
            </a:r>
            <a:endParaRPr lang="en-US" dirty="0" smtClean="0"/>
          </a:p>
          <a:p>
            <a:pPr rtl="1"/>
            <a:r>
              <a:rPr lang="ar-SA" b="1" dirty="0" smtClean="0"/>
              <a:t>1- ما استمر الناس عليه على حكم العقول وعادوا إليه مرة بعد أخرى.</a:t>
            </a:r>
            <a:endParaRPr lang="en-US" dirty="0" smtClean="0"/>
          </a:p>
          <a:p>
            <a:pPr rtl="1"/>
            <a:r>
              <a:rPr lang="ar-SA" b="1" dirty="0" smtClean="0"/>
              <a:t>2- ما استقر في النفوس من الأمور المتكررة المعقولة عند الطباع السليمة.</a:t>
            </a:r>
            <a:endParaRPr lang="en-US" dirty="0" smtClean="0"/>
          </a:p>
          <a:p>
            <a:pPr rtl="1"/>
            <a:r>
              <a:rPr lang="ar-SA" b="1" dirty="0" smtClean="0"/>
              <a:t>3- الأمر المتكرر من غير علاقة عقلية</a:t>
            </a:r>
            <a:r>
              <a:rPr lang="ar-SA" b="1" baseline="30000" dirty="0" err="1" smtClean="0"/>
              <a:t>(</a:t>
            </a:r>
            <a:r>
              <a:rPr lang="ar-SA" b="1" u="sng" baseline="30000" dirty="0" smtClean="0">
                <a:hlinkClick r:id="rId2"/>
              </a:rPr>
              <a:t>[2</a:t>
            </a:r>
            <a:r>
              <a:rPr lang="ar-SA" b="1" u="sng" baseline="30000" dirty="0" err="1" smtClean="0">
                <a:hlinkClick r:id="rId2"/>
              </a:rPr>
              <a:t>]</a:t>
            </a:r>
            <a:r>
              <a:rPr lang="ar-SA" b="1" baseline="30000" dirty="0" err="1" smtClean="0"/>
              <a:t>)</a:t>
            </a:r>
            <a:r>
              <a:rPr lang="ar-SA" b="1" dirty="0" err="1" smtClean="0"/>
              <a:t>.</a:t>
            </a:r>
            <a:endParaRPr lang="en-US" dirty="0" smtClean="0"/>
          </a:p>
          <a:p>
            <a:pPr rtl="1"/>
            <a:r>
              <a:rPr lang="ar-SA" b="1" dirty="0" smtClean="0"/>
              <a:t>وقد رجح التعريف الأخير بعض العلماء والباحثين، حيث لم يخص العادة بكونها موافقة للعقل أو </a:t>
            </a:r>
            <a:r>
              <a:rPr lang="ar-SA" b="1" dirty="0" err="1" smtClean="0"/>
              <a:t>الشرع</a:t>
            </a:r>
            <a:r>
              <a:rPr lang="ar-SA" b="1" dirty="0" smtClean="0"/>
              <a:t>، فهي عادة وإن خالفت ذلك</a:t>
            </a:r>
            <a:r>
              <a:rPr lang="ar-SA" b="1" dirty="0" smtClean="0"/>
              <a:t>.</a:t>
            </a:r>
            <a:endParaRPr 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الثالثة: العادة محكَّمة</a:t>
            </a:r>
            <a:endParaRPr lang="en-US" dirty="0" smtClean="0"/>
          </a:p>
        </p:txBody>
      </p:sp>
      <p:sp>
        <p:nvSpPr>
          <p:cNvPr id="3" name="عنصر نائب للمحتوى 2"/>
          <p:cNvSpPr>
            <a:spLocks noGrp="1"/>
          </p:cNvSpPr>
          <p:nvPr>
            <p:ph idx="1"/>
          </p:nvPr>
        </p:nvSpPr>
        <p:spPr/>
        <p:txBody>
          <a:bodyPr/>
          <a:lstStyle/>
          <a:p>
            <a:pPr rtl="1"/>
            <a:r>
              <a:rPr lang="ar-SA" b="1" dirty="0" smtClean="0"/>
              <a:t> ومعنى محكَّمة: اسم مفعول بمعنى فاعل أي حاكمة فالمراد أن تكون العادة حَكَماً يرجع إليها عند الاختلاف، ويقضى لمن وافقها.</a:t>
            </a:r>
            <a:endParaRPr lang="en-US" dirty="0" smtClean="0"/>
          </a:p>
          <a:p>
            <a:pPr rtl="1"/>
            <a:r>
              <a:rPr lang="ar-SA" b="1" dirty="0" smtClean="0"/>
              <a:t>والفقهاء يوردون لفظ العادة، وأحياناً يوردون العرف، </a:t>
            </a:r>
            <a:r>
              <a:rPr lang="ar-SA" b="1" dirty="0" err="1" smtClean="0"/>
              <a:t>وقولهم: </a:t>
            </a:r>
            <a:r>
              <a:rPr lang="ar-SA" b="1" dirty="0" smtClean="0"/>
              <a:t>«العادة محكمة» والمراد والعرف أيضاً، لأن بعض العلماء  </a:t>
            </a:r>
            <a:r>
              <a:rPr lang="ar-SA" b="1" dirty="0" err="1" smtClean="0"/>
              <a:t>لايرى</a:t>
            </a:r>
            <a:r>
              <a:rPr lang="ar-SA" b="1" dirty="0" smtClean="0"/>
              <a:t> التفريق بينهما.</a:t>
            </a:r>
            <a:endParaRPr lang="en-US" dirty="0" smtClean="0"/>
          </a:p>
          <a:p>
            <a:pPr rtl="1"/>
            <a:r>
              <a:rPr lang="ar-SA" b="1" dirty="0" smtClean="0"/>
              <a:t>تعريف </a:t>
            </a:r>
            <a:r>
              <a:rPr lang="ar-SA" b="1" dirty="0" err="1" smtClean="0"/>
              <a:t>العرف:</a:t>
            </a:r>
            <a:r>
              <a:rPr lang="ar-SA" b="1" dirty="0" smtClean="0"/>
              <a:t>  </a:t>
            </a:r>
            <a:endParaRPr lang="en-US" dirty="0" smtClean="0"/>
          </a:p>
          <a:p>
            <a:pPr rtl="1"/>
            <a:r>
              <a:rPr lang="ar-SA" b="1" dirty="0" smtClean="0"/>
              <a:t>لغة: أطلق لفظ العرف في اللغة على عدة معان، منها</a:t>
            </a:r>
            <a:r>
              <a:rPr lang="ar-SA" b="1" dirty="0" smtClean="0"/>
              <a:t>:</a:t>
            </a:r>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الثالثة: العادة محكَّمة</a:t>
            </a:r>
            <a:endParaRPr lang="en-US" dirty="0" smtClean="0"/>
          </a:p>
        </p:txBody>
      </p:sp>
      <p:sp>
        <p:nvSpPr>
          <p:cNvPr id="3" name="عنصر نائب للمحتوى 2"/>
          <p:cNvSpPr>
            <a:spLocks noGrp="1"/>
          </p:cNvSpPr>
          <p:nvPr>
            <p:ph idx="1"/>
          </p:nvPr>
        </p:nvSpPr>
        <p:spPr/>
        <p:txBody>
          <a:bodyPr/>
          <a:lstStyle/>
          <a:p>
            <a:pPr rtl="1"/>
            <a:r>
              <a:rPr lang="ar-SA" b="1" i="1" dirty="0" smtClean="0"/>
              <a:t> </a:t>
            </a:r>
            <a:r>
              <a:rPr lang="ar-SA" b="1" dirty="0" smtClean="0"/>
              <a:t>أنه ضد النُّكر، واسم من الاعتراف، والعرف يطلق أيضاً على المكان المرتفع من الأرض وغيرها، وقوله تعالى]خذ العفو وأمر  </a:t>
            </a:r>
            <a:r>
              <a:rPr lang="ar-SA" b="1" dirty="0" err="1" smtClean="0"/>
              <a:t>بالعرف [ </a:t>
            </a:r>
            <a:r>
              <a:rPr lang="ar-SA" b="1" dirty="0" smtClean="0"/>
              <a:t>، أي: المعروف، والمعروف اسم لكل فعل يعرف بالعقل أو </a:t>
            </a:r>
            <a:r>
              <a:rPr lang="ar-SA" b="1" dirty="0" err="1" smtClean="0"/>
              <a:t>الشرع</a:t>
            </a:r>
            <a:r>
              <a:rPr lang="ar-SA" b="1" dirty="0" smtClean="0"/>
              <a:t> حسنه.</a:t>
            </a:r>
            <a:endParaRPr lang="en-US" dirty="0" smtClean="0"/>
          </a:p>
          <a:p>
            <a:pPr rtl="1"/>
            <a:r>
              <a:rPr lang="ar-SA" b="1" dirty="0" smtClean="0"/>
              <a:t>اصطلاحاً: عرف العرف بعدة تعريفات منها:</a:t>
            </a:r>
            <a:endParaRPr lang="en-US" dirty="0" smtClean="0"/>
          </a:p>
          <a:p>
            <a:pPr rtl="1"/>
            <a:r>
              <a:rPr lang="ar-SA" b="1" dirty="0" smtClean="0"/>
              <a:t>1-ما استقر في النفوس من جهة العقول وتلقته الطباع السليمة بالقبول</a:t>
            </a:r>
            <a:r>
              <a:rPr lang="ar-SA" b="1" dirty="0" err="1" smtClean="0"/>
              <a:t>(</a:t>
            </a:r>
            <a:r>
              <a:rPr lang="ar-SA" b="1" u="sng" dirty="0" smtClean="0">
                <a:hlinkClick r:id="rId2"/>
              </a:rPr>
              <a:t>[3</a:t>
            </a:r>
            <a:r>
              <a:rPr lang="ar-SA" b="1" u="sng" dirty="0" err="1" smtClean="0">
                <a:hlinkClick r:id="rId2"/>
              </a:rPr>
              <a:t>]</a:t>
            </a:r>
            <a:r>
              <a:rPr lang="ar-SA" b="1" dirty="0" err="1" smtClean="0"/>
              <a:t>).</a:t>
            </a:r>
            <a:endParaRPr lang="en-US" dirty="0" smtClean="0"/>
          </a:p>
          <a:p>
            <a:pPr rtl="1"/>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الثالثة: العادة محكَّمة</a:t>
            </a:r>
            <a:endParaRPr lang="en-US" dirty="0" smtClean="0"/>
          </a:p>
        </p:txBody>
      </p:sp>
      <p:sp>
        <p:nvSpPr>
          <p:cNvPr id="3" name="عنصر نائب للمحتوى 2"/>
          <p:cNvSpPr>
            <a:spLocks noGrp="1"/>
          </p:cNvSpPr>
          <p:nvPr>
            <p:ph idx="1"/>
          </p:nvPr>
        </p:nvSpPr>
        <p:spPr>
          <a:xfrm>
            <a:off x="533400" y="1752600"/>
            <a:ext cx="8915400" cy="4525963"/>
          </a:xfrm>
        </p:spPr>
        <p:txBody>
          <a:bodyPr/>
          <a:lstStyle/>
          <a:p>
            <a:pPr rtl="1"/>
            <a:r>
              <a:rPr lang="ar-SA" b="1" dirty="0" smtClean="0"/>
              <a:t>2-ما اعتاده الناس وساروا عليه من كل فعل شاع بينهم، أو لفظ تعارفوا إطلاقه على معنى خاص لا تألفه اللغة، و </a:t>
            </a:r>
            <a:r>
              <a:rPr lang="ar-SA" b="1" dirty="0" err="1" smtClean="0"/>
              <a:t>لايتبادر</a:t>
            </a:r>
            <a:r>
              <a:rPr lang="ar-SA" b="1" dirty="0" smtClean="0"/>
              <a:t> غيره عند سماعه، وهو بمعنى العادة الجماعية.</a:t>
            </a:r>
            <a:endParaRPr lang="en-US" dirty="0" smtClean="0"/>
          </a:p>
          <a:p>
            <a:pPr rtl="1"/>
            <a:r>
              <a:rPr lang="ar-SA" b="1" dirty="0" smtClean="0"/>
              <a:t>3- ما اعتاده أكثر الناس وساروا عليه في جميع البلدان، أو في بعضها سواء أكان ذلك في جميع العصور، أم في عصر معين.</a:t>
            </a:r>
            <a:endParaRPr lang="en-US" dirty="0" smtClean="0"/>
          </a:p>
          <a:p>
            <a:pPr rtl="1"/>
            <a:r>
              <a:rPr lang="ar-SA" b="1" dirty="0" smtClean="0"/>
              <a:t>والذي </a:t>
            </a:r>
            <a:r>
              <a:rPr lang="ar-SA" b="1" dirty="0" err="1" smtClean="0"/>
              <a:t>يترجح </a:t>
            </a:r>
            <a:r>
              <a:rPr lang="ar-SA" b="1" dirty="0" smtClean="0"/>
              <a:t>-والله </a:t>
            </a:r>
            <a:r>
              <a:rPr lang="ar-SA" b="1" dirty="0" err="1" smtClean="0"/>
              <a:t>اعلم </a:t>
            </a:r>
            <a:r>
              <a:rPr lang="ar-SA" b="1" dirty="0" smtClean="0"/>
              <a:t>- التعريف الأول</a:t>
            </a:r>
            <a:r>
              <a:rPr lang="ar-SA" b="1" dirty="0" err="1" smtClean="0"/>
              <a:t>(</a:t>
            </a:r>
            <a:r>
              <a:rPr lang="ar-SA" b="1" u="sng" dirty="0" smtClean="0">
                <a:hlinkClick r:id="rId2"/>
              </a:rPr>
              <a:t>[4</a:t>
            </a:r>
            <a:r>
              <a:rPr lang="ar-SA" b="1" u="sng" dirty="0" err="1" smtClean="0">
                <a:hlinkClick r:id="rId2"/>
              </a:rPr>
              <a:t>]</a:t>
            </a:r>
            <a:r>
              <a:rPr lang="ar-SA" b="1" dirty="0" smtClean="0"/>
              <a:t>)؛ </a:t>
            </a:r>
            <a:r>
              <a:rPr lang="ar-SA" b="1" dirty="0" err="1" smtClean="0"/>
              <a:t>لوجازته</a:t>
            </a:r>
            <a:r>
              <a:rPr lang="ar-SA" b="1" dirty="0" smtClean="0"/>
              <a:t> ووفائه بالمقصود إذ أدخل العرف القولي والعملي، كما أخرج العادة الفردية بما يفهم من </a:t>
            </a:r>
            <a:r>
              <a:rPr lang="ar-SA" b="1" dirty="0" err="1" smtClean="0"/>
              <a:t>قوله </a:t>
            </a:r>
            <a:r>
              <a:rPr lang="ar-SA" b="1" dirty="0" smtClean="0"/>
              <a:t>(ما استقر في النفوس</a:t>
            </a:r>
            <a:r>
              <a:rPr lang="ar-SA" b="1" dirty="0" err="1" smtClean="0"/>
              <a:t>).</a:t>
            </a:r>
            <a:endParaRPr lang="en-US"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الثالثة: العادة محكَّمة</a:t>
            </a:r>
            <a:endParaRPr lang="en-US" dirty="0" smtClean="0"/>
          </a:p>
        </p:txBody>
      </p:sp>
      <p:sp>
        <p:nvSpPr>
          <p:cNvPr id="3" name="عنصر نائب للمحتوى 2"/>
          <p:cNvSpPr>
            <a:spLocks noGrp="1"/>
          </p:cNvSpPr>
          <p:nvPr>
            <p:ph idx="1"/>
          </p:nvPr>
        </p:nvSpPr>
        <p:spPr/>
        <p:txBody>
          <a:bodyPr/>
          <a:lstStyle/>
          <a:p>
            <a:pPr rtl="1"/>
            <a:r>
              <a:rPr lang="ar-SA" b="1" dirty="0" smtClean="0"/>
              <a:t>الفرق بين العرف والعادة:</a:t>
            </a:r>
            <a:endParaRPr lang="en-US" dirty="0" smtClean="0"/>
          </a:p>
          <a:p>
            <a:pPr rtl="1"/>
            <a:r>
              <a:rPr lang="ar-SA" b="1" dirty="0" smtClean="0"/>
              <a:t>قيل في الفرق بينهما ثلاثة أقوال:</a:t>
            </a:r>
            <a:endParaRPr lang="en-US" dirty="0" smtClean="0"/>
          </a:p>
          <a:p>
            <a:pPr rtl="1"/>
            <a:r>
              <a:rPr lang="ar-SA" b="1" dirty="0" smtClean="0"/>
              <a:t>1- أنه لا فرق بينهما، فهما بمعنى واحد.</a:t>
            </a:r>
            <a:endParaRPr lang="en-US" dirty="0" smtClean="0"/>
          </a:p>
          <a:p>
            <a:pPr rtl="1"/>
            <a:r>
              <a:rPr lang="ar-SA" b="1" dirty="0" smtClean="0"/>
              <a:t>2- أنَّ العرف مخصوص بالقول، وأن العادة مخصوصة بالعمل.</a:t>
            </a:r>
            <a:endParaRPr lang="en-US" dirty="0" smtClean="0"/>
          </a:p>
          <a:p>
            <a:pPr rtl="1"/>
            <a:r>
              <a:rPr lang="ar-SA" b="1" dirty="0" smtClean="0"/>
              <a:t>3- أن بينهما عموم وخصوص مطلق، فالعادة أعم، إذ تطلق على العادة الجماعية وهي العرف، كما تطلق على العادة الفردية فكل عرف عادة، ولا عكس، ولعل هذا هو الأرجح</a:t>
            </a:r>
            <a:r>
              <a:rPr lang="ar-SA" b="1" dirty="0" smtClean="0"/>
              <a:t>.</a:t>
            </a:r>
            <a:endParaRPr lang="en-U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الثالثة: العادة محكَّمة</a:t>
            </a:r>
            <a:endParaRPr lang="en-US" dirty="0" smtClean="0"/>
          </a:p>
        </p:txBody>
      </p:sp>
      <p:sp>
        <p:nvSpPr>
          <p:cNvPr id="3" name="عنصر نائب للمحتوى 2"/>
          <p:cNvSpPr>
            <a:spLocks noGrp="1"/>
          </p:cNvSpPr>
          <p:nvPr>
            <p:ph idx="1"/>
          </p:nvPr>
        </p:nvSpPr>
        <p:spPr/>
        <p:txBody>
          <a:bodyPr/>
          <a:lstStyle/>
          <a:p>
            <a:pPr rtl="1"/>
            <a:r>
              <a:rPr lang="ar-SA" b="1" dirty="0" smtClean="0"/>
              <a:t> </a:t>
            </a:r>
            <a:r>
              <a:rPr lang="ar-SA" b="1" dirty="0" smtClean="0"/>
              <a:t>أقسام العرف والعادة باعتبار سببه: قسمان:</a:t>
            </a:r>
            <a:endParaRPr lang="en-US" dirty="0" smtClean="0"/>
          </a:p>
          <a:p>
            <a:pPr rtl="1"/>
            <a:r>
              <a:rPr lang="ar-SA" b="1" dirty="0" smtClean="0"/>
              <a:t>1- قولي: وهو ما إذا أطلق فُهم منه معنى لم يوضع ذلك اللفظ له، من غير </a:t>
            </a:r>
            <a:r>
              <a:rPr lang="ar-SA" b="1" dirty="0" err="1" smtClean="0"/>
              <a:t>قرينة.</a:t>
            </a:r>
            <a:r>
              <a:rPr lang="ar-SA" b="1" dirty="0" smtClean="0"/>
              <a:t> مثل لفظ الشواء يطلق على اللحم فقط، دون ما يشوى من غيره.</a:t>
            </a:r>
            <a:endParaRPr lang="en-US" dirty="0" smtClean="0"/>
          </a:p>
          <a:p>
            <a:pPr rtl="1"/>
            <a:r>
              <a:rPr lang="ar-SA" b="1" dirty="0" smtClean="0"/>
              <a:t>2- عملي: وهو ما جرى عليه عمل الناس في جميع البلدان أو بعضها.</a:t>
            </a:r>
            <a:endParaRPr lang="en-US" dirty="0" smtClean="0"/>
          </a:p>
          <a:p>
            <a:pPr rtl="1"/>
            <a:r>
              <a:rPr lang="ar-SA" b="1" dirty="0" smtClean="0"/>
              <a:t>كما ينقسم باعتبار من يصدر عنه إلى ثلاثة أقسام:</a:t>
            </a:r>
            <a:endParaRPr lang="en-US" dirty="0" smtClean="0"/>
          </a:p>
          <a:p>
            <a:pPr rtl="1"/>
            <a:r>
              <a:rPr lang="ar-SA" b="1" dirty="0" smtClean="0"/>
              <a:t>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الثالثة: العادة محكَّمة</a:t>
            </a:r>
            <a:endParaRPr lang="en-US" dirty="0" smtClean="0"/>
          </a:p>
        </p:txBody>
      </p:sp>
      <p:sp>
        <p:nvSpPr>
          <p:cNvPr id="3" name="عنصر نائب للمحتوى 2"/>
          <p:cNvSpPr>
            <a:spLocks noGrp="1"/>
          </p:cNvSpPr>
          <p:nvPr>
            <p:ph idx="1"/>
          </p:nvPr>
        </p:nvSpPr>
        <p:spPr/>
        <p:txBody>
          <a:bodyPr/>
          <a:lstStyle/>
          <a:p>
            <a:pPr rtl="1"/>
            <a:r>
              <a:rPr lang="ar-SA" b="1" dirty="0" smtClean="0"/>
              <a:t>1</a:t>
            </a:r>
            <a:r>
              <a:rPr lang="ar-SA" b="1" dirty="0" smtClean="0"/>
              <a:t>- </a:t>
            </a:r>
            <a:r>
              <a:rPr lang="ar-SA" b="1" dirty="0" smtClean="0"/>
              <a:t>العرف العام: هو ما تعامل </a:t>
            </a:r>
            <a:r>
              <a:rPr lang="ar-SA" b="1" dirty="0" err="1" smtClean="0"/>
              <a:t>به</a:t>
            </a:r>
            <a:r>
              <a:rPr lang="ar-SA" b="1" dirty="0" smtClean="0"/>
              <a:t> المسلمون في قديم الدهر أو حديثه في سائر الأقطار.</a:t>
            </a:r>
            <a:endParaRPr lang="en-US" dirty="0" smtClean="0"/>
          </a:p>
          <a:p>
            <a:pPr rtl="1"/>
            <a:r>
              <a:rPr lang="ar-SA" b="1" dirty="0" smtClean="0"/>
              <a:t>2- العرف الخاص: هو ما اختص </a:t>
            </a:r>
            <a:r>
              <a:rPr lang="ar-SA" b="1" dirty="0" err="1" smtClean="0"/>
              <a:t>به</a:t>
            </a:r>
            <a:r>
              <a:rPr lang="ar-SA" b="1" dirty="0" smtClean="0"/>
              <a:t> أهل بلد أو حرفة دون سواهم.</a:t>
            </a:r>
            <a:endParaRPr lang="en-US" dirty="0" smtClean="0"/>
          </a:p>
          <a:p>
            <a:pPr rtl="1"/>
            <a:r>
              <a:rPr lang="ar-SA" b="1" dirty="0" smtClean="0"/>
              <a:t>3- العرف الشرعي، كالمنقولات الشرعية، كلفظ الصلاة حيث نقل من المعنى اللغوي وهو الدعاء إلى العبادة المخصوصة المفتتحة بالتكبير والمختتمة بالتسليم.</a:t>
            </a:r>
            <a:endParaRPr lang="en-US" dirty="0" smtClean="0"/>
          </a:p>
          <a:p>
            <a:pPr rtl="1"/>
            <a:r>
              <a:rPr lang="ar-SA" b="1" dirty="0" smtClean="0"/>
              <a:t> </a:t>
            </a: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الثالثة: العادة محكَّمة</a:t>
            </a:r>
            <a:endParaRPr lang="en-US" dirty="0" smtClean="0"/>
          </a:p>
        </p:txBody>
      </p:sp>
      <p:sp>
        <p:nvSpPr>
          <p:cNvPr id="3" name="عنصر نائب للمحتوى 2"/>
          <p:cNvSpPr>
            <a:spLocks noGrp="1"/>
          </p:cNvSpPr>
          <p:nvPr>
            <p:ph idx="1"/>
          </p:nvPr>
        </p:nvSpPr>
        <p:spPr/>
        <p:txBody>
          <a:bodyPr/>
          <a:lstStyle/>
          <a:p>
            <a:pPr rtl="1"/>
            <a:r>
              <a:rPr lang="ar-SA" sz="3600" b="1" dirty="0" smtClean="0"/>
              <a:t>شروط تطبيق القاعدة</a:t>
            </a:r>
            <a:r>
              <a:rPr lang="ar-SA" sz="3600" b="1" baseline="30000" dirty="0" err="1" smtClean="0"/>
              <a:t>(</a:t>
            </a:r>
            <a:r>
              <a:rPr lang="ar-SA" sz="3600" b="1" baseline="30000" dirty="0" smtClean="0">
                <a:hlinkClick r:id="rId2"/>
              </a:rPr>
              <a:t>[5</a:t>
            </a:r>
            <a:r>
              <a:rPr lang="ar-SA" sz="3600" b="1" baseline="30000" dirty="0" err="1" smtClean="0">
                <a:hlinkClick r:id="rId2"/>
              </a:rPr>
              <a:t>]</a:t>
            </a:r>
            <a:r>
              <a:rPr lang="ar-SA" sz="3600" b="1" baseline="30000" dirty="0" err="1" smtClean="0"/>
              <a:t>)</a:t>
            </a:r>
            <a:r>
              <a:rPr lang="ar-SA" sz="3600" b="1" dirty="0" err="1" smtClean="0"/>
              <a:t>:</a:t>
            </a:r>
            <a:r>
              <a:rPr lang="ar-SA" sz="3600" b="1" dirty="0" smtClean="0"/>
              <a:t> </a:t>
            </a:r>
            <a:endParaRPr lang="en-US" sz="3600" dirty="0" smtClean="0"/>
          </a:p>
          <a:p>
            <a:pPr rtl="1"/>
            <a:r>
              <a:rPr lang="ar-SA" sz="3600" b="1" dirty="0" smtClean="0"/>
              <a:t>1- أن لا يخالف العرف أو العادة أصلاً أو نصاً شرعياً، أو قاعدة متفقاً عليها، أو إجماعاً، ومن ذلك إذا جرت عادة أهل بلد على فعل عبادة معينة، فلا يقبل لأن الأصل في العبادات التوقيف.</a:t>
            </a:r>
            <a:endParaRPr lang="en-US" sz="3600" dirty="0" smtClean="0"/>
          </a:p>
          <a:p>
            <a:pPr rtl="1"/>
            <a:r>
              <a:rPr lang="ar-SA" sz="3600" b="1" dirty="0" smtClean="0"/>
              <a:t>2- ألا يعارضه ما يدل على خلاف المراد منه، بأن يصرح  صاحب الشأن بخلاف ما يدل عليه العرف فيسقط اعتباره، وكذا إن كان له معنى  يدل عليه في اللغة أو في </a:t>
            </a:r>
            <a:r>
              <a:rPr lang="ar-SA" sz="3600" b="1" dirty="0" err="1" smtClean="0"/>
              <a:t>الشرع،</a:t>
            </a:r>
            <a:r>
              <a:rPr lang="ar-SA" sz="3600" b="1" dirty="0" smtClean="0"/>
              <a:t> </a:t>
            </a:r>
            <a:endParaRPr lang="ar-SA" sz="3600" dirty="0" smtClean="0"/>
          </a:p>
          <a:p>
            <a:endParaRPr lang="ar-SA" sz="3600" dirty="0" smtClean="0"/>
          </a:p>
          <a:p>
            <a:endParaRPr lang="ar-SA" sz="3600" dirty="0" smtClean="0"/>
          </a:p>
          <a:p>
            <a:endParaRPr lang="ar-SA" sz="3600" dirty="0" smtClean="0"/>
          </a:p>
          <a:p>
            <a:endParaRPr lang="ar-SA" sz="3600" dirty="0" smtClean="0"/>
          </a:p>
          <a:p>
            <a:pPr algn="ctr" rtl="1"/>
            <a:r>
              <a:rPr lang="ar-SA" sz="3600" b="1" dirty="0" smtClean="0"/>
              <a:t/>
            </a:r>
            <a:br>
              <a:rPr lang="ar-SA" sz="3600" b="1" dirty="0" smtClean="0"/>
            </a:br>
            <a:r>
              <a:rPr lang="ar-SA" sz="3600" b="1" dirty="0" smtClean="0"/>
              <a:t/>
            </a:r>
            <a:br>
              <a:rPr lang="ar-SA" sz="3600" b="1" dirty="0" smtClean="0"/>
            </a:br>
            <a:r>
              <a:rPr lang="ar-SA" sz="3600" b="1" dirty="0" smtClean="0"/>
              <a:t/>
            </a:r>
            <a:br>
              <a:rPr lang="ar-SA" sz="3600" b="1" dirty="0" smtClean="0"/>
            </a:br>
            <a:endParaRPr lang="en-US" sz="36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الثالثة: العادة محكَّمة</a:t>
            </a:r>
            <a:endParaRPr lang="en-US" dirty="0" smtClean="0"/>
          </a:p>
        </p:txBody>
      </p:sp>
      <p:sp>
        <p:nvSpPr>
          <p:cNvPr id="3" name="عنصر نائب للمحتوى 2"/>
          <p:cNvSpPr>
            <a:spLocks noGrp="1"/>
          </p:cNvSpPr>
          <p:nvPr>
            <p:ph idx="1"/>
          </p:nvPr>
        </p:nvSpPr>
        <p:spPr/>
        <p:txBody>
          <a:bodyPr/>
          <a:lstStyle/>
          <a:p>
            <a:pPr rtl="1"/>
            <a:r>
              <a:rPr lang="ar-SA" b="1" dirty="0" smtClean="0"/>
              <a:t/>
            </a:r>
            <a:br>
              <a:rPr lang="ar-SA" b="1" dirty="0" smtClean="0"/>
            </a:br>
            <a:endParaRPr lang="ar-SA" dirty="0" smtClean="0"/>
          </a:p>
          <a:p>
            <a:endParaRPr lang="ar-SA" dirty="0" smtClean="0"/>
          </a:p>
          <a:p>
            <a:endParaRPr lang="ar-SA" dirty="0"/>
          </a:p>
        </p:txBody>
      </p:sp>
      <p:sp>
        <p:nvSpPr>
          <p:cNvPr id="4" name="مستطيل 3"/>
          <p:cNvSpPr/>
          <p:nvPr/>
        </p:nvSpPr>
        <p:spPr>
          <a:xfrm>
            <a:off x="533400" y="1443840"/>
            <a:ext cx="8763000" cy="5078313"/>
          </a:xfrm>
          <a:prstGeom prst="rect">
            <a:avLst/>
          </a:prstGeom>
        </p:spPr>
        <p:txBody>
          <a:bodyPr wrap="square">
            <a:spAutoFit/>
          </a:bodyPr>
          <a:lstStyle/>
          <a:p>
            <a:r>
              <a:rPr lang="ar-SA" sz="3600" b="1" dirty="0" smtClean="0"/>
              <a:t>قال شيخ الإسلام ابن تيمية رحمه </a:t>
            </a:r>
            <a:r>
              <a:rPr lang="ar-SA" sz="3600" b="1" dirty="0" err="1" smtClean="0"/>
              <a:t>الله: </a:t>
            </a:r>
            <a:r>
              <a:rPr lang="ar-SA" sz="3600" b="1" dirty="0" smtClean="0"/>
              <a:t>«إن هذه الأسماء جاءت في كتاب الله وسنة رسوله معلقاً </a:t>
            </a:r>
            <a:r>
              <a:rPr lang="ar-SA" sz="3600" b="1" dirty="0" err="1" smtClean="0"/>
              <a:t>بها</a:t>
            </a:r>
            <a:r>
              <a:rPr lang="ar-SA" sz="3600" b="1" dirty="0" smtClean="0"/>
              <a:t> أحكام شرعية، وكل اسم فلابد له من حد، فمنه ما يُعلم حده باللغة، كالشمس والقمر والبر،…، ومنه ما يعلم </a:t>
            </a:r>
            <a:r>
              <a:rPr lang="ar-SA" sz="3600" b="1" dirty="0" err="1" smtClean="0"/>
              <a:t>بالشرع</a:t>
            </a:r>
            <a:r>
              <a:rPr lang="ar-SA" sz="3600" b="1" dirty="0" smtClean="0"/>
              <a:t>، كالمؤمن، والكافر، والمنافق، </a:t>
            </a:r>
            <a:r>
              <a:rPr lang="ar-SA" sz="3600" b="1" dirty="0" err="1" smtClean="0"/>
              <a:t>وكالصلاة،..</a:t>
            </a:r>
            <a:r>
              <a:rPr lang="ar-SA" sz="3600" b="1" dirty="0" smtClean="0"/>
              <a:t> وما لم يكن له حد في اللغة، ولا في </a:t>
            </a:r>
            <a:r>
              <a:rPr lang="ar-SA" sz="3600" b="1" dirty="0" err="1" smtClean="0"/>
              <a:t>الشرع</a:t>
            </a:r>
            <a:r>
              <a:rPr lang="ar-SA" sz="3600" b="1" dirty="0" smtClean="0"/>
              <a:t>، فالمرجع فيه إلى عرف الناس، </a:t>
            </a:r>
            <a:r>
              <a:rPr lang="ar-SA" sz="3600" b="1" dirty="0" err="1" smtClean="0"/>
              <a:t>كالقبض».</a:t>
            </a:r>
            <a:endParaRPr lang="en-US" sz="3600" dirty="0" smtClean="0"/>
          </a:p>
          <a:p>
            <a:r>
              <a:rPr lang="ar-SA" sz="3600" b="1" dirty="0" smtClean="0"/>
              <a:t>3- أن يكون </a:t>
            </a:r>
            <a:r>
              <a:rPr lang="ar-SA" sz="3600" b="1" dirty="0" err="1" smtClean="0"/>
              <a:t>مطرداً.</a:t>
            </a:r>
            <a:r>
              <a:rPr lang="ar-SA" sz="3600" b="1" dirty="0" smtClean="0"/>
              <a:t> بمعنى أنه لو كان يفعل أحياناً، فهو عادة غير </a:t>
            </a:r>
            <a:r>
              <a:rPr lang="ar-SA" sz="3600" b="1" dirty="0" err="1" smtClean="0"/>
              <a:t>مطردة </a:t>
            </a:r>
            <a:r>
              <a:rPr lang="ar-SA" sz="3600" b="1" dirty="0" smtClean="0"/>
              <a:t>، فلا تعتبر</a:t>
            </a:r>
            <a:r>
              <a:rPr lang="ar-SA" sz="3600" b="1" dirty="0" smtClean="0"/>
              <a:t>.</a:t>
            </a:r>
            <a:endParaRPr lang="en-US" sz="36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الثالثة: العادة محكَّمة</a:t>
            </a:r>
            <a:endParaRPr lang="en-US" dirty="0" smtClean="0"/>
          </a:p>
        </p:txBody>
      </p:sp>
      <p:sp>
        <p:nvSpPr>
          <p:cNvPr id="3" name="عنصر نائب للمحتوى 2"/>
          <p:cNvSpPr>
            <a:spLocks noGrp="1"/>
          </p:cNvSpPr>
          <p:nvPr>
            <p:ph idx="1"/>
          </p:nvPr>
        </p:nvSpPr>
        <p:spPr/>
        <p:txBody>
          <a:bodyPr/>
          <a:lstStyle/>
          <a:p>
            <a:r>
              <a:rPr lang="ar-SA" b="1" dirty="0" smtClean="0"/>
              <a:t>3-أن يكون العرف موجوداً عند إنشاء التصرف المستند </a:t>
            </a:r>
            <a:r>
              <a:rPr lang="ar-SA" b="1" dirty="0" err="1" smtClean="0"/>
              <a:t>عليه.</a:t>
            </a:r>
            <a:r>
              <a:rPr lang="ar-SA" b="1" dirty="0" smtClean="0"/>
              <a:t> بمعنى أن </a:t>
            </a:r>
            <a:r>
              <a:rPr lang="ar-SA" b="1" dirty="0" err="1" smtClean="0"/>
              <a:t>لايكون</a:t>
            </a:r>
            <a:r>
              <a:rPr lang="ar-SA" b="1" dirty="0" smtClean="0"/>
              <a:t> العرف قد ذهب ولم يكن عرفاً حال إنشاء التصرف، بمعنى أن </a:t>
            </a:r>
            <a:r>
              <a:rPr lang="ar-SA" b="1" dirty="0" err="1" smtClean="0"/>
              <a:t>لايستدل</a:t>
            </a:r>
            <a:r>
              <a:rPr lang="ar-SA" b="1" dirty="0" smtClean="0"/>
              <a:t> بالحادث على القديم.</a:t>
            </a:r>
            <a:endParaRPr lang="en-US" dirty="0" smtClean="0"/>
          </a:p>
          <a:p>
            <a:r>
              <a:rPr lang="ar-SA" b="1" dirty="0" smtClean="0"/>
              <a:t>وهذه القاعدة من قواعد الفقه الكبرى التي سهلت أمور الناس ويسرت حاجاتهم، ومن الأدلة الناصعة على صلاحية الشريعة لكل زمان ومكان، فإن </a:t>
            </a:r>
            <a:r>
              <a:rPr lang="ar-SA" b="1" dirty="0" err="1" smtClean="0"/>
              <a:t>الشرع</a:t>
            </a:r>
            <a:r>
              <a:rPr lang="ar-SA" b="1" dirty="0" smtClean="0"/>
              <a:t> ما نزل </a:t>
            </a:r>
            <a:r>
              <a:rPr lang="ar-SA" b="1" dirty="0" err="1" smtClean="0"/>
              <a:t>بالحرج </a:t>
            </a:r>
            <a:r>
              <a:rPr lang="ar-SA" b="1" dirty="0" smtClean="0"/>
              <a:t>}وما جعل عليكم في الدين من </a:t>
            </a:r>
            <a:r>
              <a:rPr lang="ar-SA" b="1" dirty="0" err="1" smtClean="0"/>
              <a:t>حرج { </a:t>
            </a:r>
            <a:r>
              <a:rPr lang="ar-SA" b="1" dirty="0" smtClean="0"/>
              <a:t>؛ لأن ترك الناس وما اعتادوا في بعض شؤونهم على عرفهم وعادتهم تسهيل وتيسير </a:t>
            </a:r>
            <a:r>
              <a:rPr lang="ar-SA" b="1" dirty="0" err="1" smtClean="0"/>
              <a:t>عليهم</a:t>
            </a:r>
            <a:r>
              <a:rPr lang="ar-SA" b="1" dirty="0" err="1" smtClean="0"/>
              <a:t>،</a:t>
            </a:r>
            <a:r>
              <a:rPr lang="ar-SA" b="1" dirty="0" err="1" smtClean="0"/>
              <a:t>.</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الثالثة: العادة محكَّمة</a:t>
            </a:r>
            <a:endParaRPr lang="en-US" dirty="0" smtClean="0"/>
          </a:p>
        </p:txBody>
      </p:sp>
      <p:sp>
        <p:nvSpPr>
          <p:cNvPr id="3" name="عنصر نائب للمحتوى 2"/>
          <p:cNvSpPr>
            <a:spLocks noGrp="1"/>
          </p:cNvSpPr>
          <p:nvPr>
            <p:ph idx="1"/>
          </p:nvPr>
        </p:nvSpPr>
        <p:spPr/>
        <p:txBody>
          <a:bodyPr/>
          <a:lstStyle/>
          <a:p>
            <a:r>
              <a:rPr lang="ar-SA" sz="3600" b="1" dirty="0" smtClean="0"/>
              <a:t>لذا فإن </a:t>
            </a:r>
            <a:r>
              <a:rPr lang="ar-SA" sz="3600" b="1" dirty="0" err="1" smtClean="0"/>
              <a:t>الشرع</a:t>
            </a:r>
            <a:r>
              <a:rPr lang="ar-SA" sz="3600" b="1" dirty="0" smtClean="0"/>
              <a:t> المطهر، يقر الأحكام التي تكون وفق عادات الناس وأعرافهم غير المخالفة للنصوص وهذه القاعدة يجب على كل مفت للناس أن يستحضرها إفتاء، وأن يبينها تعليماً؛ يقول ابن القيم رحمه </a:t>
            </a:r>
            <a:r>
              <a:rPr lang="ar-SA" sz="3600" b="1" dirty="0" err="1" smtClean="0"/>
              <a:t>الله: </a:t>
            </a:r>
            <a:r>
              <a:rPr lang="ar-SA" sz="3600" b="1" dirty="0" smtClean="0"/>
              <a:t>«من أفتى الناس بمجرد المنقول في الكتب على اختلاف عرفهم وعوائدهم وأزمنتهم وأمكنتهم وأحوالهم وقرائن أحوالهم فقد ضل وأضل، وكانت جنايته على الدين أعظم من جناية من طبب الناس كلَّهم على اختلاف بلادهم وعوائدهم، وأزمنتهم وطبائعهم بما في كتاب من كتب الطب على </a:t>
            </a:r>
            <a:r>
              <a:rPr lang="ar-SA" sz="3600" b="1" dirty="0" err="1" smtClean="0"/>
              <a:t>أبدانهم</a:t>
            </a:r>
            <a:r>
              <a:rPr lang="ar-SA" sz="3600" b="1" dirty="0" err="1" smtClean="0"/>
              <a:t>،</a:t>
            </a:r>
            <a:r>
              <a:rPr lang="ar-SA" sz="3600" b="1" u="sng" baseline="30000" dirty="0" err="1" smtClean="0">
                <a:hlinkClick r:id="rId2"/>
              </a:rPr>
              <a:t>]</a:t>
            </a:r>
            <a:r>
              <a:rPr lang="ar-SA" sz="3600" b="1" baseline="30000" dirty="0" err="1" smtClean="0"/>
              <a:t>)</a:t>
            </a:r>
            <a:endParaRPr lang="en-US" sz="36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الثالثة: العادة محكَّمة</a:t>
            </a:r>
            <a:endParaRPr lang="en-US" dirty="0" smtClean="0"/>
          </a:p>
        </p:txBody>
      </p:sp>
      <p:sp>
        <p:nvSpPr>
          <p:cNvPr id="3" name="عنصر نائب للمحتوى 2"/>
          <p:cNvSpPr>
            <a:spLocks noGrp="1"/>
          </p:cNvSpPr>
          <p:nvPr>
            <p:ph idx="1"/>
          </p:nvPr>
        </p:nvSpPr>
        <p:spPr>
          <a:xfrm>
            <a:off x="457200" y="1447800"/>
            <a:ext cx="8915400" cy="4525963"/>
          </a:xfrm>
        </p:spPr>
        <p:txBody>
          <a:bodyPr/>
          <a:lstStyle/>
          <a:p>
            <a:r>
              <a:rPr lang="ar-SA" sz="3600" b="1" dirty="0" smtClean="0"/>
              <a:t>بل هذا الطبيب الجاهل، وهذا المفتي الجاهل، أضر ما[يكون]على أديان الناس </a:t>
            </a:r>
            <a:r>
              <a:rPr lang="ar-SA" sz="3600" b="1" dirty="0" err="1" smtClean="0"/>
              <a:t>وأبدانهم </a:t>
            </a:r>
            <a:r>
              <a:rPr lang="ar-SA" sz="3600" b="1" dirty="0" smtClean="0"/>
              <a:t>»، ومما يدل على أهمية هذه القاعدة تخصيص العادة للعموم، قال ابن رجب رحمه </a:t>
            </a:r>
            <a:r>
              <a:rPr lang="ar-SA" sz="3600" b="1" dirty="0" err="1" smtClean="0"/>
              <a:t>الله: </a:t>
            </a:r>
            <a:r>
              <a:rPr lang="ar-SA" sz="3600" b="1" dirty="0" smtClean="0"/>
              <a:t>«قاعدة يخص العموم بالعادة على </a:t>
            </a:r>
            <a:r>
              <a:rPr lang="ar-SA" sz="3600" b="1" dirty="0" err="1" smtClean="0"/>
              <a:t>المنصوص».</a:t>
            </a:r>
            <a:endParaRPr lang="en-US" sz="3600" dirty="0" smtClean="0"/>
          </a:p>
          <a:p>
            <a:r>
              <a:rPr lang="ar-SA" sz="3600" b="1" dirty="0" smtClean="0"/>
              <a:t>والحكم بالعرف من أقدم مصادر القانون، كما يذكر ذلك المؤرخون، فكان هو حاكم حياتهم ومنظم شئونهم</a:t>
            </a:r>
            <a:r>
              <a:rPr lang="ar-SA" sz="3600" b="1" dirty="0" smtClean="0"/>
              <a:t>.</a:t>
            </a:r>
            <a:endParaRPr lang="en-US" sz="36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الثالثة: العادة محكَّمة</a:t>
            </a:r>
            <a:endParaRPr lang="en-US" dirty="0" smtClean="0"/>
          </a:p>
        </p:txBody>
      </p:sp>
      <p:sp>
        <p:nvSpPr>
          <p:cNvPr id="3" name="عنصر نائب للمحتوى 2"/>
          <p:cNvSpPr>
            <a:spLocks noGrp="1"/>
          </p:cNvSpPr>
          <p:nvPr>
            <p:ph idx="1"/>
          </p:nvPr>
        </p:nvSpPr>
        <p:spPr/>
        <p:txBody>
          <a:bodyPr/>
          <a:lstStyle/>
          <a:p>
            <a:r>
              <a:rPr lang="ar-SA" b="1" dirty="0" smtClean="0"/>
              <a:t/>
            </a:r>
            <a:br>
              <a:rPr lang="ar-SA" b="1" dirty="0" smtClean="0"/>
            </a:br>
            <a:endParaRPr lang="ar-SA" dirty="0"/>
          </a:p>
        </p:txBody>
      </p:sp>
      <p:sp>
        <p:nvSpPr>
          <p:cNvPr id="4" name="مستطيل 3"/>
          <p:cNvSpPr/>
          <p:nvPr/>
        </p:nvSpPr>
        <p:spPr>
          <a:xfrm>
            <a:off x="533400" y="1447800"/>
            <a:ext cx="8991600" cy="5693866"/>
          </a:xfrm>
          <a:prstGeom prst="rect">
            <a:avLst/>
          </a:prstGeom>
        </p:spPr>
        <p:txBody>
          <a:bodyPr wrap="square">
            <a:spAutoFit/>
          </a:bodyPr>
          <a:lstStyle/>
          <a:p>
            <a:r>
              <a:rPr lang="ar-SA" sz="2800" b="1" dirty="0" smtClean="0"/>
              <a:t>وللعرف في الشريعة شأن كبير، فإنه يُحكم </a:t>
            </a:r>
            <a:r>
              <a:rPr lang="ar-SA" sz="2800" b="1" dirty="0" err="1" smtClean="0"/>
              <a:t>به</a:t>
            </a:r>
            <a:r>
              <a:rPr lang="ar-SA" sz="2800" b="1" dirty="0" smtClean="0"/>
              <a:t> في مواضع لا تحصى في أكثر أبواب الفقه.</a:t>
            </a:r>
            <a:endParaRPr lang="en-US" sz="2800" dirty="0" smtClean="0"/>
          </a:p>
          <a:p>
            <a:r>
              <a:rPr lang="ar-SA" sz="2800" b="1" dirty="0" smtClean="0"/>
              <a:t>وخلاصة القول: إن القاعدة أفادت أنه إذا جرت عادة الناس على أمر من الأمور فإن هذه العادة حجة معتبرة.</a:t>
            </a:r>
            <a:endParaRPr lang="en-US" sz="2800" dirty="0" smtClean="0"/>
          </a:p>
          <a:p>
            <a:r>
              <a:rPr lang="ar-SA" sz="2800" b="1" dirty="0" smtClean="0"/>
              <a:t>دليل القاعدة:</a:t>
            </a:r>
            <a:endParaRPr lang="en-US" sz="2800" dirty="0" smtClean="0"/>
          </a:p>
          <a:p>
            <a:r>
              <a:rPr lang="ar-SA" sz="2800" b="1" dirty="0" smtClean="0"/>
              <a:t>1-  قوله </a:t>
            </a:r>
            <a:r>
              <a:rPr lang="ar-SA" sz="2800" b="1" dirty="0" err="1" smtClean="0"/>
              <a:t>تعالى : </a:t>
            </a:r>
            <a:r>
              <a:rPr lang="ar-SA" sz="2800" b="1" dirty="0" smtClean="0"/>
              <a:t>] خذ العفو وأمر </a:t>
            </a:r>
            <a:r>
              <a:rPr lang="ar-SA" sz="2800" b="1" dirty="0" err="1" smtClean="0"/>
              <a:t>بالعرف </a:t>
            </a:r>
            <a:r>
              <a:rPr lang="ar-SA" sz="2800" b="1" dirty="0" smtClean="0"/>
              <a:t>[، والعرف هو المعروف، وهو اسم لكل فعل يعرف بالعقل أو </a:t>
            </a:r>
            <a:r>
              <a:rPr lang="ar-SA" sz="2800" b="1" dirty="0" err="1" smtClean="0"/>
              <a:t>الشرع</a:t>
            </a:r>
            <a:r>
              <a:rPr lang="ar-SA" sz="2800" b="1" dirty="0" smtClean="0"/>
              <a:t> حسنه، فالعرف في القاعدة داخل في بيان حد المعروف هنا، بل قال ابن </a:t>
            </a:r>
            <a:r>
              <a:rPr lang="ar-SA" sz="2800" b="1" dirty="0" err="1" smtClean="0"/>
              <a:t>عطية: «وقوله </a:t>
            </a:r>
            <a:r>
              <a:rPr lang="ar-SA" sz="2800" b="1" dirty="0" smtClean="0"/>
              <a:t>]وأمر بالعرف[ معناه: بكل ما عرفته النفوس مما لا تردُّه </a:t>
            </a:r>
            <a:r>
              <a:rPr lang="ar-SA" sz="2800" b="1" dirty="0" err="1" smtClean="0"/>
              <a:t>الشريعة».</a:t>
            </a:r>
            <a:endParaRPr lang="en-US" sz="2800" dirty="0" smtClean="0"/>
          </a:p>
          <a:p>
            <a:r>
              <a:rPr lang="ar-SA" sz="2800" b="1" dirty="0" smtClean="0"/>
              <a:t>2- قوله </a:t>
            </a:r>
            <a:r>
              <a:rPr lang="ar-SA" sz="2800" b="1" dirty="0" err="1" smtClean="0"/>
              <a:t>تعالى: </a:t>
            </a:r>
            <a:r>
              <a:rPr lang="ar-SA" sz="2800" b="1" dirty="0" smtClean="0"/>
              <a:t>} وعلى المولود له رزقهن وكسوتهن </a:t>
            </a:r>
            <a:r>
              <a:rPr lang="ar-SA" sz="2800" b="1" dirty="0" err="1" smtClean="0"/>
              <a:t>بالمعروف {</a:t>
            </a:r>
            <a:endParaRPr lang="en-US" sz="2800" dirty="0" smtClean="0"/>
          </a:p>
          <a:p>
            <a:r>
              <a:rPr lang="ar-SA" sz="2800" b="1" dirty="0" smtClean="0"/>
              <a:t>3- قوله </a:t>
            </a:r>
            <a:r>
              <a:rPr lang="en-US" sz="2800" b="1" dirty="0" smtClean="0"/>
              <a:t>r</a:t>
            </a:r>
            <a:r>
              <a:rPr lang="ar-SA" sz="2800" b="1" dirty="0" smtClean="0"/>
              <a:t>  لهند رضي الله </a:t>
            </a:r>
            <a:r>
              <a:rPr lang="ar-SA" sz="2800" b="1" dirty="0" err="1" smtClean="0"/>
              <a:t>عنها: </a:t>
            </a:r>
            <a:r>
              <a:rPr lang="ar-SA" sz="2800" b="1" dirty="0" smtClean="0"/>
              <a:t>(خذي أنت وبنوك </a:t>
            </a:r>
            <a:r>
              <a:rPr lang="ar-SA" sz="2800" b="1" dirty="0" err="1" smtClean="0"/>
              <a:t>مايكفيك</a:t>
            </a:r>
            <a:r>
              <a:rPr lang="ar-SA" sz="2800" b="1" dirty="0" smtClean="0"/>
              <a:t> بالمعروف</a:t>
            </a:r>
            <a:r>
              <a:rPr lang="ar-SA" sz="2800" b="1" dirty="0" err="1" smtClean="0"/>
              <a:t>).</a:t>
            </a:r>
            <a:endParaRPr lang="en-US" sz="2800" dirty="0" smtClean="0"/>
          </a:p>
          <a:p>
            <a:r>
              <a:rPr lang="ar-SA" sz="2800" b="1" dirty="0" smtClean="0"/>
              <a:t/>
            </a:r>
            <a:br>
              <a:rPr lang="ar-SA" sz="2800" b="1" dirty="0" smtClean="0"/>
            </a:br>
            <a:endParaRPr lang="ar-SA"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الثالثة: العادة محكَّمة</a:t>
            </a:r>
            <a:endParaRPr lang="en-US" dirty="0" smtClean="0"/>
          </a:p>
        </p:txBody>
      </p:sp>
      <p:sp>
        <p:nvSpPr>
          <p:cNvPr id="3" name="عنصر نائب للمحتوى 2"/>
          <p:cNvSpPr>
            <a:spLocks noGrp="1"/>
          </p:cNvSpPr>
          <p:nvPr>
            <p:ph idx="1"/>
          </p:nvPr>
        </p:nvSpPr>
        <p:spPr/>
        <p:txBody>
          <a:bodyPr/>
          <a:lstStyle/>
          <a:p>
            <a:r>
              <a:rPr lang="ar-SA" b="1" dirty="0" smtClean="0"/>
              <a:t>4- إقرار النبي </a:t>
            </a:r>
            <a:r>
              <a:rPr lang="en-US" b="1" dirty="0" smtClean="0"/>
              <a:t>r</a:t>
            </a:r>
            <a:r>
              <a:rPr lang="ar-SA" b="1" dirty="0" smtClean="0"/>
              <a:t> لكثير من الأعراف التي كانت موجودة في زمنه </a:t>
            </a:r>
            <a:r>
              <a:rPr lang="en-US" b="1" dirty="0" smtClean="0"/>
              <a:t>r</a:t>
            </a:r>
            <a:r>
              <a:rPr lang="ar-SA" b="1" dirty="0" err="1" smtClean="0"/>
              <a:t>.</a:t>
            </a:r>
            <a:endParaRPr lang="en-US" dirty="0" smtClean="0"/>
          </a:p>
          <a:p>
            <a:r>
              <a:rPr lang="ar-SA" b="1" dirty="0" smtClean="0"/>
              <a:t>5- </a:t>
            </a:r>
            <a:r>
              <a:rPr lang="ar-SA" b="1" dirty="0" err="1" smtClean="0"/>
              <a:t>ماجاء</a:t>
            </a:r>
            <a:r>
              <a:rPr lang="ar-SA" b="1" dirty="0" smtClean="0"/>
              <a:t> عن </a:t>
            </a:r>
            <a:r>
              <a:rPr lang="ar-SA" b="1" dirty="0" err="1" smtClean="0"/>
              <a:t>عبدالله</a:t>
            </a:r>
            <a:r>
              <a:rPr lang="ar-SA" b="1" dirty="0" smtClean="0"/>
              <a:t> بن مسعود رضي الله عنه </a:t>
            </a:r>
            <a:r>
              <a:rPr lang="ar-SA" b="1" dirty="0" err="1" smtClean="0"/>
              <a:t>قال: </a:t>
            </a:r>
            <a:r>
              <a:rPr lang="ar-SA" b="1" dirty="0" smtClean="0"/>
              <a:t>(</a:t>
            </a:r>
            <a:r>
              <a:rPr lang="ar-SA" b="1" dirty="0" err="1" smtClean="0"/>
              <a:t>مارآه</a:t>
            </a:r>
            <a:r>
              <a:rPr lang="ar-SA" b="1" dirty="0" smtClean="0"/>
              <a:t> المسلمون حسناً فهو عند الله حسن</a:t>
            </a:r>
            <a:r>
              <a:rPr lang="ar-SA" b="1" dirty="0" err="1" smtClean="0"/>
              <a:t>)</a:t>
            </a:r>
            <a:endParaRPr lang="en-US" dirty="0" smtClean="0"/>
          </a:p>
          <a:p>
            <a:r>
              <a:rPr lang="ar-SA" b="1" dirty="0" smtClean="0"/>
              <a:t>وفي وقائع  هذه الأدلة وغيرها، دليل على اعتبار </a:t>
            </a:r>
            <a:r>
              <a:rPr lang="ar-SA" b="1" dirty="0" err="1" smtClean="0"/>
              <a:t>الشَّرع</a:t>
            </a:r>
            <a:r>
              <a:rPr lang="ar-SA" b="1" dirty="0" smtClean="0"/>
              <a:t> للعرف، والحكم بمقتضاه والإحالة إليه.</a:t>
            </a:r>
            <a:endParaRPr lang="en-US" dirty="0" smtClean="0"/>
          </a:p>
          <a:p>
            <a:r>
              <a:rPr lang="ar-SA" b="1" dirty="0" smtClean="0"/>
              <a:t>من فروع القاعدة:</a:t>
            </a:r>
            <a:endParaRPr lang="en-US" dirty="0" smtClean="0"/>
          </a:p>
          <a:p>
            <a:r>
              <a:rPr lang="ar-SA" b="1" dirty="0" smtClean="0"/>
              <a:t>1- أن اليسير من الدم الذي يبطل </a:t>
            </a:r>
            <a:r>
              <a:rPr lang="ar-SA" b="1" dirty="0" err="1" smtClean="0"/>
              <a:t>به</a:t>
            </a:r>
            <a:r>
              <a:rPr lang="ar-SA" b="1" dirty="0" smtClean="0"/>
              <a:t> الوضوء، هو ما يفحش في القلب، ومردُّ ذلك إلى العرف.</a:t>
            </a:r>
            <a:endParaRPr lang="en-US" dirty="0" smtClean="0"/>
          </a:p>
          <a:p>
            <a:r>
              <a:rPr lang="en-US" b="1" dirty="0" smtClean="0"/>
              <a:t> </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الثالثة: العادة محكَّمة</a:t>
            </a:r>
            <a:endParaRPr lang="en-US" dirty="0" smtClean="0"/>
          </a:p>
        </p:txBody>
      </p:sp>
      <p:sp>
        <p:nvSpPr>
          <p:cNvPr id="3" name="عنصر نائب للمحتوى 2"/>
          <p:cNvSpPr>
            <a:spLocks noGrp="1"/>
          </p:cNvSpPr>
          <p:nvPr>
            <p:ph idx="1"/>
          </p:nvPr>
        </p:nvSpPr>
        <p:spPr/>
        <p:txBody>
          <a:bodyPr/>
          <a:lstStyle/>
          <a:p>
            <a:r>
              <a:rPr lang="ar-SA" b="1" dirty="0" smtClean="0"/>
              <a:t>- إذا اتفق </a:t>
            </a:r>
            <a:r>
              <a:rPr lang="ar-SA" b="1" dirty="0" err="1" smtClean="0"/>
              <a:t>المتبايعان</a:t>
            </a:r>
            <a:r>
              <a:rPr lang="ar-SA" b="1" dirty="0" smtClean="0"/>
              <a:t> هنا في المملكة العربية السعودية على أن سعر السلعة مائة ألف، ثم بعد ذلك اختلفا، فقال البائع إنما هو بالدولار، وقال المشتري بل الريال، فالمعتبر الريال؛ لأنه الذي جرت </a:t>
            </a:r>
            <a:r>
              <a:rPr lang="ar-SA" b="1" dirty="0" err="1" smtClean="0"/>
              <a:t>به</a:t>
            </a:r>
            <a:r>
              <a:rPr lang="ar-SA" b="1" dirty="0" smtClean="0"/>
              <a:t> العادة في </a:t>
            </a:r>
            <a:r>
              <a:rPr lang="ar-SA" b="1" dirty="0" err="1" smtClean="0"/>
              <a:t>التبايع</a:t>
            </a:r>
            <a:r>
              <a:rPr lang="ar-SA" b="1" dirty="0" smtClean="0"/>
              <a:t> فيها.</a:t>
            </a:r>
            <a:endParaRPr lang="en-US" dirty="0" smtClean="0"/>
          </a:p>
          <a:p>
            <a:r>
              <a:rPr lang="ar-SA" b="1" dirty="0" smtClean="0"/>
              <a:t>3- عدم الضمان على من وضع في المسجد شيئاً ينتفع </a:t>
            </a:r>
            <a:r>
              <a:rPr lang="ar-SA" b="1" dirty="0" err="1" smtClean="0"/>
              <a:t>به</a:t>
            </a:r>
            <a:r>
              <a:rPr lang="ar-SA" b="1" dirty="0" smtClean="0"/>
              <a:t> الناس، ولم يتعد في وضعه، إذا تلف </a:t>
            </a:r>
            <a:r>
              <a:rPr lang="ar-SA" b="1" dirty="0" err="1" smtClean="0"/>
              <a:t>به</a:t>
            </a:r>
            <a:r>
              <a:rPr lang="ar-SA" b="1" dirty="0" smtClean="0"/>
              <a:t> أحد؛ لأن العرف جار بأنه مأذون فيه من غير استئذان أحد.</a:t>
            </a:r>
            <a:endParaRPr lang="en-US" dirty="0" smtClean="0"/>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الثالثة: العادة محكَّمة</a:t>
            </a:r>
            <a:endParaRPr lang="en-US" dirty="0" smtClean="0"/>
          </a:p>
        </p:txBody>
      </p:sp>
      <p:sp>
        <p:nvSpPr>
          <p:cNvPr id="3" name="عنصر نائب للمحتوى 2"/>
          <p:cNvSpPr>
            <a:spLocks noGrp="1"/>
          </p:cNvSpPr>
          <p:nvPr>
            <p:ph idx="1"/>
          </p:nvPr>
        </p:nvSpPr>
        <p:spPr/>
        <p:txBody>
          <a:bodyPr/>
          <a:lstStyle/>
          <a:p>
            <a:r>
              <a:rPr lang="ar-SA" b="1" dirty="0" smtClean="0"/>
              <a:t>4- حمل اليمين على العرف والعادة، فمن حلف لا يتكلم ثم قرأ القرآن، لا يحنث؛ لأن العرف لا يطلق الكلام إلا على كلام الآدميين، وكذا لو حلف </a:t>
            </a:r>
            <a:r>
              <a:rPr lang="ar-SA" b="1" dirty="0" err="1" smtClean="0"/>
              <a:t>لايأكل</a:t>
            </a:r>
            <a:r>
              <a:rPr lang="ar-SA" b="1" dirty="0" smtClean="0"/>
              <a:t> من هذه الشجرة، فلا يحنث بأكل ورقها، وإنما الحنث بأكل الثمرة؛ لأنها ما يؤكل عادة.</a:t>
            </a:r>
            <a:endParaRPr lang="en-US" dirty="0" smtClean="0"/>
          </a:p>
          <a:p>
            <a:r>
              <a:rPr lang="ar-SA" b="1" dirty="0" smtClean="0"/>
              <a:t>5- جواز المسح على العمامة إذا كانت ساترة لجميع الرأس </a:t>
            </a:r>
            <a:r>
              <a:rPr lang="ar-SA" b="1" dirty="0" err="1" smtClean="0"/>
              <a:t>الا</a:t>
            </a:r>
            <a:r>
              <a:rPr lang="ar-SA" b="1" dirty="0" smtClean="0"/>
              <a:t> ما جرت العادة بكشفه كمقدم الرأس والأذنين وجوانب </a:t>
            </a:r>
            <a:r>
              <a:rPr lang="ar-SA" b="1" dirty="0" err="1" smtClean="0"/>
              <a:t>الرأس </a:t>
            </a:r>
            <a:r>
              <a:rPr lang="ar-SA" b="1" baseline="30000" dirty="0" err="1" smtClean="0"/>
              <a:t>(</a:t>
            </a:r>
            <a:r>
              <a:rPr lang="ar-SA" b="1" u="sng" baseline="30000" dirty="0" smtClean="0">
                <a:hlinkClick r:id="rId2"/>
              </a:rPr>
              <a:t>[6</a:t>
            </a:r>
            <a:r>
              <a:rPr lang="ar-SA" b="1" u="sng" baseline="30000" dirty="0" err="1" smtClean="0">
                <a:hlinkClick r:id="rId2"/>
              </a:rPr>
              <a:t>]</a:t>
            </a:r>
            <a:r>
              <a:rPr lang="ar-SA" b="1" baseline="30000" dirty="0" err="1" smtClean="0"/>
              <a:t>)</a:t>
            </a:r>
            <a:r>
              <a:rPr lang="ar-SA" b="1" dirty="0" err="1" smtClean="0"/>
              <a:t>.</a:t>
            </a:r>
            <a:endParaRPr lang="en-US" dirty="0" smtClean="0"/>
          </a:p>
          <a:p>
            <a:r>
              <a:rPr lang="ar-SA" b="1" dirty="0" smtClean="0"/>
              <a:t>6</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عنوان 9"/>
          <p:cNvSpPr>
            <a:spLocks noGrp="1"/>
          </p:cNvSpPr>
          <p:nvPr>
            <p:ph type="title"/>
          </p:nvPr>
        </p:nvSpPr>
        <p:spPr/>
        <p:txBody>
          <a:bodyPr/>
          <a:lstStyle/>
          <a:p>
            <a:pPr rtl="1"/>
            <a:r>
              <a:rPr lang="ar-SA" b="1" u="sng" dirty="0" smtClean="0"/>
              <a:t>القاعدة الكبرى الثالثة: العادة محكَّمة</a:t>
            </a:r>
            <a:endParaRPr lang="en-US" dirty="0" smtClean="0"/>
          </a:p>
        </p:txBody>
      </p:sp>
      <p:sp>
        <p:nvSpPr>
          <p:cNvPr id="3" name="عنصر نائب للمحتوى 2"/>
          <p:cNvSpPr>
            <a:spLocks noGrp="1"/>
          </p:cNvSpPr>
          <p:nvPr>
            <p:ph idx="1"/>
          </p:nvPr>
        </p:nvSpPr>
        <p:spPr/>
        <p:txBody>
          <a:bodyPr/>
          <a:lstStyle/>
          <a:p>
            <a:r>
              <a:rPr lang="ar-SA" b="1" dirty="0" smtClean="0"/>
              <a:t> </a:t>
            </a:r>
            <a:r>
              <a:rPr lang="ar-SA" b="1" dirty="0" smtClean="0"/>
              <a:t>6</a:t>
            </a:r>
            <a:r>
              <a:rPr lang="ar-SA" b="1" dirty="0" smtClean="0"/>
              <a:t>- </a:t>
            </a:r>
            <a:r>
              <a:rPr lang="ar-SA" b="1" dirty="0" smtClean="0"/>
              <a:t>أن ثمن المثل للماء معتبر بما جرت </a:t>
            </a:r>
            <a:r>
              <a:rPr lang="ar-SA" b="1" dirty="0" err="1" smtClean="0"/>
              <a:t>به</a:t>
            </a:r>
            <a:r>
              <a:rPr lang="ar-SA" b="1" dirty="0" smtClean="0"/>
              <a:t> العادة، في تلك البقعة</a:t>
            </a:r>
            <a:r>
              <a:rPr lang="ar-SA" b="1" baseline="30000" dirty="0" err="1" smtClean="0"/>
              <a:t>(</a:t>
            </a:r>
            <a:r>
              <a:rPr lang="ar-SA" b="1" u="sng" baseline="30000" dirty="0" smtClean="0">
                <a:hlinkClick r:id="rId2"/>
              </a:rPr>
              <a:t>[7</a:t>
            </a:r>
            <a:r>
              <a:rPr lang="ar-SA" b="1" u="sng" baseline="30000" dirty="0" err="1" smtClean="0">
                <a:hlinkClick r:id="rId2"/>
              </a:rPr>
              <a:t>]</a:t>
            </a:r>
            <a:r>
              <a:rPr lang="ar-SA" b="1" baseline="30000" dirty="0" err="1" smtClean="0"/>
              <a:t>)</a:t>
            </a:r>
            <a:r>
              <a:rPr lang="ar-SA" b="1" dirty="0" err="1" smtClean="0"/>
              <a:t>.</a:t>
            </a:r>
            <a:endParaRPr lang="en-US" dirty="0" smtClean="0"/>
          </a:p>
          <a:p>
            <a:r>
              <a:rPr lang="ar-SA" b="1" dirty="0" smtClean="0"/>
              <a:t>7- أن الوعاء الذي فيه الهدية، إن جرت العادة بإعادته أعاده، وإلا فهو هدية معه</a:t>
            </a:r>
            <a:r>
              <a:rPr lang="ar-SA" b="1" baseline="30000" dirty="0" err="1" smtClean="0"/>
              <a:t>(</a:t>
            </a:r>
            <a:r>
              <a:rPr lang="ar-SA" b="1" u="sng" baseline="30000" dirty="0" smtClean="0">
                <a:hlinkClick r:id="rId2"/>
              </a:rPr>
              <a:t>[8</a:t>
            </a:r>
            <a:r>
              <a:rPr lang="ar-SA" b="1" u="sng" baseline="30000" dirty="0" err="1" smtClean="0">
                <a:hlinkClick r:id="rId2"/>
              </a:rPr>
              <a:t>]</a:t>
            </a:r>
            <a:r>
              <a:rPr lang="ar-SA" b="1" baseline="30000" dirty="0" err="1" smtClean="0"/>
              <a:t>)</a:t>
            </a:r>
            <a:r>
              <a:rPr lang="ar-SA" b="1" dirty="0" err="1" smtClean="0"/>
              <a:t>.</a:t>
            </a:r>
            <a:endParaRPr lang="en-US" dirty="0" smtClean="0"/>
          </a:p>
          <a:p>
            <a:r>
              <a:rPr lang="ar-SA" b="1" dirty="0" smtClean="0"/>
              <a:t>8- أن حرز المال </a:t>
            </a:r>
            <a:r>
              <a:rPr lang="ar-SA" b="1" dirty="0" err="1" smtClean="0"/>
              <a:t>ماجرت</a:t>
            </a:r>
            <a:r>
              <a:rPr lang="ar-SA" b="1" dirty="0" smtClean="0"/>
              <a:t> العادة بحفظه فيه</a:t>
            </a:r>
            <a:r>
              <a:rPr lang="ar-SA" b="1" baseline="30000" dirty="0" err="1" smtClean="0"/>
              <a:t>(</a:t>
            </a:r>
            <a:r>
              <a:rPr lang="ar-SA" b="1" u="sng" baseline="30000" dirty="0" smtClean="0">
                <a:hlinkClick r:id="rId2"/>
              </a:rPr>
              <a:t>[ </a:t>
            </a:r>
            <a:r>
              <a:rPr lang="ar-SA" b="1" dirty="0" smtClean="0"/>
              <a:t>4</a:t>
            </a:r>
            <a:endParaRPr lang="ar-SA" dirty="0" smtClean="0"/>
          </a:p>
          <a:p>
            <a:pPr rtl="1"/>
            <a:r>
              <a:rPr lang="ar-SA" b="1" dirty="0" smtClean="0"/>
              <a:t/>
            </a:r>
            <a:br>
              <a:rPr lang="ar-SA" b="1" dirty="0" smtClean="0"/>
            </a:br>
            <a:endParaRPr lang="ar-SA"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1962</TotalTime>
  <Words>1233</Words>
  <Application>Microsoft Office PowerPoint</Application>
  <PresentationFormat>A4 Paper (210x297 mm)‎</PresentationFormat>
  <Paragraphs>101</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الثالثة </vt:lpstr>
      <vt:lpstr>القاعدة الكبرى الثالثة: العادة محكَّمة</vt:lpstr>
      <vt:lpstr>القاعدة الكبرى الثالثة: العادة محكَّمة</vt:lpstr>
      <vt:lpstr>القاعدة الكبرى الثالثة: العادة محكَّمة</vt:lpstr>
      <vt:lpstr>القاعدة الكبرى الثالثة: العادة محكَّمة</vt:lpstr>
      <vt:lpstr>القاعدة الكبرى الثالثة: العادة محكَّمة</vt:lpstr>
      <vt:lpstr>القاعدة الكبرى الثالثة: العادة محكَّمة</vt:lpstr>
      <vt:lpstr>القاعدة الكبرى الثالثة: العادة محكَّمة</vt:lpstr>
      <vt:lpstr>القاعدة الكبرى الثالثة: العادة محكَّمة</vt:lpstr>
      <vt:lpstr>القاعدة الكبرى الثالثة: العادة محكَّمة</vt:lpstr>
      <vt:lpstr>القاعدة الكبرى الثالثة: العادة محكَّمة</vt:lpstr>
      <vt:lpstr>القاعدة الكبرى الثالثة: العادة محكَّمة</vt:lpstr>
      <vt:lpstr>القاعدة الكبرى الثالثة: العادة محكَّمة</vt:lpstr>
      <vt:lpstr>القاعدة الكبرى الثالثة: العادة محكَّمة</vt:lpstr>
      <vt:lpstr>القاعدة الكبرى الثالثة: العادة محكَّمة</vt:lpstr>
      <vt:lpstr>القاعدة الكبرى الثالثة: العادة محكَّمة</vt:lpstr>
      <vt:lpstr>القاعدة الكبرى الثالثة: العادة محكَّمة</vt:lpstr>
      <vt:lpstr>القاعدة الكبرى الثالثة: العادة محكَّمة</vt:lpstr>
      <vt:lpstr>القاعدة الكبرى الثالثة: العادة محكَّمة</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halmarri</cp:lastModifiedBy>
  <cp:revision>173</cp:revision>
  <dcterms:created xsi:type="dcterms:W3CDTF">2009-10-14T19:14:34Z</dcterms:created>
  <dcterms:modified xsi:type="dcterms:W3CDTF">2013-03-30T13:09:39Z</dcterms:modified>
</cp:coreProperties>
</file>