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94" r:id="rId4"/>
    <p:sldId id="295" r:id="rId5"/>
    <p:sldId id="296" r:id="rId6"/>
    <p:sldId id="297" r:id="rId7"/>
    <p:sldId id="298" r:id="rId8"/>
    <p:sldId id="299" r:id="rId9"/>
    <p:sldId id="300" r:id="rId10"/>
    <p:sldId id="280" r:id="rId11"/>
    <p:sldId id="281" r:id="rId12"/>
    <p:sldId id="282" r:id="rId13"/>
    <p:sldId id="283" r:id="rId14"/>
    <p:sldId id="284" r:id="rId15"/>
    <p:sldId id="285" r:id="rId16"/>
    <p:sldId id="286" r:id="rId17"/>
    <p:sldId id="287" r:id="rId18"/>
    <p:sldId id="288" r:id="rId19"/>
    <p:sldId id="289" r:id="rId20"/>
    <p:sldId id="293" r:id="rId21"/>
    <p:sldId id="290" r:id="rId22"/>
    <p:sldId id="292" r:id="rId23"/>
    <p:sldId id="301"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3/30/2013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uqu.edu.sa/control/add_menu/ar/10426"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uqu.edu.sa/control/add_menu/ar/10426"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uqu.edu.sa/control/add_menu/ar/10426"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019800" y="1524000"/>
            <a:ext cx="3657599" cy="2981325"/>
            <a:chOff x="4667347" y="1066800"/>
            <a:chExt cx="4187287"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667347" y="1066800"/>
              <a:ext cx="4187287" cy="3130677"/>
            </a:xfrm>
            <a:prstGeom prst="rect">
              <a:avLst/>
            </a:prstGeom>
            <a:noFill/>
            <a:ln w="9525">
              <a:noFill/>
              <a:miter lim="800000"/>
              <a:headEnd/>
              <a:tailEnd/>
            </a:ln>
          </p:spPr>
        </p:pic>
      </p:grpSp>
      <p:sp>
        <p:nvSpPr>
          <p:cNvPr id="11" name="Freeform 10"/>
          <p:cNvSpPr/>
          <p:nvPr/>
        </p:nvSpPr>
        <p:spPr>
          <a:xfrm>
            <a:off x="228600" y="2667000"/>
            <a:ext cx="5791200" cy="1905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667000"/>
            <a:ext cx="5099050" cy="1524000"/>
          </a:xfrm>
          <a:prstGeom prst="rect">
            <a:avLst/>
          </a:prstGeom>
          <a:noFill/>
          <a:ln w="9525">
            <a:noFill/>
            <a:miter lim="800000"/>
            <a:headEnd/>
            <a:tailEnd/>
          </a:ln>
        </p:spPr>
        <p:txBody>
          <a:bodyPr anchor="ctr"/>
          <a:lstStyle/>
          <a:p>
            <a:pPr algn="ctr"/>
            <a:r>
              <a:rPr lang="ar-SA" sz="3200" b="1" dirty="0" smtClean="0">
                <a:cs typeface="PT Bold Heading" pitchFamily="2" charset="-78"/>
              </a:rPr>
              <a:t>القواعد الفقهية ومقاصد الشريعة </a:t>
            </a:r>
            <a:endParaRPr lang="en-US" sz="3200" b="1" dirty="0" smtClean="0">
              <a:cs typeface="PT Bold Heading" pitchFamily="2" charset="-78"/>
            </a:endParaRPr>
          </a:p>
          <a:p>
            <a:pPr algn="ctr"/>
            <a:r>
              <a:rPr lang="en-US" sz="2000" dirty="0" smtClean="0"/>
              <a:t>Rules and Intends of Jurisprudence</a:t>
            </a:r>
          </a:p>
          <a:p>
            <a:pPr algn="ctr">
              <a:defRPr/>
            </a:pPr>
            <a:r>
              <a:rPr lang="ar-SA" sz="2800" b="1" dirty="0" smtClean="0">
                <a:latin typeface="Calibri" pitchFamily="34" charset="0"/>
                <a:cs typeface="PT Bold Heading" pitchFamily="2" charset="-78"/>
              </a:rPr>
              <a:t>الدكتور/ حمد بن سالم المري</a:t>
            </a:r>
            <a:endParaRPr lang="en-US" sz="2800" b="1" dirty="0">
              <a:latin typeface="Calibri" pitchFamily="34" charset="0"/>
              <a:cs typeface="PT Bold Heading" pitchFamily="2" charset="-78"/>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609600"/>
            <a:ext cx="8420100" cy="4724400"/>
          </a:xfrm>
        </p:spPr>
        <p:txBody>
          <a:bodyPr/>
          <a:lstStyle/>
          <a:p>
            <a:pPr eaLnBrk="1" hangingPunct="1">
              <a:defRPr/>
            </a:pPr>
            <a:r>
              <a:rPr lang="ar-SA" sz="6000" b="1" spc="-150" dirty="0" smtClean="0">
                <a:solidFill>
                  <a:srgbClr val="009900"/>
                </a:solidFill>
                <a:latin typeface="ae_AlMateen" pitchFamily="2" charset="-78"/>
                <a:cs typeface="ae_AlMateen" pitchFamily="2" charset="-78"/>
              </a:rPr>
              <a:t>المحاضرة الثامنة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ن</a:t>
            </a:r>
            <a:endParaRPr lang="en-US" b="1" spc="-150" dirty="0" smtClean="0">
              <a:solidFill>
                <a:srgbClr val="376092"/>
              </a:solidFill>
              <a:latin typeface="Andalus" pitchFamily="18" charset="-78"/>
              <a:cs typeface="Diwani Letter" pitchFamily="2" charset="-78"/>
            </a:endParaRPr>
          </a:p>
        </p:txBody>
      </p:sp>
      <p:sp>
        <p:nvSpPr>
          <p:cNvPr id="4" name="مستطيل 3"/>
          <p:cNvSpPr/>
          <p:nvPr/>
        </p:nvSpPr>
        <p:spPr>
          <a:xfrm>
            <a:off x="2476500" y="3105835"/>
            <a:ext cx="4953000" cy="584775"/>
          </a:xfrm>
          <a:prstGeom prst="rect">
            <a:avLst/>
          </a:prstGeom>
        </p:spPr>
        <p:txBody>
          <a:bodyPr>
            <a:spAutoFit/>
          </a:bodyPr>
          <a:lstStyle/>
          <a:p>
            <a:pPr algn="ctr"/>
            <a:r>
              <a:rPr lang="ar-SA" sz="3200" b="1" smtClean="0">
                <a:cs typeface="PT Bold Heading" pitchFamily="2" charset="-78"/>
              </a:rPr>
              <a:t>المشقة تجلب </a:t>
            </a:r>
            <a:r>
              <a:rPr lang="ar-SA" sz="3200" b="1" dirty="0" smtClean="0">
                <a:cs typeface="PT Bold Heading" pitchFamily="2" charset="-78"/>
              </a:rPr>
              <a:t>التيسير</a:t>
            </a:r>
            <a:endParaRPr lang="ar-SA"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الرابعة: المشقة تجلب التيسير</a:t>
            </a:r>
            <a:endParaRPr lang="en-US" dirty="0" smtClean="0"/>
          </a:p>
        </p:txBody>
      </p:sp>
      <p:sp>
        <p:nvSpPr>
          <p:cNvPr id="3" name="عنصر نائب للمحتوى 2"/>
          <p:cNvSpPr>
            <a:spLocks noGrp="1"/>
          </p:cNvSpPr>
          <p:nvPr>
            <p:ph idx="1"/>
          </p:nvPr>
        </p:nvSpPr>
        <p:spPr>
          <a:xfrm>
            <a:off x="457200" y="1600200"/>
            <a:ext cx="8991600" cy="4648200"/>
          </a:xfrm>
        </p:spPr>
        <p:txBody>
          <a:bodyPr/>
          <a:lstStyle/>
          <a:p>
            <a:pPr rtl="1"/>
            <a:r>
              <a:rPr lang="ar-SA" b="1" u="sng" dirty="0" smtClean="0"/>
              <a:t>القاعدة الرابعة: المشقة تجلب التيسير</a:t>
            </a:r>
            <a:endParaRPr lang="en-US" dirty="0" smtClean="0"/>
          </a:p>
          <a:p>
            <a:pPr rtl="1"/>
            <a:r>
              <a:rPr lang="ar-SA" b="1" dirty="0" smtClean="0"/>
              <a:t> شرح ألفاظ القاعدة:</a:t>
            </a:r>
            <a:endParaRPr lang="en-US" dirty="0" smtClean="0"/>
          </a:p>
          <a:p>
            <a:pPr rtl="1"/>
            <a:r>
              <a:rPr lang="ar-SA" b="1" dirty="0" smtClean="0"/>
              <a:t>المشقة: من شق عليه الشيء يشق شقاً، إذا أتعبه، وأجهده وعنّاه، كقوله </a:t>
            </a:r>
            <a:r>
              <a:rPr lang="ar-SA" b="1" dirty="0" err="1" smtClean="0"/>
              <a:t>تعالى:</a:t>
            </a:r>
            <a:r>
              <a:rPr lang="ar-SA" b="1" dirty="0" smtClean="0"/>
              <a:t>(وتَحْمِلُ أَثْقَالَكُمْ إِلَى بَلَدٍ لَمْ تَكُونُوا بَالِغِيهِ إِلَّا بِشِقِّ الْأَنْفُسِ إِنَّ رَبَّكُمْ لَرَءُوفٌ رَحِيمٌ) وقوله </a:t>
            </a:r>
            <a:r>
              <a:rPr lang="en-US" b="1" dirty="0" smtClean="0"/>
              <a:t>r</a:t>
            </a:r>
            <a:r>
              <a:rPr lang="ar-SA" b="1" dirty="0" err="1" smtClean="0"/>
              <a:t>: </a:t>
            </a:r>
            <a:r>
              <a:rPr lang="ar-SA" b="1" dirty="0" smtClean="0"/>
              <a:t>(لولا أن أشق على أمتي لأمرتهم بالسواك عند كل صلاة</a:t>
            </a:r>
            <a:r>
              <a:rPr lang="ar-SA" b="1" dirty="0" err="1" smtClean="0"/>
              <a:t>)</a:t>
            </a:r>
            <a:endParaRPr lang="en-US" dirty="0" smtClean="0"/>
          </a:p>
          <a:p>
            <a:pPr rtl="1"/>
            <a:r>
              <a:rPr lang="ar-SA" b="1" dirty="0" smtClean="0"/>
              <a:t>تجلب: الجلب، سَوقُ الشيء من موضع إلى موضع، ومنه نهيه صلى الله عليه وسلم عن تلقي الجَلَب</a:t>
            </a:r>
            <a:r>
              <a:rPr lang="ar-SA" b="1" dirty="0" smtClean="0"/>
              <a:t>.</a:t>
            </a:r>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الرابعة: المشقة تجلب التيسير</a:t>
            </a:r>
            <a:endParaRPr lang="en-US" dirty="0" smtClean="0"/>
          </a:p>
        </p:txBody>
      </p:sp>
      <p:sp>
        <p:nvSpPr>
          <p:cNvPr id="3" name="عنصر نائب للمحتوى 2"/>
          <p:cNvSpPr>
            <a:spLocks noGrp="1"/>
          </p:cNvSpPr>
          <p:nvPr>
            <p:ph idx="1"/>
          </p:nvPr>
        </p:nvSpPr>
        <p:spPr/>
        <p:txBody>
          <a:bodyPr/>
          <a:lstStyle/>
          <a:p>
            <a:pPr rtl="1"/>
            <a:r>
              <a:rPr lang="ar-SA" b="1" dirty="0" smtClean="0"/>
              <a:t>التيسير: التسهيل، والتخفيف، والسهل ضد الصعب.</a:t>
            </a:r>
            <a:endParaRPr lang="en-US" dirty="0" smtClean="0"/>
          </a:p>
          <a:p>
            <a:pPr rtl="1"/>
            <a:r>
              <a:rPr lang="ar-SA" b="1" dirty="0" smtClean="0"/>
              <a:t>معنى القاعدة:</a:t>
            </a:r>
            <a:endParaRPr lang="en-US" dirty="0" smtClean="0"/>
          </a:p>
          <a:p>
            <a:pPr rtl="1"/>
            <a:r>
              <a:rPr lang="ar-SA" b="1" dirty="0" smtClean="0"/>
              <a:t>هذه القاعدة  من أوضح الأدلة على رفع الحرج في هذا الشريعة الغراء، وتؤكد قول الله </a:t>
            </a:r>
            <a:r>
              <a:rPr lang="ar-SA" b="1" dirty="0" err="1" smtClean="0"/>
              <a:t>تعالى: </a:t>
            </a:r>
            <a:r>
              <a:rPr lang="ar-SA" b="1" dirty="0" smtClean="0"/>
              <a:t>(وَمَا جَعَلَ عَلَيْكُمْ فِي الدِّينِ مِنْ حَرَجٍ</a:t>
            </a:r>
            <a:r>
              <a:rPr lang="ar-SA" b="1" dirty="0" err="1" smtClean="0"/>
              <a:t>) </a:t>
            </a:r>
            <a:r>
              <a:rPr lang="ar-SA" b="1" dirty="0" smtClean="0"/>
              <a:t>، وهي تفيد: أن ما يحصل على المكلف من مشقة بسبب العبادة، فإن هذه المشقة توجب له التسهيل والتخفيف، إما بسقوط العبادة برمتها، أو التخفيف من بعض تكاليفها</a:t>
            </a:r>
            <a:r>
              <a:rPr lang="ar-SA" b="1" dirty="0" smtClean="0"/>
              <a:t>.</a:t>
            </a:r>
            <a:endParaRPr lang="en-US"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الرابعة: المشقة تجلب التيسير</a:t>
            </a:r>
            <a:endParaRPr lang="en-US" dirty="0" smtClean="0"/>
          </a:p>
        </p:txBody>
      </p:sp>
      <p:sp>
        <p:nvSpPr>
          <p:cNvPr id="3" name="عنصر نائب للمحتوى 2"/>
          <p:cNvSpPr>
            <a:spLocks noGrp="1"/>
          </p:cNvSpPr>
          <p:nvPr>
            <p:ph idx="1"/>
          </p:nvPr>
        </p:nvSpPr>
        <p:spPr/>
        <p:txBody>
          <a:bodyPr/>
          <a:lstStyle/>
          <a:p>
            <a:pPr rtl="1"/>
            <a:r>
              <a:rPr lang="ar-SA" b="1" dirty="0" smtClean="0"/>
              <a:t>أنواع </a:t>
            </a:r>
            <a:r>
              <a:rPr lang="ar-SA" b="1" dirty="0" err="1" smtClean="0"/>
              <a:t>المشاق</a:t>
            </a:r>
            <a:r>
              <a:rPr lang="ar-SA" b="1" baseline="30000" dirty="0" err="1" smtClean="0"/>
              <a:t>(</a:t>
            </a:r>
            <a:r>
              <a:rPr lang="ar-SA" b="1" baseline="30000" dirty="0" smtClean="0">
                <a:hlinkClick r:id="rId2"/>
              </a:rPr>
              <a:t>[1</a:t>
            </a:r>
            <a:r>
              <a:rPr lang="ar-SA" b="1" baseline="30000" dirty="0" err="1" smtClean="0">
                <a:hlinkClick r:id="rId2"/>
              </a:rPr>
              <a:t>]</a:t>
            </a:r>
            <a:r>
              <a:rPr lang="ar-SA" b="1" baseline="30000" dirty="0" smtClean="0"/>
              <a:t>)</a:t>
            </a:r>
            <a:r>
              <a:rPr lang="ar-SA" b="1" dirty="0" smtClean="0"/>
              <a:t>: قسم العلماء </a:t>
            </a:r>
            <a:r>
              <a:rPr lang="ar-SA" b="1" dirty="0" err="1" smtClean="0"/>
              <a:t>المشاق</a:t>
            </a:r>
            <a:r>
              <a:rPr lang="ar-SA" b="1" dirty="0" smtClean="0"/>
              <a:t> إلى قسمين:</a:t>
            </a:r>
            <a:endParaRPr lang="en-US" dirty="0" smtClean="0"/>
          </a:p>
          <a:p>
            <a:pPr rtl="1"/>
            <a:r>
              <a:rPr lang="ar-SA" b="1" dirty="0" smtClean="0"/>
              <a:t>أ- </a:t>
            </a:r>
            <a:r>
              <a:rPr lang="ar-SA" b="1" dirty="0" err="1" smtClean="0"/>
              <a:t>مشاق</a:t>
            </a:r>
            <a:r>
              <a:rPr lang="ar-SA" b="1" dirty="0" smtClean="0"/>
              <a:t> </a:t>
            </a:r>
            <a:r>
              <a:rPr lang="ar-SA" b="1" dirty="0" err="1" smtClean="0"/>
              <a:t>لاتنفك</a:t>
            </a:r>
            <a:r>
              <a:rPr lang="ar-SA" b="1" dirty="0" smtClean="0"/>
              <a:t> عنها العبادة، كمشقة الجهاد، أو الصوم أو الحج، وكمشقة إخراج المال </a:t>
            </a:r>
            <a:r>
              <a:rPr lang="ar-SA" b="1" dirty="0" err="1" smtClean="0"/>
              <a:t>الزكوي</a:t>
            </a:r>
            <a:r>
              <a:rPr lang="ar-SA" b="1" dirty="0" smtClean="0"/>
              <a:t> –وبالأخص إذا كثر- على بعض النفوس  ب- </a:t>
            </a:r>
            <a:r>
              <a:rPr lang="ar-SA" b="1" dirty="0" err="1" smtClean="0"/>
              <a:t>مشاق</a:t>
            </a:r>
            <a:r>
              <a:rPr lang="ar-SA" b="1" dirty="0" smtClean="0"/>
              <a:t> تنفك عنها العبادة غالباً وهي على ثلاثة أنواع:</a:t>
            </a:r>
            <a:endParaRPr lang="en-US" dirty="0" smtClean="0"/>
          </a:p>
          <a:p>
            <a:pPr rtl="1"/>
            <a:r>
              <a:rPr lang="ar-SA" b="1" dirty="0" smtClean="0"/>
              <a:t>1- مشقة عظيمة فادحة كالخوف على النفس من الهلاك إن اغتسل بسبب مرض بجرح أو برد شديد، ونحوه.</a:t>
            </a:r>
            <a:endParaRPr lang="en-US" dirty="0" smtClean="0"/>
          </a:p>
          <a:p>
            <a:pPr rtl="1"/>
            <a:r>
              <a:rPr lang="ar-SA" b="1" dirty="0" smtClean="0"/>
              <a:t>2- مشقة خفيفة كأدنى وجع في أصبع أو سن ونحوه، وإذا أصابه ماء الوضوء حصل له هذا الألم الخفيف، فيقال لا أثر لهذه المشقة</a:t>
            </a:r>
            <a:r>
              <a:rPr lang="ar-SA" b="1" dirty="0" smtClean="0"/>
              <a:t>.</a:t>
            </a:r>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الرابعة: المشقة تجلب التيسير</a:t>
            </a:r>
            <a:endParaRPr lang="en-US" dirty="0" smtClean="0"/>
          </a:p>
        </p:txBody>
      </p:sp>
      <p:sp>
        <p:nvSpPr>
          <p:cNvPr id="3" name="عنصر نائب للمحتوى 2"/>
          <p:cNvSpPr>
            <a:spLocks noGrp="1"/>
          </p:cNvSpPr>
          <p:nvPr>
            <p:ph idx="1"/>
          </p:nvPr>
        </p:nvSpPr>
        <p:spPr/>
        <p:txBody>
          <a:bodyPr/>
          <a:lstStyle/>
          <a:p>
            <a:pPr rtl="1"/>
            <a:r>
              <a:rPr lang="ar-SA" b="1" dirty="0" smtClean="0"/>
              <a:t>3- </a:t>
            </a:r>
            <a:r>
              <a:rPr lang="ar-SA" b="1" dirty="0" err="1" smtClean="0"/>
              <a:t>مشاق</a:t>
            </a:r>
            <a:r>
              <a:rPr lang="ar-SA" b="1" dirty="0" smtClean="0"/>
              <a:t> واقعة بين تلك </a:t>
            </a:r>
            <a:r>
              <a:rPr lang="ar-SA" b="1" dirty="0" err="1" smtClean="0"/>
              <a:t>المشقتين</a:t>
            </a:r>
            <a:r>
              <a:rPr lang="ar-SA" b="1" dirty="0" smtClean="0"/>
              <a:t>، فينظر: فما دنا من أحدهما ألحق </a:t>
            </a:r>
            <a:r>
              <a:rPr lang="ar-SA" b="1" dirty="0" err="1" smtClean="0"/>
              <a:t>به.</a:t>
            </a:r>
            <a:endParaRPr lang="en-US" dirty="0" smtClean="0"/>
          </a:p>
          <a:p>
            <a:pPr rtl="1"/>
            <a:r>
              <a:rPr lang="ar-SA" b="1" dirty="0" smtClean="0"/>
              <a:t>لذا فقد وضع العلماء بناء على هذا ضوابط للمشقة، إذا تحققت حصل التيسير،  وهذه الضوابط هي:</a:t>
            </a:r>
            <a:endParaRPr lang="en-US" dirty="0" smtClean="0"/>
          </a:p>
          <a:p>
            <a:pPr rtl="1"/>
            <a:r>
              <a:rPr lang="ar-SA" b="1" dirty="0" smtClean="0"/>
              <a:t>ضوابط المشقة:</a:t>
            </a:r>
            <a:endParaRPr lang="en-US" dirty="0" smtClean="0"/>
          </a:p>
          <a:p>
            <a:pPr rtl="1"/>
            <a:r>
              <a:rPr lang="ar-SA" b="1" dirty="0" smtClean="0"/>
              <a:t>1-    أن لا تكون من </a:t>
            </a:r>
            <a:r>
              <a:rPr lang="ar-SA" b="1" dirty="0" err="1" smtClean="0"/>
              <a:t>المشاق</a:t>
            </a:r>
            <a:r>
              <a:rPr lang="ar-SA" b="1" dirty="0" smtClean="0"/>
              <a:t> التي لا تنفك عنها العبادة غالباً، لأن هذه </a:t>
            </a:r>
            <a:r>
              <a:rPr lang="ar-SA" b="1" dirty="0" err="1" smtClean="0"/>
              <a:t>لاتؤثر</a:t>
            </a:r>
            <a:r>
              <a:rPr lang="ar-SA" b="1" dirty="0" smtClean="0"/>
              <a:t> في التخفيف، بل هي </a:t>
            </a:r>
            <a:r>
              <a:rPr lang="ar-SA" b="1" dirty="0" err="1" smtClean="0"/>
              <a:t>مرادة</a:t>
            </a:r>
            <a:r>
              <a:rPr lang="ar-SA" b="1" dirty="0" smtClean="0"/>
              <a:t> للشارع، وهي جزء من المقصود </a:t>
            </a:r>
            <a:r>
              <a:rPr lang="ar-SA" b="1" dirty="0" err="1" smtClean="0"/>
              <a:t>بالتكليف،</a:t>
            </a:r>
            <a:r>
              <a:rPr lang="ar-SA" b="1" dirty="0" smtClean="0"/>
              <a:t> </a:t>
            </a:r>
            <a:r>
              <a:rPr lang="ar-SA" b="1" dirty="0" smtClean="0"/>
              <a:t/>
            </a:r>
            <a:br>
              <a:rPr lang="ar-SA" b="1" dirty="0" smtClean="0"/>
            </a:b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الرابعة: المشقة تجلب التيسير</a:t>
            </a:r>
            <a:endParaRPr lang="en-US" dirty="0" smtClean="0"/>
          </a:p>
        </p:txBody>
      </p:sp>
      <p:sp>
        <p:nvSpPr>
          <p:cNvPr id="3" name="عنصر نائب للمحتوى 2"/>
          <p:cNvSpPr>
            <a:spLocks noGrp="1"/>
          </p:cNvSpPr>
          <p:nvPr>
            <p:ph idx="1"/>
          </p:nvPr>
        </p:nvSpPr>
        <p:spPr/>
        <p:txBody>
          <a:bodyPr/>
          <a:lstStyle/>
          <a:p>
            <a:pPr rtl="1"/>
            <a:r>
              <a:rPr lang="ar-SA" b="1" dirty="0" smtClean="0"/>
              <a:t>بل إنما التكليف لما فيه من الكلفة وشيء من مشقة، فلذا فإن المشقة وحصول التعب الشديد والتعرض للقتل الحاصل من الجهاد، ليست مشقة مسقطة للتكليف، ولا المشقة في طلب العلم والسهر في تحصيله مسقطة له، </a:t>
            </a:r>
            <a:r>
              <a:rPr lang="ar-SA" b="1" dirty="0" err="1" smtClean="0"/>
              <a:t>ولامشقة</a:t>
            </a:r>
            <a:r>
              <a:rPr lang="ar-SA" b="1" dirty="0" smtClean="0"/>
              <a:t> الصوم مسقطة له، </a:t>
            </a:r>
            <a:r>
              <a:rPr lang="ar-SA" b="1" dirty="0" err="1" smtClean="0"/>
              <a:t>ولامشقة</a:t>
            </a:r>
            <a:r>
              <a:rPr lang="ar-SA" b="1" dirty="0" smtClean="0"/>
              <a:t> الوضوء بالماء البارد في الشتاء مسقطة له </a:t>
            </a:r>
            <a:r>
              <a:rPr lang="ar-SA" b="1" dirty="0" err="1" smtClean="0"/>
              <a:t>وهكذا...</a:t>
            </a:r>
            <a:r>
              <a:rPr lang="ar-SA" b="1" dirty="0" smtClean="0"/>
              <a:t> وكذلك فقد أمرنا الله تعالى بالقصاص، وبرجم الزاني المحصن، وقطع يد السارق، ولاشك أن في هذا مشقة سواء على المقام عليه الحد، أو مقيمه، فلا  يَسقط حكمها</a:t>
            </a:r>
            <a:r>
              <a:rPr lang="ar-SA" b="1" dirty="0" smtClean="0"/>
              <a:t>.</a:t>
            </a:r>
            <a:endParaRPr lang="en-US"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الرابعة: المشقة تجلب التيسير</a:t>
            </a:r>
            <a:endParaRPr lang="en-US" dirty="0" smtClean="0"/>
          </a:p>
        </p:txBody>
      </p:sp>
      <p:sp>
        <p:nvSpPr>
          <p:cNvPr id="3" name="عنصر نائب للمحتوى 2"/>
          <p:cNvSpPr>
            <a:spLocks noGrp="1"/>
          </p:cNvSpPr>
          <p:nvPr>
            <p:ph idx="1"/>
          </p:nvPr>
        </p:nvSpPr>
        <p:spPr/>
        <p:txBody>
          <a:bodyPr/>
          <a:lstStyle/>
          <a:p>
            <a:pPr rtl="1"/>
            <a:r>
              <a:rPr lang="ar-SA" b="1" dirty="0" smtClean="0"/>
              <a:t>2-    أن تكون المشقة خارجة عن المعتاد في مثلها، وإن أمكن فعل العبادة معها، وقال الشاطبي رحمه الله في </a:t>
            </a:r>
            <a:r>
              <a:rPr lang="ar-SA" b="1" dirty="0" err="1" smtClean="0"/>
              <a:t>وصفها: </a:t>
            </a:r>
            <a:r>
              <a:rPr lang="ar-SA" b="1" dirty="0" smtClean="0"/>
              <a:t>«التي تشوش على النفوس في تصرفها، ويقلقها القيام بما فيه تلك المشقة سواء كان ذلك في الحال أو المآل»، والمعنى كما ذكر أيضاً: إن هذه المشقة الحاصلة يؤدي الدوام عليها إلى الانقطاع عن العمل، أو عن بعضه، أو وقوع خلل في صاحبه في نفسه أو ماله، أو حال من أحواله.</a:t>
            </a:r>
            <a:endParaRPr lang="en-US" dirty="0" smtClean="0"/>
          </a:p>
          <a:p>
            <a:r>
              <a:rPr lang="ar-SA" b="1" dirty="0" smtClean="0"/>
              <a:t> </a:t>
            </a:r>
            <a:endParaRPr lang="ar-SA" dirty="0" smtClean="0"/>
          </a:p>
          <a:p>
            <a:endParaRPr lang="ar-SA" dirty="0" smtClean="0"/>
          </a:p>
          <a:p>
            <a:endParaRPr lang="ar-SA" dirty="0" smtClean="0"/>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الرابعة: المشقة تجلب التيسير</a:t>
            </a:r>
            <a:endParaRPr lang="en-US" dirty="0" smtClean="0"/>
          </a:p>
        </p:txBody>
      </p:sp>
      <p:sp>
        <p:nvSpPr>
          <p:cNvPr id="3" name="عنصر نائب للمحتوى 2"/>
          <p:cNvSpPr>
            <a:spLocks noGrp="1"/>
          </p:cNvSpPr>
          <p:nvPr>
            <p:ph idx="1"/>
          </p:nvPr>
        </p:nvSpPr>
        <p:spPr/>
        <p:txBody>
          <a:bodyPr/>
          <a:lstStyle/>
          <a:p>
            <a:pPr rtl="1"/>
            <a:r>
              <a:rPr lang="ar-SA" b="1" dirty="0" smtClean="0"/>
              <a:t> </a:t>
            </a:r>
            <a:r>
              <a:rPr lang="ar-SA" b="1" dirty="0" smtClean="0"/>
              <a:t>3-    أن تكون المشقة واقعةً حقيقة </a:t>
            </a:r>
            <a:r>
              <a:rPr lang="ar-SA" b="1" dirty="0" err="1" smtClean="0"/>
              <a:t>لاتوهماً</a:t>
            </a:r>
            <a:r>
              <a:rPr lang="ar-SA" b="1" dirty="0" smtClean="0"/>
              <a:t>؛ لأنه ربما ظن المكلف عدم قدرته وهو قادر، يدل على هذا أن بعضاً من الناس يمنع الصغير من الصوم بزعم المشقة التي تحصل له، فإذا صام لم ير للمشقة </a:t>
            </a:r>
            <a:r>
              <a:rPr lang="ar-SA" b="1" dirty="0" err="1" smtClean="0"/>
              <a:t>المظنونة</a:t>
            </a:r>
            <a:r>
              <a:rPr lang="ar-SA" b="1" dirty="0" smtClean="0"/>
              <a:t> أثر، أو كالمريض الذي يفطر في نهار رمضان لكونه مريضاً دون أن يتيقن حصول المشقة له في الصوم، وهذا أمر مهم يجب التنبه له وتنبيه الناس عليه، ولكن إذا كانت المشقة </a:t>
            </a:r>
            <a:r>
              <a:rPr lang="ar-SA" b="1" dirty="0" err="1" smtClean="0"/>
              <a:t>مظنونةً</a:t>
            </a:r>
            <a:r>
              <a:rPr lang="ar-SA" b="1" dirty="0" smtClean="0"/>
              <a:t> ظناً غالباً فإن الظن الغالب كالمحقق</a:t>
            </a:r>
            <a:r>
              <a:rPr lang="ar-SA" b="1" dirty="0" smtClean="0"/>
              <a:t>.</a:t>
            </a:r>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الرابعة: المشقة تجلب التيسير</a:t>
            </a:r>
            <a:endParaRPr lang="en-US" dirty="0" smtClean="0"/>
          </a:p>
        </p:txBody>
      </p:sp>
      <p:sp>
        <p:nvSpPr>
          <p:cNvPr id="3" name="عنصر نائب للمحتوى 2"/>
          <p:cNvSpPr>
            <a:spLocks noGrp="1"/>
          </p:cNvSpPr>
          <p:nvPr>
            <p:ph idx="1"/>
          </p:nvPr>
        </p:nvSpPr>
        <p:spPr/>
        <p:txBody>
          <a:bodyPr/>
          <a:lstStyle/>
          <a:p>
            <a:pPr rtl="1"/>
            <a:r>
              <a:rPr lang="ar-SA" b="1" dirty="0" smtClean="0"/>
              <a:t>ضوابط التيسير</a:t>
            </a:r>
            <a:r>
              <a:rPr lang="ar-SA" b="1" baseline="30000" dirty="0" err="1" smtClean="0"/>
              <a:t>(</a:t>
            </a:r>
            <a:r>
              <a:rPr lang="ar-SA" b="1" baseline="30000" dirty="0" smtClean="0">
                <a:hlinkClick r:id="rId2"/>
              </a:rPr>
              <a:t>[2</a:t>
            </a:r>
            <a:r>
              <a:rPr lang="ar-SA" b="1" baseline="30000" dirty="0" err="1" smtClean="0">
                <a:hlinkClick r:id="rId2"/>
              </a:rPr>
              <a:t>]</a:t>
            </a:r>
            <a:r>
              <a:rPr lang="ar-SA" b="1" baseline="30000" dirty="0" err="1" smtClean="0"/>
              <a:t>)</a:t>
            </a:r>
            <a:r>
              <a:rPr lang="ar-SA" b="1" dirty="0" err="1" smtClean="0"/>
              <a:t>:</a:t>
            </a:r>
            <a:r>
              <a:rPr lang="ar-SA" b="1" dirty="0" smtClean="0"/>
              <a:t>  </a:t>
            </a:r>
            <a:endParaRPr lang="en-US" dirty="0" smtClean="0"/>
          </a:p>
          <a:p>
            <a:pPr rtl="1"/>
            <a:r>
              <a:rPr lang="ar-SA" b="1" dirty="0" smtClean="0"/>
              <a:t>1-    التحقق من حصول المشقة التي تستدعي التيسير.</a:t>
            </a:r>
            <a:endParaRPr lang="en-US" dirty="0" smtClean="0"/>
          </a:p>
          <a:p>
            <a:pPr rtl="1"/>
            <a:r>
              <a:rPr lang="ar-SA" b="1" dirty="0" smtClean="0"/>
              <a:t>2-    التحقق من حصول التيسير.</a:t>
            </a:r>
            <a:endParaRPr lang="en-US" dirty="0" smtClean="0"/>
          </a:p>
          <a:p>
            <a:pPr rtl="1"/>
            <a:r>
              <a:rPr lang="ar-SA" b="1" dirty="0" smtClean="0"/>
              <a:t>3-    طلب التيسير من الوجه الذي شرعه الشارع</a:t>
            </a:r>
            <a:r>
              <a:rPr lang="ar-SA" b="1" baseline="30000" dirty="0" err="1" smtClean="0"/>
              <a:t>(</a:t>
            </a:r>
            <a:r>
              <a:rPr lang="ar-SA" b="1" baseline="30000" dirty="0" smtClean="0">
                <a:hlinkClick r:id="rId2"/>
              </a:rPr>
              <a:t>[3</a:t>
            </a:r>
            <a:r>
              <a:rPr lang="ar-SA" b="1" baseline="30000" dirty="0" err="1" smtClean="0">
                <a:hlinkClick r:id="rId2"/>
              </a:rPr>
              <a:t>]</a:t>
            </a:r>
            <a:r>
              <a:rPr lang="ar-SA" b="1" baseline="30000" dirty="0" err="1" smtClean="0"/>
              <a:t>)</a:t>
            </a:r>
            <a:r>
              <a:rPr lang="ar-SA" b="1" dirty="0" err="1" smtClean="0"/>
              <a:t>.</a:t>
            </a:r>
            <a:endParaRPr lang="en-US" dirty="0" smtClean="0"/>
          </a:p>
          <a:p>
            <a:pPr rtl="1"/>
            <a:r>
              <a:rPr lang="ar-SA" b="1" dirty="0" smtClean="0"/>
              <a:t>4-     عدم ترتب مفسدة على التيسير عاجلا أو آجلاً.</a:t>
            </a:r>
            <a:endParaRPr lang="en-US" dirty="0" smtClean="0"/>
          </a:p>
          <a:p>
            <a:pPr rtl="1"/>
            <a:r>
              <a:rPr lang="ar-SA" b="1" dirty="0" smtClean="0"/>
              <a:t>5-    عدم مخالفة التيسير للنصوص الشرعية</a:t>
            </a:r>
            <a:r>
              <a:rPr lang="ar-SA" b="1" baseline="30000" dirty="0" err="1" smtClean="0"/>
              <a:t>(</a:t>
            </a:r>
            <a:r>
              <a:rPr lang="ar-SA" b="1" baseline="30000" dirty="0" smtClean="0">
                <a:hlinkClick r:id="rId2"/>
              </a:rPr>
              <a:t>[4</a:t>
            </a:r>
            <a:r>
              <a:rPr lang="ar-SA" b="1" baseline="30000" dirty="0" err="1" smtClean="0">
                <a:hlinkClick r:id="rId2"/>
              </a:rPr>
              <a:t>]</a:t>
            </a:r>
            <a:r>
              <a:rPr lang="ar-SA" b="1" baseline="30000" dirty="0" err="1" smtClean="0"/>
              <a:t>)</a:t>
            </a:r>
            <a:r>
              <a:rPr lang="ar-SA" b="1" dirty="0" err="1" smtClean="0"/>
              <a:t>.</a:t>
            </a:r>
            <a:endParaRPr lang="en-US" dirty="0" smtClean="0"/>
          </a:p>
          <a:p>
            <a:pPr algn="ctr" rtl="1"/>
            <a:r>
              <a:rPr lang="ar-SA" b="1" dirty="0" smtClean="0"/>
              <a:t/>
            </a:r>
            <a:br>
              <a:rPr lang="ar-SA" b="1" dirty="0" smtClean="0"/>
            </a:br>
            <a:r>
              <a:rPr lang="ar-SA" b="1" dirty="0" smtClean="0"/>
              <a:t/>
            </a:r>
            <a:br>
              <a:rPr lang="ar-SA" b="1" dirty="0" smtClean="0"/>
            </a:br>
            <a:r>
              <a:rPr lang="ar-SA" b="1" dirty="0" smtClean="0"/>
              <a:t/>
            </a:r>
            <a:br>
              <a:rPr lang="ar-SA" b="1" dirty="0" smtClean="0"/>
            </a:b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الرابعة: المشقة تجلب التيسير</a:t>
            </a:r>
            <a:endParaRPr lang="en-US" dirty="0" smtClean="0"/>
          </a:p>
        </p:txBody>
      </p:sp>
      <p:sp>
        <p:nvSpPr>
          <p:cNvPr id="3" name="عنصر نائب للمحتوى 2"/>
          <p:cNvSpPr>
            <a:spLocks noGrp="1"/>
          </p:cNvSpPr>
          <p:nvPr>
            <p:ph idx="1"/>
          </p:nvPr>
        </p:nvSpPr>
        <p:spPr/>
        <p:txBody>
          <a:bodyPr/>
          <a:lstStyle/>
          <a:p>
            <a:pPr rtl="1"/>
            <a:r>
              <a:rPr lang="ar-SA" sz="3600" b="1" dirty="0" smtClean="0"/>
              <a:t>أسباب </a:t>
            </a:r>
            <a:r>
              <a:rPr lang="ar-SA" sz="3600" b="1" dirty="0" err="1" smtClean="0"/>
              <a:t>التخفيفات:</a:t>
            </a:r>
            <a:endParaRPr lang="en-US" sz="3600" dirty="0" smtClean="0"/>
          </a:p>
          <a:p>
            <a:pPr rtl="1"/>
            <a:r>
              <a:rPr lang="ar-SA" sz="3600" b="1" dirty="0" smtClean="0"/>
              <a:t>الشارع الحكيم جل وعلا رأفة بالعباد، وتخفيفاً عليهم، ورفعاً للحرج والمشقة عنهم، جعل أسباباً إذا وجدت خفف </a:t>
            </a:r>
            <a:r>
              <a:rPr lang="ar-SA" sz="3600" b="1" dirty="0" err="1" smtClean="0"/>
              <a:t>بها</a:t>
            </a:r>
            <a:r>
              <a:rPr lang="ar-SA" sz="3600" b="1" dirty="0" smtClean="0"/>
              <a:t> عنهم بعض </a:t>
            </a:r>
            <a:r>
              <a:rPr lang="ar-SA" sz="3600" b="1" dirty="0" err="1" smtClean="0"/>
              <a:t>ماكلفهم</a:t>
            </a:r>
            <a:r>
              <a:rPr lang="ar-SA" sz="3600" b="1" dirty="0" smtClean="0"/>
              <a:t> </a:t>
            </a:r>
            <a:r>
              <a:rPr lang="ar-SA" sz="3600" b="1" dirty="0" err="1" smtClean="0"/>
              <a:t>به</a:t>
            </a:r>
            <a:r>
              <a:rPr lang="ar-SA" sz="3600" b="1" dirty="0" smtClean="0"/>
              <a:t>، وحصر العلماء الأسباب في أمور سبعة، هي: السفر- المرض- الإكراه- النسيان- الجهل- النقص- العسر وعموم </a:t>
            </a:r>
            <a:r>
              <a:rPr lang="ar-SA" sz="3600" b="1" dirty="0" err="1" smtClean="0"/>
              <a:t>البلوى </a:t>
            </a:r>
            <a:r>
              <a:rPr lang="ar-SA" sz="3600" b="1" baseline="30000" dirty="0" err="1" smtClean="0"/>
              <a:t>(</a:t>
            </a:r>
            <a:r>
              <a:rPr lang="ar-SA" sz="3600" b="1" baseline="30000" dirty="0" smtClean="0">
                <a:hlinkClick r:id="rId2"/>
              </a:rPr>
              <a:t>[5</a:t>
            </a:r>
            <a:r>
              <a:rPr lang="ar-SA" sz="3600" b="1" baseline="30000" dirty="0" err="1" smtClean="0">
                <a:hlinkClick r:id="rId2"/>
              </a:rPr>
              <a:t>]</a:t>
            </a:r>
            <a:r>
              <a:rPr lang="ar-SA" sz="3600" b="1" baseline="30000" dirty="0" err="1" smtClean="0"/>
              <a:t>)</a:t>
            </a:r>
            <a:r>
              <a:rPr lang="ar-SA" sz="3600" b="1" dirty="0" err="1" smtClean="0"/>
              <a:t>.</a:t>
            </a:r>
            <a:endParaRPr lang="en-US" sz="3600" dirty="0" smtClean="0"/>
          </a:p>
          <a:p>
            <a:pPr rtl="1"/>
            <a:r>
              <a:rPr lang="ar-SA" sz="3600" b="1" dirty="0" smtClean="0"/>
              <a:t> </a:t>
            </a:r>
            <a:endParaRPr lang="en-US" sz="36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الرابعة: المشقة تجلب التيسير</a:t>
            </a:r>
            <a:endParaRPr lang="en-US" dirty="0" smtClean="0"/>
          </a:p>
        </p:txBody>
      </p:sp>
      <p:sp>
        <p:nvSpPr>
          <p:cNvPr id="3" name="عنصر نائب للمحتوى 2"/>
          <p:cNvSpPr>
            <a:spLocks noGrp="1"/>
          </p:cNvSpPr>
          <p:nvPr>
            <p:ph idx="1"/>
          </p:nvPr>
        </p:nvSpPr>
        <p:spPr/>
        <p:txBody>
          <a:bodyPr/>
          <a:lstStyle/>
          <a:p>
            <a:pPr rtl="1"/>
            <a:r>
              <a:rPr lang="ar-SA" b="1" dirty="0" smtClean="0"/>
              <a:t/>
            </a:r>
            <a:br>
              <a:rPr lang="ar-SA" b="1" dirty="0" smtClean="0"/>
            </a:br>
            <a:endParaRPr lang="ar-SA" dirty="0" smtClean="0"/>
          </a:p>
          <a:p>
            <a:endParaRPr lang="ar-SA" dirty="0" smtClean="0"/>
          </a:p>
          <a:p>
            <a:endParaRPr lang="ar-SA" dirty="0"/>
          </a:p>
        </p:txBody>
      </p:sp>
      <p:sp>
        <p:nvSpPr>
          <p:cNvPr id="4" name="مستطيل 3"/>
          <p:cNvSpPr/>
          <p:nvPr/>
        </p:nvSpPr>
        <p:spPr>
          <a:xfrm>
            <a:off x="533400" y="1443840"/>
            <a:ext cx="8763000" cy="4401205"/>
          </a:xfrm>
          <a:prstGeom prst="rect">
            <a:avLst/>
          </a:prstGeom>
        </p:spPr>
        <p:txBody>
          <a:bodyPr wrap="square">
            <a:spAutoFit/>
          </a:bodyPr>
          <a:lstStyle/>
          <a:p>
            <a:r>
              <a:rPr lang="ar-SA" sz="2800" b="1" dirty="0" smtClean="0"/>
              <a:t>ونورد صوراً من </a:t>
            </a:r>
            <a:r>
              <a:rPr lang="ar-SA" sz="2800" b="1" dirty="0" err="1" smtClean="0"/>
              <a:t>التخفيفات</a:t>
            </a:r>
            <a:r>
              <a:rPr lang="ar-SA" sz="2800" b="1" dirty="0" smtClean="0"/>
              <a:t> التي حصلت بهذه الأسباب:</a:t>
            </a:r>
            <a:endParaRPr lang="en-US" sz="2800" dirty="0" smtClean="0"/>
          </a:p>
          <a:p>
            <a:r>
              <a:rPr lang="ar-SA" sz="2800" b="1" dirty="0" smtClean="0"/>
              <a:t>1- السفر: ومن صور التخفيف: قصر الرباعية، الجمع بين الصلاتين، الفطر، وغير ذلك، وبعض العلماء يشترط أن يكون السفر لغير المعصية، فإن كان السفر لمعصية لم يستبح بالسفر ما حرم عليه قبله، ولذا جاءت القاعدة الفقهية:« الرخص </a:t>
            </a:r>
            <a:r>
              <a:rPr lang="ar-SA" sz="2800" b="1" dirty="0" err="1" smtClean="0"/>
              <a:t>لاتناط</a:t>
            </a:r>
            <a:r>
              <a:rPr lang="ar-SA" sz="2800" b="1" dirty="0" smtClean="0"/>
              <a:t> </a:t>
            </a:r>
            <a:r>
              <a:rPr lang="ar-SA" sz="2800" b="1" dirty="0" err="1" smtClean="0"/>
              <a:t>بالمعاصي».</a:t>
            </a:r>
            <a:endParaRPr lang="en-US" sz="2800" dirty="0" smtClean="0"/>
          </a:p>
          <a:p>
            <a:r>
              <a:rPr lang="ar-SA" sz="2800" b="1" dirty="0" smtClean="0"/>
              <a:t>2- المرض: </a:t>
            </a:r>
            <a:r>
              <a:rPr lang="ar-SA" sz="2800" b="1" dirty="0" err="1" smtClean="0"/>
              <a:t>فللمريض </a:t>
            </a:r>
            <a:r>
              <a:rPr lang="ar-SA" sz="2800" b="1" dirty="0" smtClean="0"/>
              <a:t>-غير القادر- أن يصلي قاعداً، فإن عجز فمستلقياً، فإن عجز أومأ إيماء، وإذا عجز عن الصيام أفطر، ومن ذلك سقوط الصيام عن الحائض لأنه نوع مرض، وربما أرهقها ذلك بسبب الخارج، وإذا لم يستطع استعمال الماء تيمم، كما له أن يمسح على الجبيرة، وله أن يستنيب في الحج، ونحو تلك </a:t>
            </a:r>
            <a:r>
              <a:rPr lang="ar-SA" sz="2800" b="1" dirty="0" err="1" smtClean="0"/>
              <a:t>التخفيفات.</a:t>
            </a:r>
            <a:r>
              <a:rPr lang="ar-SA" sz="2800" b="1" dirty="0" smtClean="0"/>
              <a:t> </a:t>
            </a:r>
            <a:endParaRPr lang="en-US" sz="28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الرابعة: المشقة تجلب التيسير</a:t>
            </a:r>
            <a:endParaRPr lang="en-US" dirty="0" smtClean="0"/>
          </a:p>
        </p:txBody>
      </p:sp>
      <p:sp>
        <p:nvSpPr>
          <p:cNvPr id="3" name="عنصر نائب للمحتوى 2"/>
          <p:cNvSpPr>
            <a:spLocks noGrp="1"/>
          </p:cNvSpPr>
          <p:nvPr>
            <p:ph idx="1"/>
          </p:nvPr>
        </p:nvSpPr>
        <p:spPr/>
        <p:txBody>
          <a:bodyPr/>
          <a:lstStyle/>
          <a:p>
            <a:r>
              <a:rPr lang="ar-SA" b="1" dirty="0" smtClean="0"/>
              <a:t>3-  الإكراه، وخفف الله </a:t>
            </a:r>
            <a:r>
              <a:rPr lang="ar-SA" b="1" dirty="0" err="1" smtClean="0"/>
              <a:t>به</a:t>
            </a:r>
            <a:r>
              <a:rPr lang="ar-SA" b="1" dirty="0" smtClean="0"/>
              <a:t> عن المكرَه ما يكون فيه الإكراه ملجئاً، وضابط الإكراه </a:t>
            </a:r>
            <a:r>
              <a:rPr lang="ar-SA" b="1" dirty="0" err="1" smtClean="0"/>
              <a:t>الملجيء</a:t>
            </a:r>
            <a:r>
              <a:rPr lang="ar-SA" b="1" dirty="0" smtClean="0"/>
              <a:t>: ما توفر فيه شروط:</a:t>
            </a:r>
            <a:endParaRPr lang="en-US" dirty="0" smtClean="0"/>
          </a:p>
          <a:p>
            <a:r>
              <a:rPr lang="ar-SA" b="1" dirty="0" smtClean="0"/>
              <a:t>         1- أن يخشى فيه على النفس أو عضو </a:t>
            </a:r>
            <a:r>
              <a:rPr lang="ar-SA" b="1" dirty="0" err="1" smtClean="0"/>
              <a:t>منها.</a:t>
            </a:r>
            <a:r>
              <a:rPr lang="ar-SA" b="1" dirty="0" smtClean="0"/>
              <a:t>           2- أن يكون المكرِهُ قادراً على تنفيذ </a:t>
            </a:r>
            <a:r>
              <a:rPr lang="ar-SA" b="1" dirty="0" err="1" smtClean="0"/>
              <a:t>ماهدد</a:t>
            </a:r>
            <a:r>
              <a:rPr lang="ar-SA" b="1" dirty="0" smtClean="0"/>
              <a:t> </a:t>
            </a:r>
            <a:r>
              <a:rPr lang="ar-SA" b="1" dirty="0" err="1" smtClean="0"/>
              <a:t>به.</a:t>
            </a:r>
            <a:endParaRPr lang="en-US" dirty="0" smtClean="0"/>
          </a:p>
          <a:p>
            <a:r>
              <a:rPr lang="ar-SA" b="1" dirty="0" smtClean="0"/>
              <a:t>3- أن يغلب على ظن المكرَه تنفيذ المكرِه ما هدد </a:t>
            </a:r>
            <a:r>
              <a:rPr lang="ar-SA" b="1" dirty="0" err="1" smtClean="0"/>
              <a:t>به.</a:t>
            </a:r>
            <a:endParaRPr lang="en-US" dirty="0" smtClean="0"/>
          </a:p>
          <a:p>
            <a:r>
              <a:rPr lang="ar-SA" b="1" dirty="0" smtClean="0"/>
              <a:t>ومن أمثلة ذلك، أن يكرهه على قول كلمة الكفر، فيقولها، ولكن إن أكرهه على القتل أو </a:t>
            </a:r>
            <a:r>
              <a:rPr lang="ar-SA" b="1" dirty="0" err="1" smtClean="0"/>
              <a:t>الزنا</a:t>
            </a:r>
            <a:r>
              <a:rPr lang="ar-SA" b="1" dirty="0" smtClean="0"/>
              <a:t>، فقال العلماء: يحرم عليه الفعل.</a:t>
            </a:r>
            <a:endParaRPr lang="en-US" dirty="0" smtClean="0"/>
          </a:p>
          <a:p>
            <a:r>
              <a:rPr lang="ar-SA" b="1" dirty="0" err="1" smtClean="0"/>
              <a:t>.</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الرابعة: المشقة تجلب التيسير</a:t>
            </a:r>
            <a:endParaRPr lang="en-US" dirty="0" smtClean="0"/>
          </a:p>
        </p:txBody>
      </p:sp>
      <p:sp>
        <p:nvSpPr>
          <p:cNvPr id="3" name="عنصر نائب للمحتوى 2"/>
          <p:cNvSpPr>
            <a:spLocks noGrp="1"/>
          </p:cNvSpPr>
          <p:nvPr>
            <p:ph idx="1"/>
          </p:nvPr>
        </p:nvSpPr>
        <p:spPr/>
        <p:txBody>
          <a:bodyPr/>
          <a:lstStyle/>
          <a:p>
            <a:r>
              <a:rPr lang="ar-SA" sz="3600" b="1" dirty="0" smtClean="0"/>
              <a:t>4-  النسيان: وقد رفع الله تعالى عن المكلفين إثم النسيان قال </a:t>
            </a:r>
            <a:r>
              <a:rPr lang="ar-SA" sz="3600" b="1" dirty="0" err="1" smtClean="0"/>
              <a:t>تعالى: </a:t>
            </a:r>
            <a:r>
              <a:rPr lang="ar-SA" sz="3600" b="1" dirty="0" smtClean="0"/>
              <a:t>(ربنا </a:t>
            </a:r>
            <a:r>
              <a:rPr lang="ar-SA" sz="3600" b="1" dirty="0" err="1" smtClean="0"/>
              <a:t>لاتؤاخذنا</a:t>
            </a:r>
            <a:r>
              <a:rPr lang="ar-SA" sz="3600" b="1" dirty="0" smtClean="0"/>
              <a:t> إن نسينا أو أخطأنا) وقال </a:t>
            </a:r>
            <a:r>
              <a:rPr lang="ar-SA" sz="3600" b="1" dirty="0" err="1" smtClean="0"/>
              <a:t>تعالى: </a:t>
            </a:r>
            <a:r>
              <a:rPr lang="ar-SA" sz="3600" b="1" dirty="0" smtClean="0"/>
              <a:t>(رفع عن أمتي الخطأ والنسيان وما </a:t>
            </a:r>
            <a:r>
              <a:rPr lang="ar-SA" sz="3600" b="1" dirty="0" err="1" smtClean="0"/>
              <a:t>استكرهوا</a:t>
            </a:r>
            <a:r>
              <a:rPr lang="ar-SA" sz="3600" b="1" dirty="0" smtClean="0"/>
              <a:t> عليه)، والحرج المرفوع هنا هو الاثم، فإن الناسي لا إثم عليه؛ لأن في تحميله الإثم مشقة عليه وحرج، والشريعة جاءت بالتيسير ورفع الحرج، فيكون هذا متعلقاً بحقوق الله </a:t>
            </a:r>
            <a:r>
              <a:rPr lang="ar-SA" sz="3600" b="1" dirty="0" err="1" smtClean="0"/>
              <a:t>الأخروية،</a:t>
            </a:r>
            <a:r>
              <a:rPr lang="ar-SA" sz="3600" b="1" dirty="0" smtClean="0"/>
              <a:t> </a:t>
            </a:r>
            <a:endParaRPr lang="ar-SA" sz="3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الرابعة: المشقة تجلب التيسير</a:t>
            </a:r>
            <a:endParaRPr lang="en-US" dirty="0" smtClean="0"/>
          </a:p>
        </p:txBody>
      </p:sp>
      <p:sp>
        <p:nvSpPr>
          <p:cNvPr id="3" name="عنصر نائب للمحتوى 2"/>
          <p:cNvSpPr>
            <a:spLocks noGrp="1"/>
          </p:cNvSpPr>
          <p:nvPr>
            <p:ph idx="1"/>
          </p:nvPr>
        </p:nvSpPr>
        <p:spPr>
          <a:xfrm>
            <a:off x="457200" y="1447800"/>
            <a:ext cx="8915400" cy="4525963"/>
          </a:xfrm>
        </p:spPr>
        <p:txBody>
          <a:bodyPr/>
          <a:lstStyle/>
          <a:p>
            <a:r>
              <a:rPr lang="ar-SA" sz="2800" b="1" dirty="0" smtClean="0"/>
              <a:t>وأما الحقوق الدنيوية فلا يؤثر النسيان عليها، فمن أكل مال غيره ناسياً فيجب عليه بدله،وهنا قاعدة وضعها الفقهاء </a:t>
            </a:r>
            <a:r>
              <a:rPr lang="ar-SA" sz="2800" b="1" dirty="0" err="1" smtClean="0"/>
              <a:t>فقالوا: </a:t>
            </a:r>
            <a:r>
              <a:rPr lang="ar-SA" sz="2800" b="1" dirty="0" smtClean="0"/>
              <a:t>«النسيان إنما يؤثر في جعل الموجود معدوماً لا في جعل المعدوم موجوداً» فمن أكل ناسياً، كأنه لم يوجد فعل الأكل، ولكن من ترك صلاة ناسياً فلا يعتبر انه صلاها فلا تلزمه، ومثاله في الحج فمن نسي وغطى رأسه لاشيء عليه، فجعلنا الموجود وهو تغطية الرأس معدوم فلا كفارة، ولكن من ترك واجباً ناسياً، فلا يقال: لا شيء عليه؛ لأن النسيان </a:t>
            </a:r>
            <a:r>
              <a:rPr lang="ar-SA" sz="2800" b="1" dirty="0" err="1" smtClean="0"/>
              <a:t>لايجعل</a:t>
            </a:r>
            <a:r>
              <a:rPr lang="ar-SA" sz="2800" b="1" dirty="0" smtClean="0"/>
              <a:t> المعدوم وهو الواجب هنا موجوداً.</a:t>
            </a:r>
            <a:endParaRPr lang="en-US" sz="2800" dirty="0" smtClean="0"/>
          </a:p>
          <a:p>
            <a:r>
              <a:rPr lang="ar-SA" sz="2800" b="1" dirty="0" smtClean="0"/>
              <a:t>5-   الجهل: وهو ضد العلم وفي الاصطلاح، اعتقاد الشيء على خلاف </a:t>
            </a:r>
            <a:r>
              <a:rPr lang="ar-SA" sz="2800" b="1" dirty="0" err="1" smtClean="0"/>
              <a:t>ماهو</a:t>
            </a:r>
            <a:r>
              <a:rPr lang="ar-SA" sz="2800" b="1" dirty="0" smtClean="0"/>
              <a:t> عليه، فمن ارتكب محرماً من المحرمات جاهلاً أنه محرم، فلا عقاب عليه، ومن جهل حكم شرب الخمر فلا حد عليه، </a:t>
            </a:r>
            <a:r>
              <a:rPr lang="ar-SA" sz="2800" b="1" dirty="0" smtClean="0"/>
              <a:t>وهكذا</a:t>
            </a:r>
            <a:endParaRPr lang="ar-SA"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الرابعة: المشقة تجلب التيسير</a:t>
            </a:r>
            <a:endParaRPr lang="en-US" dirty="0" smtClean="0"/>
          </a:p>
        </p:txBody>
      </p:sp>
      <p:sp>
        <p:nvSpPr>
          <p:cNvPr id="3" name="عنصر نائب للمحتوى 2"/>
          <p:cNvSpPr>
            <a:spLocks noGrp="1"/>
          </p:cNvSpPr>
          <p:nvPr>
            <p:ph idx="1"/>
          </p:nvPr>
        </p:nvSpPr>
        <p:spPr/>
        <p:txBody>
          <a:bodyPr/>
          <a:lstStyle/>
          <a:p>
            <a:r>
              <a:rPr lang="ar-SA" b="1" dirty="0" smtClean="0"/>
              <a:t/>
            </a:r>
            <a:br>
              <a:rPr lang="ar-SA" b="1" dirty="0" smtClean="0"/>
            </a:br>
            <a:endParaRPr lang="ar-SA" dirty="0"/>
          </a:p>
        </p:txBody>
      </p:sp>
      <p:sp>
        <p:nvSpPr>
          <p:cNvPr id="4" name="مستطيل 3"/>
          <p:cNvSpPr/>
          <p:nvPr/>
        </p:nvSpPr>
        <p:spPr>
          <a:xfrm>
            <a:off x="533400" y="1447800"/>
            <a:ext cx="8991600" cy="4832092"/>
          </a:xfrm>
          <a:prstGeom prst="rect">
            <a:avLst/>
          </a:prstGeom>
        </p:spPr>
        <p:txBody>
          <a:bodyPr wrap="square">
            <a:spAutoFit/>
          </a:bodyPr>
          <a:lstStyle/>
          <a:p>
            <a:r>
              <a:rPr lang="ar-SA" sz="2800" b="1" dirty="0" smtClean="0"/>
              <a:t>، لكن يجب أن يلاحظ أنه ليس كل من ادعى الجهل يصدق، ولكن إذا ظهرت أمارات صدقه وإلا فلا، </a:t>
            </a:r>
            <a:r>
              <a:rPr lang="ar-SA" sz="2800" b="1" dirty="0" err="1" smtClean="0"/>
              <a:t>فلايقبل</a:t>
            </a:r>
            <a:r>
              <a:rPr lang="ar-SA" sz="2800" b="1" dirty="0" smtClean="0"/>
              <a:t> من عاش بين المسلمين وفي حواضر بلدانهم، دعوى عدم علمه بتحريم الخمر مثلاً، وكذا </a:t>
            </a:r>
            <a:r>
              <a:rPr lang="ar-SA" sz="2800" b="1" dirty="0" err="1" smtClean="0"/>
              <a:t>لايحكم</a:t>
            </a:r>
            <a:r>
              <a:rPr lang="ar-SA" sz="2800" b="1" dirty="0" smtClean="0"/>
              <a:t> بكفر من استحل معلوماً من الدين بالضرورة بمجرد استحلاله، لذا أورد الإمام ابن </a:t>
            </a:r>
            <a:r>
              <a:rPr lang="ar-SA" sz="2800" b="1" dirty="0" err="1" smtClean="0"/>
              <a:t>قدامة</a:t>
            </a:r>
            <a:r>
              <a:rPr lang="ar-SA" sz="2800" b="1" dirty="0" smtClean="0"/>
              <a:t> رحمه الله ضابطاً  في هذا </a:t>
            </a:r>
            <a:r>
              <a:rPr lang="ar-SA" sz="2800" b="1" dirty="0" err="1" smtClean="0"/>
              <a:t>فقال: </a:t>
            </a:r>
            <a:r>
              <a:rPr lang="ar-SA" sz="2800" b="1" dirty="0" smtClean="0"/>
              <a:t>«كل جاهل بشي يمكن أن يجهله لا يحكم بكفره حتى يُعَرَّف ذلك  وتزول عنه الشبهة ويستحله بعد ذلك»، وينبه هنا أن الجهل </a:t>
            </a:r>
            <a:r>
              <a:rPr lang="ar-SA" sz="2800" b="1" dirty="0" err="1" smtClean="0"/>
              <a:t>لايسقط</a:t>
            </a:r>
            <a:r>
              <a:rPr lang="ar-SA" sz="2800" b="1" dirty="0" smtClean="0"/>
              <a:t> حق الغير، فمن أتلف مال غيره جهلاً ضمنه، فليس الجهل بعذر في حقوق العباد.</a:t>
            </a:r>
            <a:endParaRPr lang="en-US" sz="2800" dirty="0" smtClean="0"/>
          </a:p>
          <a:p>
            <a:r>
              <a:rPr lang="ar-SA" sz="2800" b="1" dirty="0" smtClean="0"/>
              <a:t>6-  النقص: هو لغة الضعف، والمراد بالنقص هو عدم الكمال، وقد خفف الله عمن كان فيه شيء من النقص، ومن هؤلاء غائب </a:t>
            </a:r>
            <a:r>
              <a:rPr lang="ar-SA" sz="2800" b="1" dirty="0" err="1" smtClean="0"/>
              <a:t>العقل </a:t>
            </a:r>
            <a:r>
              <a:rPr lang="ar-SA" sz="2800" b="1" dirty="0" smtClean="0"/>
              <a:t>، والعبد، والمرأة، ويدخل في غائب العقل: المجنون، والمعتوه، والنائم، والمغمى </a:t>
            </a:r>
            <a:r>
              <a:rPr lang="ar-SA" sz="2800" b="1" dirty="0" smtClean="0"/>
              <a:t>عليه</a:t>
            </a:r>
            <a:endParaRPr lang="ar-SA" sz="4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الرابعة: المشقة تجلب التيسير</a:t>
            </a:r>
            <a:endParaRPr lang="en-US" dirty="0" smtClean="0"/>
          </a:p>
        </p:txBody>
      </p:sp>
      <p:sp>
        <p:nvSpPr>
          <p:cNvPr id="3" name="عنصر نائب للمحتوى 2"/>
          <p:cNvSpPr>
            <a:spLocks noGrp="1"/>
          </p:cNvSpPr>
          <p:nvPr>
            <p:ph idx="1"/>
          </p:nvPr>
        </p:nvSpPr>
        <p:spPr/>
        <p:txBody>
          <a:bodyPr/>
          <a:lstStyle/>
          <a:p>
            <a:r>
              <a:rPr lang="ar-SA" b="1" dirty="0" smtClean="0"/>
              <a:t>، فهذه العوارض إذا عرضت للإنسان بعد كمال أهليته اثرت في تكليفه، وخففت عنه، فلذا فليس على المجنون تكليف، وكذا المعتوه، وإن كانت تصح منه إن عقلها، وجعلوا حكمه حكم الصبي المميز، وأما النائم فلا تكليف عليه، فلو طلق أو قذف وهو نائم </a:t>
            </a:r>
            <a:r>
              <a:rPr lang="ar-SA" b="1" dirty="0" err="1" smtClean="0"/>
              <a:t>فلامؤاخذة</a:t>
            </a:r>
            <a:r>
              <a:rPr lang="ar-SA" b="1" dirty="0" smtClean="0"/>
              <a:t> عليه، وكذا الحكم في المغمى عليه.</a:t>
            </a:r>
            <a:endParaRPr lang="en-US" dirty="0" smtClean="0"/>
          </a:p>
          <a:p>
            <a:r>
              <a:rPr lang="ar-SA" b="1" dirty="0" smtClean="0"/>
              <a:t>وأما العبد فمن </a:t>
            </a:r>
            <a:r>
              <a:rPr lang="ar-SA" b="1" dirty="0" err="1" smtClean="0"/>
              <a:t>التخفيفات</a:t>
            </a:r>
            <a:r>
              <a:rPr lang="ar-SA" b="1" dirty="0" smtClean="0"/>
              <a:t> التي حصلت بسبب رقِّه: سقوط الجمعة والجماعة عنه، وكذا الحج والعمرة، وخفف عنه في العقوبة فكان على النصف من الحر</a:t>
            </a:r>
            <a:r>
              <a:rPr lang="ar-SA" b="1" dirty="0" smtClean="0"/>
              <a:t>.</a:t>
            </a:r>
            <a:endParaRPr lang="en-US"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الرابعة: المشقة تجلب التيسير</a:t>
            </a:r>
            <a:endParaRPr lang="en-US" dirty="0" smtClean="0"/>
          </a:p>
        </p:txBody>
      </p:sp>
      <p:sp>
        <p:nvSpPr>
          <p:cNvPr id="3" name="عنصر نائب للمحتوى 2"/>
          <p:cNvSpPr>
            <a:spLocks noGrp="1"/>
          </p:cNvSpPr>
          <p:nvPr>
            <p:ph idx="1"/>
          </p:nvPr>
        </p:nvSpPr>
        <p:spPr/>
        <p:txBody>
          <a:bodyPr/>
          <a:lstStyle/>
          <a:p>
            <a:r>
              <a:rPr lang="ar-SA" b="1" dirty="0" err="1" smtClean="0"/>
              <a:t>واما</a:t>
            </a:r>
            <a:r>
              <a:rPr lang="ar-SA" b="1" dirty="0" smtClean="0"/>
              <a:t> المرأة فخفف عنها بإسقاط الصوم والصلاة حال حيضها وحال نفاسها، وسقوط طواف الوداع عنها إذا حاضت ولم تطف، وعدم وجوب الجمعة والجماعة عليها.</a:t>
            </a:r>
            <a:endParaRPr lang="en-US" dirty="0" smtClean="0"/>
          </a:p>
          <a:p>
            <a:r>
              <a:rPr lang="ar-SA" b="1" dirty="0" smtClean="0"/>
              <a:t>7-  العسر وعموم البلوى: والمراد </a:t>
            </a:r>
            <a:r>
              <a:rPr lang="ar-SA" b="1" dirty="0" err="1" smtClean="0"/>
              <a:t>به</a:t>
            </a:r>
            <a:r>
              <a:rPr lang="ar-SA" b="1" dirty="0" smtClean="0"/>
              <a:t> ما </a:t>
            </a:r>
            <a:r>
              <a:rPr lang="ar-SA" b="1" dirty="0" err="1" smtClean="0"/>
              <a:t>لايمكن</a:t>
            </a:r>
            <a:r>
              <a:rPr lang="ar-SA" b="1" dirty="0" smtClean="0"/>
              <a:t> </a:t>
            </a:r>
            <a:r>
              <a:rPr lang="ar-SA" b="1" dirty="0" err="1" smtClean="0"/>
              <a:t>التحرز</a:t>
            </a:r>
            <a:r>
              <a:rPr lang="ar-SA" b="1" dirty="0" smtClean="0"/>
              <a:t> عنه عند أكثر الناس، فإذا كان من هذا النوع </a:t>
            </a:r>
            <a:r>
              <a:rPr lang="ar-SA" b="1" dirty="0" err="1" smtClean="0"/>
              <a:t>فلايلزم</a:t>
            </a:r>
            <a:r>
              <a:rPr lang="ar-SA" b="1" dirty="0" smtClean="0"/>
              <a:t> المكلف التزامه، ومن ذلك رذاذ البول الذي </a:t>
            </a:r>
            <a:r>
              <a:rPr lang="ar-SA" b="1" dirty="0" err="1" smtClean="0"/>
              <a:t>لايُرى</a:t>
            </a:r>
            <a:r>
              <a:rPr lang="ar-SA" b="1" dirty="0" smtClean="0"/>
              <a:t> لصعوبة </a:t>
            </a:r>
            <a:r>
              <a:rPr lang="ar-SA" b="1" dirty="0" err="1" smtClean="0"/>
              <a:t>التحرز</a:t>
            </a:r>
            <a:r>
              <a:rPr lang="ar-SA" b="1" dirty="0" smtClean="0"/>
              <a:t> منه، وهو مما تعم </a:t>
            </a:r>
            <a:r>
              <a:rPr lang="ar-SA" b="1" dirty="0" err="1" smtClean="0"/>
              <a:t>به</a:t>
            </a:r>
            <a:r>
              <a:rPr lang="ar-SA" b="1" dirty="0" smtClean="0"/>
              <a:t> البلوى، وكذلك العفو عن دم البراغيث والبعوض، وما يكون في أرجل الذباب من النجاسات، ونحو ذلك</a:t>
            </a:r>
            <a:r>
              <a:rPr lang="ar-SA" b="1" dirty="0" smtClean="0"/>
              <a:t>.</a:t>
            </a:r>
            <a:endParaRPr lang="en-US"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الرابعة: المشقة تجلب التيسير</a:t>
            </a:r>
            <a:endParaRPr lang="en-US" dirty="0" smtClean="0"/>
          </a:p>
        </p:txBody>
      </p:sp>
      <p:sp>
        <p:nvSpPr>
          <p:cNvPr id="3" name="عنصر نائب للمحتوى 2"/>
          <p:cNvSpPr>
            <a:spLocks noGrp="1"/>
          </p:cNvSpPr>
          <p:nvPr>
            <p:ph idx="1"/>
          </p:nvPr>
        </p:nvSpPr>
        <p:spPr/>
        <p:txBody>
          <a:bodyPr/>
          <a:lstStyle/>
          <a:p>
            <a:r>
              <a:rPr lang="ar-SA" b="1" dirty="0" smtClean="0"/>
              <a:t>أنواع </a:t>
            </a:r>
            <a:r>
              <a:rPr lang="ar-SA" b="1" dirty="0" err="1" smtClean="0"/>
              <a:t>التخفيفات</a:t>
            </a:r>
            <a:r>
              <a:rPr lang="ar-SA" b="1" dirty="0" smtClean="0"/>
              <a:t>: هي سبعة أنواع</a:t>
            </a:r>
            <a:endParaRPr lang="en-US" dirty="0" smtClean="0"/>
          </a:p>
          <a:p>
            <a:r>
              <a:rPr lang="ar-SA" b="1" dirty="0" smtClean="0"/>
              <a:t>1-   تخفيف إسقاط: كسقوط الجمعة والصوم عن المسافر أو المريض ونحوهم</a:t>
            </a:r>
            <a:endParaRPr lang="en-US" dirty="0" smtClean="0"/>
          </a:p>
          <a:p>
            <a:r>
              <a:rPr lang="ar-SA" b="1" dirty="0" smtClean="0"/>
              <a:t>2-   تخفيف تنقيص: كقصر الرباعية في السفر إلى اثنتين.</a:t>
            </a:r>
            <a:endParaRPr lang="en-US" dirty="0" smtClean="0"/>
          </a:p>
          <a:p>
            <a:r>
              <a:rPr lang="ar-SA" b="1" dirty="0" smtClean="0"/>
              <a:t>3-   تخفيف إبدال كإبدال الوضوء والغسل بالتيمم، والقيام بالقعود للعاجز، ونحو ذلك</a:t>
            </a:r>
            <a:endParaRPr lang="en-US" dirty="0" smtClean="0"/>
          </a:p>
          <a:p>
            <a:r>
              <a:rPr lang="ar-SA" b="1" dirty="0" smtClean="0"/>
              <a:t>4-    تخفيف تقديم: كتقديم إحدى الصلاتين إلى الأخرى حال </a:t>
            </a:r>
            <a:r>
              <a:rPr lang="ar-SA" b="1" dirty="0" smtClean="0"/>
              <a:t>الجمع</a:t>
            </a:r>
            <a:endParaRPr lang="en-US"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عنوان 9"/>
          <p:cNvSpPr>
            <a:spLocks noGrp="1"/>
          </p:cNvSpPr>
          <p:nvPr>
            <p:ph type="title"/>
          </p:nvPr>
        </p:nvSpPr>
        <p:spPr/>
        <p:txBody>
          <a:bodyPr/>
          <a:lstStyle/>
          <a:p>
            <a:pPr rtl="1"/>
            <a:r>
              <a:rPr lang="ar-SA" b="1" u="sng" dirty="0" smtClean="0"/>
              <a:t>القاعدة الرابعة: المشقة تجلب التيسير</a:t>
            </a:r>
            <a:endParaRPr lang="en-US" dirty="0" smtClean="0"/>
          </a:p>
        </p:txBody>
      </p:sp>
      <p:sp>
        <p:nvSpPr>
          <p:cNvPr id="3" name="عنصر نائب للمحتوى 2"/>
          <p:cNvSpPr>
            <a:spLocks noGrp="1"/>
          </p:cNvSpPr>
          <p:nvPr>
            <p:ph idx="1"/>
          </p:nvPr>
        </p:nvSpPr>
        <p:spPr/>
        <p:txBody>
          <a:bodyPr/>
          <a:lstStyle/>
          <a:p>
            <a:r>
              <a:rPr lang="ar-SA" b="1" dirty="0" smtClean="0"/>
              <a:t> </a:t>
            </a:r>
            <a:r>
              <a:rPr lang="ar-SA" b="1" dirty="0" smtClean="0"/>
              <a:t>5</a:t>
            </a:r>
            <a:r>
              <a:rPr lang="ar-SA" b="1" dirty="0" smtClean="0"/>
              <a:t>-</a:t>
            </a:r>
            <a:r>
              <a:rPr lang="ar-SA" b="1" dirty="0" smtClean="0"/>
              <a:t>   تخفيف تأخير: كتأخير إحدى الصلاتين المجموعتين مع التي تليها.</a:t>
            </a:r>
            <a:endParaRPr lang="en-US" dirty="0" smtClean="0"/>
          </a:p>
          <a:p>
            <a:r>
              <a:rPr lang="ar-SA" b="1" dirty="0" smtClean="0"/>
              <a:t>6-   تخفيف ترخيص: كصلاة المتيمم مع الحدث، وشرب الخمر للغصة، والتلفظ بالكفر عند الإكراه.</a:t>
            </a:r>
            <a:endParaRPr lang="en-US" dirty="0" smtClean="0"/>
          </a:p>
          <a:p>
            <a:r>
              <a:rPr lang="ar-SA" b="1" dirty="0" smtClean="0"/>
              <a:t>7-   تخفيف تغيير: كتغيير هيئة الصلاة كما في صلاة الخوف.</a:t>
            </a:r>
            <a:endParaRPr lang="en-US" dirty="0" smtClean="0"/>
          </a:p>
          <a:p>
            <a:r>
              <a:rPr lang="ar-SA" b="1" dirty="0" smtClean="0"/>
              <a:t> أدلة القاعدة:</a:t>
            </a:r>
            <a:endParaRPr lang="en-US" dirty="0" smtClean="0"/>
          </a:p>
          <a:p>
            <a:r>
              <a:rPr lang="ar-SA" b="1" dirty="0" smtClean="0"/>
              <a:t>أدلة هذه القاعدة  متكاثرة في الكتاب والسنة، نذكر بعضاً منها</a:t>
            </a:r>
            <a:r>
              <a:rPr lang="ar-SA" b="1" dirty="0" smtClean="0"/>
              <a:t>:</a:t>
            </a:r>
            <a:endParaRPr lang="en-US"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الرابعة: المشقة تجلب التيسير</a:t>
            </a:r>
            <a:endParaRPr lang="en-US" dirty="0" smtClean="0"/>
          </a:p>
        </p:txBody>
      </p:sp>
      <p:sp>
        <p:nvSpPr>
          <p:cNvPr id="3" name="عنصر نائب للمحتوى 2"/>
          <p:cNvSpPr>
            <a:spLocks noGrp="1"/>
          </p:cNvSpPr>
          <p:nvPr>
            <p:ph idx="1"/>
          </p:nvPr>
        </p:nvSpPr>
        <p:spPr/>
        <p:txBody>
          <a:bodyPr/>
          <a:lstStyle/>
          <a:p>
            <a:r>
              <a:rPr lang="ar-SA" b="1" dirty="0" smtClean="0"/>
              <a:t>فمن الكتاب:</a:t>
            </a:r>
            <a:endParaRPr lang="en-US" dirty="0" smtClean="0"/>
          </a:p>
          <a:p>
            <a:r>
              <a:rPr lang="ar-SA" b="1" dirty="0" smtClean="0"/>
              <a:t> قوله </a:t>
            </a:r>
            <a:r>
              <a:rPr lang="ar-SA" b="1" dirty="0" err="1" smtClean="0"/>
              <a:t>تعالى:</a:t>
            </a:r>
            <a:r>
              <a:rPr lang="ar-SA" b="1" dirty="0" smtClean="0"/>
              <a:t>(يُرِيدُ اللَّهُ بِكُمُ الْيُسْرَ وَلَا يُرِيدُ بِكُمُ الْعُسْرَ</a:t>
            </a:r>
            <a:r>
              <a:rPr lang="ar-SA" b="1" dirty="0" err="1" smtClean="0"/>
              <a:t>)</a:t>
            </a:r>
            <a:r>
              <a:rPr lang="ar-SA" b="1" dirty="0" smtClean="0"/>
              <a:t>{ وقوله </a:t>
            </a:r>
            <a:r>
              <a:rPr lang="ar-SA" b="1" dirty="0" err="1" smtClean="0"/>
              <a:t>تعالى: </a:t>
            </a:r>
            <a:r>
              <a:rPr lang="ar-SA" b="1" dirty="0" smtClean="0"/>
              <a:t>(وَمَا جَعَلَ عَلَيْكُمْ فِي الدِّينِ مِنْ حَرَجٍ)، وقوله </a:t>
            </a:r>
            <a:r>
              <a:rPr lang="ar-SA" b="1" dirty="0" err="1" smtClean="0"/>
              <a:t>تعالى:</a:t>
            </a:r>
            <a:r>
              <a:rPr lang="ar-SA" b="1" dirty="0" smtClean="0"/>
              <a:t>(لَا يُكَلِّفُ اللَّهُ نَفْسًا إِلَّا وُسْعَهَا </a:t>
            </a:r>
            <a:r>
              <a:rPr lang="ar-SA" b="1" dirty="0" err="1" smtClean="0"/>
              <a:t>لَهَا </a:t>
            </a:r>
            <a:r>
              <a:rPr lang="ar-SA" b="1" dirty="0" smtClean="0"/>
              <a:t>)وقوله </a:t>
            </a:r>
            <a:r>
              <a:rPr lang="ar-SA" b="1" dirty="0" err="1" smtClean="0"/>
              <a:t>تعالى: </a:t>
            </a:r>
            <a:r>
              <a:rPr lang="ar-SA" b="1" dirty="0" smtClean="0"/>
              <a:t>(لَقَدْ </a:t>
            </a:r>
            <a:r>
              <a:rPr lang="ar-SA" b="1" dirty="0" err="1" smtClean="0"/>
              <a:t>جَاءَكُمْ</a:t>
            </a:r>
            <a:r>
              <a:rPr lang="ar-SA" b="1" dirty="0" smtClean="0"/>
              <a:t> رَسُولٌ مِنْ أَنْفُسِكُمْ عَزِيزٌ عَلَيْهِ مَا عَنِتُّمْ حَرِيصٌ عَلَيْكُمْ بِالْمُؤْمِنِينَ رَءُوفٌ رَحِيمٌ) وقوله </a:t>
            </a:r>
            <a:r>
              <a:rPr lang="ar-SA" b="1" dirty="0" err="1" smtClean="0"/>
              <a:t>تعالى: </a:t>
            </a:r>
            <a:r>
              <a:rPr lang="ar-SA" b="1" dirty="0" smtClean="0"/>
              <a:t>(فَإِنَّ مَعَ الْعُسْرِ </a:t>
            </a:r>
            <a:r>
              <a:rPr lang="ar-SA" b="1" dirty="0" err="1" smtClean="0"/>
              <a:t>يُسْرًا </a:t>
            </a:r>
            <a:r>
              <a:rPr lang="ar-SA" b="1" dirty="0" smtClean="0"/>
              <a:t>(5) إِنَّ مَعَ الْعُسْرِ يُسْرًا</a:t>
            </a:r>
            <a:r>
              <a:rPr lang="ar-SA" b="1" dirty="0" err="1" smtClean="0"/>
              <a:t>).</a:t>
            </a:r>
            <a:endParaRPr lang="en-US" dirty="0" smtClean="0"/>
          </a:p>
          <a:p>
            <a:r>
              <a:rPr lang="ar-SA" b="1" dirty="0" smtClean="0"/>
              <a:t>ما روي عنه صلى الله عليه وسلم أنه </a:t>
            </a:r>
            <a:r>
              <a:rPr lang="ar-SA" b="1" dirty="0" err="1" smtClean="0"/>
              <a:t>قال: </a:t>
            </a:r>
            <a:r>
              <a:rPr lang="ar-SA" b="1" dirty="0" smtClean="0"/>
              <a:t>( لن يغلب عسر يسرين</a:t>
            </a:r>
            <a:r>
              <a:rPr lang="ar-SA" b="1" dirty="0" err="1" smtClean="0"/>
              <a:t>).</a:t>
            </a:r>
            <a:endParaRPr lang="en-US"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الرابعة: المشقة تجلب التيسير</a:t>
            </a:r>
            <a:endParaRPr lang="en-US" dirty="0" smtClean="0"/>
          </a:p>
        </p:txBody>
      </p:sp>
      <p:sp>
        <p:nvSpPr>
          <p:cNvPr id="3" name="عنصر نائب للمحتوى 2"/>
          <p:cNvSpPr>
            <a:spLocks noGrp="1"/>
          </p:cNvSpPr>
          <p:nvPr>
            <p:ph idx="1"/>
          </p:nvPr>
        </p:nvSpPr>
        <p:spPr/>
        <p:txBody>
          <a:bodyPr/>
          <a:lstStyle/>
          <a:p>
            <a:r>
              <a:rPr lang="ar-SA" b="1" dirty="0" smtClean="0"/>
              <a:t/>
            </a:r>
            <a:br>
              <a:rPr lang="ar-SA" b="1" dirty="0" smtClean="0"/>
            </a:br>
            <a:endParaRPr lang="ar-SA" dirty="0"/>
          </a:p>
        </p:txBody>
      </p:sp>
      <p:sp>
        <p:nvSpPr>
          <p:cNvPr id="4" name="مستطيل 3"/>
          <p:cNvSpPr/>
          <p:nvPr/>
        </p:nvSpPr>
        <p:spPr>
          <a:xfrm>
            <a:off x="457200" y="1720840"/>
            <a:ext cx="8839200" cy="7602081"/>
          </a:xfrm>
          <a:prstGeom prst="rect">
            <a:avLst/>
          </a:prstGeom>
        </p:spPr>
        <p:txBody>
          <a:bodyPr wrap="square">
            <a:spAutoFit/>
          </a:bodyPr>
          <a:lstStyle/>
          <a:p>
            <a:r>
              <a:rPr lang="ar-SA" sz="2400" b="1" dirty="0" smtClean="0"/>
              <a:t>ومن السنة:</a:t>
            </a:r>
            <a:endParaRPr lang="en-US" sz="2400" dirty="0" smtClean="0"/>
          </a:p>
          <a:p>
            <a:r>
              <a:rPr lang="ar-SA" sz="2400" b="1" dirty="0" smtClean="0"/>
              <a:t>1- قوله صلى الله عليه </a:t>
            </a:r>
            <a:r>
              <a:rPr lang="ar-SA" sz="2400" b="1" dirty="0" err="1" smtClean="0"/>
              <a:t>وسلم: </a:t>
            </a:r>
            <a:r>
              <a:rPr lang="ar-SA" sz="2400" b="1" dirty="0" smtClean="0"/>
              <a:t>(إِنَّ الدِّينَ يُسْرٌ وَلَنْ يُشَادَّ الدِّينَ أَحَدٌ إِلَّا غَلَبَهُ فَسَدِّدُوا وَقَارِبُوا </a:t>
            </a:r>
            <a:r>
              <a:rPr lang="ar-SA" sz="2400" b="1" dirty="0" err="1" smtClean="0"/>
              <a:t>وَأَبْشِرُوا)</a:t>
            </a:r>
            <a:endParaRPr lang="en-US" sz="2400" dirty="0" smtClean="0"/>
          </a:p>
          <a:p>
            <a:r>
              <a:rPr lang="ar-SA" sz="2400" b="1" dirty="0" smtClean="0"/>
              <a:t>2-  قوله صلى الله عليه </a:t>
            </a:r>
            <a:r>
              <a:rPr lang="ar-SA" sz="2400" b="1" dirty="0" err="1" smtClean="0"/>
              <a:t>وسلم : </a:t>
            </a:r>
            <a:r>
              <a:rPr lang="ar-SA" sz="2400" b="1" dirty="0" smtClean="0"/>
              <a:t>(بعثت </a:t>
            </a:r>
            <a:r>
              <a:rPr lang="ar-SA" sz="2400" b="1" dirty="0" err="1" smtClean="0"/>
              <a:t>بالحنيفية</a:t>
            </a:r>
            <a:r>
              <a:rPr lang="ar-SA" sz="2400" b="1" dirty="0" smtClean="0"/>
              <a:t> السمحة</a:t>
            </a:r>
            <a:r>
              <a:rPr lang="ar-SA" sz="2400" b="1" dirty="0" err="1" smtClean="0"/>
              <a:t>)</a:t>
            </a:r>
            <a:endParaRPr lang="en-US" sz="2400" dirty="0" smtClean="0"/>
          </a:p>
          <a:p>
            <a:r>
              <a:rPr lang="ar-SA" sz="2400" b="1" dirty="0" smtClean="0"/>
              <a:t>3- ما جاء أنه صلى الله عليه وسلم ما خير بين أمرين إلا اختار أيسرهما.</a:t>
            </a:r>
            <a:endParaRPr lang="en-US" sz="2400" dirty="0" smtClean="0"/>
          </a:p>
          <a:p>
            <a:r>
              <a:rPr lang="ar-SA" sz="2400" b="1" dirty="0" smtClean="0"/>
              <a:t>4- وأيضاً جميع ما ورد من تشريع الرخص فإنه دليل لهذه القاعدة.</a:t>
            </a:r>
            <a:endParaRPr lang="en-US" sz="2400" dirty="0" smtClean="0"/>
          </a:p>
          <a:p>
            <a:r>
              <a:rPr lang="ar-SA" sz="2400" b="1" dirty="0" smtClean="0"/>
              <a:t>من فروع القاعدة:</a:t>
            </a:r>
            <a:endParaRPr lang="en-US" sz="2400" dirty="0" smtClean="0"/>
          </a:p>
          <a:p>
            <a:r>
              <a:rPr lang="ar-SA" sz="2400" b="1" dirty="0" smtClean="0"/>
              <a:t>1-  تشريع الرخص عموماً، وهذا من فروع القاعدة وأدلتها أيضاً، فللمسافر القصر والجمع، وللمضطر أكل الميتة ولحم الخنزير، وللمصلي التيمم عند عدم الماء أو الخوف من استعماله، </a:t>
            </a:r>
            <a:r>
              <a:rPr lang="ar-SA" sz="2400" b="1" dirty="0" err="1" smtClean="0"/>
              <a:t>وإساغة</a:t>
            </a:r>
            <a:r>
              <a:rPr lang="ar-SA" sz="2400" b="1" dirty="0" smtClean="0"/>
              <a:t> اللقمة بالخمر للغاص، وإباحة السلم والإجارة ونحوها، فكل هذه من الرخص التي شرعها الله تيسيراً على العباد بسبب حصول المشقة في فعلها.</a:t>
            </a:r>
            <a:endParaRPr lang="en-US" sz="2400" dirty="0" smtClean="0"/>
          </a:p>
          <a:p>
            <a:r>
              <a:rPr lang="ar-SA" sz="4000" b="1" dirty="0" smtClean="0"/>
              <a:t/>
            </a:r>
            <a:br>
              <a:rPr lang="ar-SA" sz="4000" b="1" dirty="0" smtClean="0"/>
            </a:br>
            <a:endParaRPr lang="ar-SA" sz="4000" dirty="0" smtClean="0"/>
          </a:p>
          <a:p>
            <a:endParaRPr lang="ar-SA" sz="2400" dirty="0" smtClean="0"/>
          </a:p>
          <a:p>
            <a:r>
              <a:rPr lang="ar-SA" sz="2400" b="1" dirty="0" smtClean="0"/>
              <a:t/>
            </a:r>
            <a:br>
              <a:rPr lang="ar-SA" sz="2400" b="1" dirty="0" smtClean="0"/>
            </a:br>
            <a:endParaRPr lang="ar-SA" sz="2400" b="1" dirty="0" smtClean="0"/>
          </a:p>
          <a:p>
            <a:r>
              <a:rPr lang="ar-SA" sz="2400" b="1" dirty="0" smtClean="0"/>
              <a:t/>
            </a:r>
            <a:br>
              <a:rPr lang="ar-SA" sz="2400" b="1" dirty="0" smtClean="0"/>
            </a:br>
            <a:endParaRPr lang="ar-SA" sz="2400" b="1" dirty="0" smtClean="0"/>
          </a:p>
          <a:p>
            <a:endParaRPr lang="ar-SA"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r>
              <a:rPr lang="ar-SA" b="1" u="sng" dirty="0" smtClean="0"/>
              <a:t>القاعدة الرابعة: المشقة تجلب التيسير</a:t>
            </a:r>
            <a:r>
              <a:rPr lang="en-US" b="1" u="sng" dirty="0" smtClean="0"/>
              <a:t/>
            </a:r>
            <a:br>
              <a:rPr lang="en-US" b="1" u="sng" dirty="0" smtClean="0"/>
            </a:br>
            <a:endParaRPr lang="ar-SA" dirty="0"/>
          </a:p>
        </p:txBody>
      </p:sp>
      <p:sp>
        <p:nvSpPr>
          <p:cNvPr id="3" name="عنصر نائب للمحتوى 2"/>
          <p:cNvSpPr>
            <a:spLocks noGrp="1"/>
          </p:cNvSpPr>
          <p:nvPr>
            <p:ph idx="1"/>
          </p:nvPr>
        </p:nvSpPr>
        <p:spPr/>
        <p:txBody>
          <a:bodyPr/>
          <a:lstStyle/>
          <a:p>
            <a:r>
              <a:rPr lang="ar-SA" b="1" dirty="0" smtClean="0"/>
              <a:t>2-   ليس على قيم المسجد الذي يتكرر دخوله صلاة تحية المسجد كلما دخل.</a:t>
            </a:r>
            <a:endParaRPr lang="en-US" dirty="0" smtClean="0"/>
          </a:p>
          <a:p>
            <a:r>
              <a:rPr lang="ar-SA" b="1" dirty="0" smtClean="0"/>
              <a:t>3-   جواز النطق بكلمة الكفر عند الضرورة.</a:t>
            </a:r>
            <a:endParaRPr lang="en-US" dirty="0" smtClean="0"/>
          </a:p>
          <a:p>
            <a:r>
              <a:rPr lang="ar-SA" b="1" dirty="0" smtClean="0"/>
              <a:t>4-     إذا اشتبهت أخته مع غيرها في بلد كبير، </a:t>
            </a:r>
            <a:r>
              <a:rPr lang="ar-SA" b="1" dirty="0" err="1" smtClean="0"/>
              <a:t>لايجب</a:t>
            </a:r>
            <a:r>
              <a:rPr lang="ar-SA" b="1" dirty="0" smtClean="0"/>
              <a:t> عليه أن يتحرى، للمشقة الحاصلة بذلك.</a:t>
            </a:r>
            <a:endParaRPr lang="en-US" dirty="0" smtClean="0"/>
          </a:p>
          <a:p>
            <a:r>
              <a:rPr lang="ar-SA" b="1" dirty="0" smtClean="0"/>
              <a:t>5-    إذا وقعت نجاسة في مكان واسع صلى حيث شاء.</a:t>
            </a:r>
            <a:endParaRPr lang="en-US" dirty="0" smtClean="0"/>
          </a:p>
          <a:p>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1967</TotalTime>
  <Words>819</Words>
  <Application>Microsoft Office PowerPoint</Application>
  <PresentationFormat>A4 Paper (210x297 mm)‎</PresentationFormat>
  <Paragraphs>111</Paragraphs>
  <Slides>24</Slides>
  <Notes>0</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المحاضرة الثامنة ن</vt:lpstr>
      <vt:lpstr>القاعدة الرابعة: المشقة تجلب التيسير</vt:lpstr>
      <vt:lpstr>القاعدة الرابعة: المشقة تجلب التيسير</vt:lpstr>
      <vt:lpstr>القاعدة الرابعة: المشقة تجلب التيسير</vt:lpstr>
      <vt:lpstr>القاعدة الرابعة: المشقة تجلب التيسير</vt:lpstr>
      <vt:lpstr>القاعدة الرابعة: المشقة تجلب التيسير</vt:lpstr>
      <vt:lpstr>القاعدة الرابعة: المشقة تجلب التيسير</vt:lpstr>
      <vt:lpstr>القاعدة الرابعة: المشقة تجلب التيسير</vt:lpstr>
      <vt:lpstr>القاعدة الرابعة: المشقة تجلب التيسير</vt:lpstr>
      <vt:lpstr>القاعدة الرابعة: المشقة تجلب التيسير</vt:lpstr>
      <vt:lpstr>القاعدة الرابعة: المشقة تجلب التيسير</vt:lpstr>
      <vt:lpstr>القاعدة الرابعة: المشقة تجلب التيسير</vt:lpstr>
      <vt:lpstr>القاعدة الرابعة: المشقة تجلب التيسير</vt:lpstr>
      <vt:lpstr>القاعدة الرابعة: المشقة تجلب التيسير</vt:lpstr>
      <vt:lpstr>القاعدة الرابعة: المشقة تجلب التيسير</vt:lpstr>
      <vt:lpstr>القاعدة الرابعة: المشقة تجلب التيسير</vt:lpstr>
      <vt:lpstr>القاعدة الرابعة: المشقة تجلب التيسير</vt:lpstr>
      <vt:lpstr>القاعدة الرابعة: المشقة تجلب التيسير</vt:lpstr>
      <vt:lpstr>القاعدة الرابعة: المشقة تجلب التيسير</vt:lpstr>
      <vt:lpstr>القاعدة الرابعة: المشقة تجلب التيسير</vt:lpstr>
      <vt:lpstr>القاعدة الرابعة: المشقة تجلب التيسير</vt:lpstr>
      <vt:lpstr> القاعدة الرابعة: المشقة تجلب التيسير </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halmarri</cp:lastModifiedBy>
  <cp:revision>173</cp:revision>
  <dcterms:created xsi:type="dcterms:W3CDTF">2009-10-14T19:14:34Z</dcterms:created>
  <dcterms:modified xsi:type="dcterms:W3CDTF">2013-03-30T13:26:28Z</dcterms:modified>
</cp:coreProperties>
</file>