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94" r:id="rId4"/>
    <p:sldId id="295" r:id="rId5"/>
    <p:sldId id="296" r:id="rId6"/>
    <p:sldId id="297" r:id="rId7"/>
    <p:sldId id="298" r:id="rId8"/>
    <p:sldId id="299" r:id="rId9"/>
    <p:sldId id="300" r:id="rId10"/>
    <p:sldId id="280" r:id="rId11"/>
    <p:sldId id="281" r:id="rId12"/>
    <p:sldId id="282" r:id="rId13"/>
    <p:sldId id="283" r:id="rId14"/>
    <p:sldId id="284" r:id="rId15"/>
    <p:sldId id="285" r:id="rId16"/>
    <p:sldId id="286"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1296" y="-1038"/>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4/2/2013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extLst>
      <p:ext uri="{BB962C8B-B14F-4D97-AF65-F5344CB8AC3E}">
        <p14:creationId xmlns:p14="http://schemas.microsoft.com/office/powerpoint/2010/main" val="1209077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uqu.edu.sa/control/add_menu/ar/10426"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uqu.edu.sa/control/add_menu/ar/10426"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uqu.edu.sa/control/add_menu/ar/10426"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uqu.edu.sa/control/add_menu/ar/10426"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uqu.edu.sa/control/add_menu/ar/10426"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019800" y="1524000"/>
            <a:ext cx="3657599" cy="2981325"/>
            <a:chOff x="4667347" y="1066800"/>
            <a:chExt cx="4187287"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667347" y="1066800"/>
              <a:ext cx="4187287" cy="3130677"/>
            </a:xfrm>
            <a:prstGeom prst="rect">
              <a:avLst/>
            </a:prstGeom>
            <a:noFill/>
            <a:ln w="9525">
              <a:noFill/>
              <a:miter lim="800000"/>
              <a:headEnd/>
              <a:tailEnd/>
            </a:ln>
          </p:spPr>
        </p:pic>
      </p:grpSp>
      <p:sp>
        <p:nvSpPr>
          <p:cNvPr id="11" name="Freeform 10"/>
          <p:cNvSpPr/>
          <p:nvPr/>
        </p:nvSpPr>
        <p:spPr>
          <a:xfrm>
            <a:off x="228600" y="2667000"/>
            <a:ext cx="5791200" cy="19050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667000"/>
            <a:ext cx="5099050" cy="1524000"/>
          </a:xfrm>
          <a:prstGeom prst="rect">
            <a:avLst/>
          </a:prstGeom>
          <a:noFill/>
          <a:ln w="9525">
            <a:noFill/>
            <a:miter lim="800000"/>
            <a:headEnd/>
            <a:tailEnd/>
          </a:ln>
        </p:spPr>
        <p:txBody>
          <a:bodyPr anchor="ctr"/>
          <a:lstStyle/>
          <a:p>
            <a:pPr algn="ctr"/>
            <a:r>
              <a:rPr lang="ar-SA" sz="3200" b="1" dirty="0" smtClean="0">
                <a:cs typeface="PT Bold Heading" pitchFamily="2" charset="-78"/>
              </a:rPr>
              <a:t>القواعد الفقهية ومقاصد الشريعة </a:t>
            </a:r>
            <a:endParaRPr lang="en-US" sz="3200" b="1" dirty="0" smtClean="0">
              <a:cs typeface="PT Bold Heading" pitchFamily="2" charset="-78"/>
            </a:endParaRPr>
          </a:p>
          <a:p>
            <a:pPr algn="ctr"/>
            <a:r>
              <a:rPr lang="en-US" sz="2000" dirty="0" smtClean="0"/>
              <a:t>Rules and Intends of Jurisprudence</a:t>
            </a:r>
          </a:p>
          <a:p>
            <a:pPr algn="ctr">
              <a:defRPr/>
            </a:pPr>
            <a:r>
              <a:rPr lang="ar-SA" sz="2800" b="1" dirty="0" smtClean="0">
                <a:latin typeface="Calibri" pitchFamily="34" charset="0"/>
                <a:cs typeface="PT Bold Heading" pitchFamily="2" charset="-78"/>
              </a:rPr>
              <a:t>الدكتور/ حمد بن سالم المري</a:t>
            </a:r>
            <a:endParaRPr lang="en-US" sz="2800" b="1" dirty="0">
              <a:latin typeface="Calibri" pitchFamily="34" charset="0"/>
              <a:cs typeface="PT Bold Heading" pitchFamily="2" charset="-78"/>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609600"/>
            <a:ext cx="8420100" cy="4724400"/>
          </a:xfrm>
        </p:spPr>
        <p:txBody>
          <a:bodyPr/>
          <a:lstStyle/>
          <a:p>
            <a:pPr eaLnBrk="1" hangingPunct="1">
              <a:defRPr/>
            </a:pPr>
            <a:r>
              <a:rPr lang="ar-SA" sz="6000" b="1" spc="-150" dirty="0" smtClean="0">
                <a:solidFill>
                  <a:srgbClr val="009900"/>
                </a:solidFill>
                <a:latin typeface="ae_AlMateen" pitchFamily="2" charset="-78"/>
                <a:cs typeface="ae_AlMateen" pitchFamily="2" charset="-78"/>
              </a:rPr>
              <a:t>المحاضرة التاسعة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endParaRPr lang="en-US" b="1" spc="-150" dirty="0" smtClean="0">
              <a:solidFill>
                <a:srgbClr val="376092"/>
              </a:solidFill>
              <a:latin typeface="Andalus" pitchFamily="18" charset="-78"/>
              <a:cs typeface="Diwani Letter" pitchFamily="2" charset="-78"/>
            </a:endParaRPr>
          </a:p>
        </p:txBody>
      </p:sp>
      <p:sp>
        <p:nvSpPr>
          <p:cNvPr id="4" name="مستطيل 3"/>
          <p:cNvSpPr/>
          <p:nvPr/>
        </p:nvSpPr>
        <p:spPr>
          <a:xfrm>
            <a:off x="2476500" y="3105835"/>
            <a:ext cx="4953000" cy="584775"/>
          </a:xfrm>
          <a:prstGeom prst="rect">
            <a:avLst/>
          </a:prstGeom>
        </p:spPr>
        <p:txBody>
          <a:bodyPr>
            <a:spAutoFit/>
          </a:bodyPr>
          <a:lstStyle/>
          <a:p>
            <a:pPr algn="ctr"/>
            <a:r>
              <a:rPr lang="ar-SA" sz="3200" b="1" dirty="0" smtClean="0">
                <a:cs typeface="PT Bold Heading" pitchFamily="2" charset="-78"/>
              </a:rPr>
              <a:t>اليقين لا يزول بالشك</a:t>
            </a:r>
            <a:endParaRPr lang="ar-SA"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الخامسة: اليقين لا يزول بالشك</a:t>
            </a:r>
            <a:endParaRPr lang="en-US" dirty="0" smtClean="0"/>
          </a:p>
        </p:txBody>
      </p:sp>
      <p:sp>
        <p:nvSpPr>
          <p:cNvPr id="3" name="عنصر نائب للمحتوى 2"/>
          <p:cNvSpPr>
            <a:spLocks noGrp="1"/>
          </p:cNvSpPr>
          <p:nvPr>
            <p:ph idx="1"/>
          </p:nvPr>
        </p:nvSpPr>
        <p:spPr/>
        <p:txBody>
          <a:bodyPr/>
          <a:lstStyle/>
          <a:p>
            <a:pPr rtl="1"/>
            <a:r>
              <a:rPr lang="ar-SA" sz="3600" b="1" u="sng" dirty="0" smtClean="0"/>
              <a:t>القاعدة الكبرى الخامسة: اليقين لا يزول بالشك</a:t>
            </a:r>
            <a:endParaRPr lang="en-US" sz="3600" dirty="0" smtClean="0"/>
          </a:p>
          <a:p>
            <a:pPr rtl="1"/>
            <a:r>
              <a:rPr lang="ar-SA" sz="3600" b="1" dirty="0" smtClean="0"/>
              <a:t>هذه القاعدة الثانية من القواعد الكبرى، واتفق العلماء على اعتبار هذه القاعدة التي عمت فروعها جميع مسائل الفقه، حتى قال السيوطي رحمه </a:t>
            </a:r>
            <a:r>
              <a:rPr lang="ar-SA" sz="3600" b="1" dirty="0" err="1" smtClean="0"/>
              <a:t>الله: </a:t>
            </a:r>
            <a:r>
              <a:rPr lang="ar-SA" sz="3600" b="1" dirty="0" smtClean="0"/>
              <a:t>«إن المسائل المخرجة عليها تبلغ ثلاثة أرباع الفقه أو </a:t>
            </a:r>
            <a:r>
              <a:rPr lang="ar-SA" sz="3600" b="1" dirty="0" err="1" smtClean="0"/>
              <a:t>أكثر»،</a:t>
            </a:r>
            <a:endParaRPr lang="en-US" sz="3600" dirty="0" smtClean="0"/>
          </a:p>
          <a:p>
            <a:pPr rtl="1"/>
            <a:r>
              <a:rPr lang="ar-SA" sz="3600" b="1" dirty="0" smtClean="0"/>
              <a:t>شرح ألفاظ  القاعدة:</a:t>
            </a:r>
            <a:endParaRPr lang="en-US" sz="3600" dirty="0" smtClean="0"/>
          </a:p>
          <a:p>
            <a:pPr rtl="1"/>
            <a:r>
              <a:rPr lang="ar-SA" sz="3600" b="1" dirty="0" smtClean="0"/>
              <a:t>معنى اليقين: لغة: العلم الذي لاشك </a:t>
            </a:r>
            <a:r>
              <a:rPr lang="ar-SA" sz="3600" b="1" dirty="0" err="1" smtClean="0"/>
              <a:t>معه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الخامسة: اليقين لا يزول بالشك</a:t>
            </a:r>
            <a:endParaRPr lang="en-US" dirty="0" smtClean="0"/>
          </a:p>
        </p:txBody>
      </p:sp>
      <p:sp>
        <p:nvSpPr>
          <p:cNvPr id="3" name="عنصر نائب للمحتوى 2"/>
          <p:cNvSpPr>
            <a:spLocks noGrp="1"/>
          </p:cNvSpPr>
          <p:nvPr>
            <p:ph idx="1"/>
          </p:nvPr>
        </p:nvSpPr>
        <p:spPr/>
        <p:txBody>
          <a:bodyPr/>
          <a:lstStyle/>
          <a:p>
            <a:pPr rtl="1"/>
            <a:r>
              <a:rPr lang="ar-SA" b="1" dirty="0" smtClean="0"/>
              <a:t>، وقالوا: يقال للعلم الحاصل عن نظر واستدلال يقيناً، قال </a:t>
            </a:r>
            <a:r>
              <a:rPr lang="ar-SA" b="1" dirty="0" err="1" smtClean="0"/>
              <a:t>تعالى: </a:t>
            </a:r>
            <a:r>
              <a:rPr lang="ar-SA" b="1" dirty="0" smtClean="0"/>
              <a:t>} وجحدوا </a:t>
            </a:r>
            <a:r>
              <a:rPr lang="ar-SA" b="1" dirty="0" err="1" smtClean="0"/>
              <a:t>بها</a:t>
            </a:r>
            <a:r>
              <a:rPr lang="ar-SA" b="1" dirty="0" smtClean="0"/>
              <a:t> </a:t>
            </a:r>
            <a:r>
              <a:rPr lang="ar-SA" b="1" dirty="0" err="1" smtClean="0"/>
              <a:t>واستيقنتها</a:t>
            </a:r>
            <a:r>
              <a:rPr lang="ar-SA" b="1" dirty="0" smtClean="0"/>
              <a:t> انفسهم ظلما وعلوا{ أي علمت علماً يقينياً أنها آيات من عند الله تعالى.</a:t>
            </a:r>
            <a:endParaRPr lang="en-US" dirty="0" smtClean="0"/>
          </a:p>
          <a:p>
            <a:pPr rtl="1"/>
            <a:r>
              <a:rPr lang="ar-SA" b="1" dirty="0" err="1" smtClean="0"/>
              <a:t>اصطلاحاً </a:t>
            </a:r>
            <a:r>
              <a:rPr lang="ar-SA" b="1" dirty="0" smtClean="0"/>
              <a:t>[عند </a:t>
            </a:r>
            <a:r>
              <a:rPr lang="ar-SA" b="1" dirty="0" err="1" smtClean="0"/>
              <a:t>المناطقة</a:t>
            </a:r>
            <a:r>
              <a:rPr lang="ar-SA" b="1" dirty="0" smtClean="0"/>
              <a:t> والأصوليين]: عرفه عدد من العلماء بأنه:«اعتقاد الشيء الجازم المطابق للواقع، غير ممكن </a:t>
            </a:r>
            <a:r>
              <a:rPr lang="ar-SA" b="1" dirty="0" err="1" smtClean="0"/>
              <a:t>الزوال».</a:t>
            </a:r>
            <a:endParaRPr lang="en-US" dirty="0" smtClean="0"/>
          </a:p>
          <a:p>
            <a:pPr rtl="1"/>
            <a:r>
              <a:rPr lang="ar-SA" b="1" dirty="0" err="1" smtClean="0"/>
              <a:t>وبنحوه</a:t>
            </a:r>
            <a:r>
              <a:rPr lang="ar-SA" b="1" dirty="0" smtClean="0"/>
              <a:t> قيل:  اعتقاد الشيء بأنه كذا، مع اعتقاد أنه </a:t>
            </a:r>
            <a:r>
              <a:rPr lang="ar-SA" b="1" dirty="0" err="1" smtClean="0"/>
              <a:t>لايكون</a:t>
            </a:r>
            <a:r>
              <a:rPr lang="ar-SA" b="1" dirty="0" smtClean="0"/>
              <a:t> إلا كذا، مطابقاً للواقع غير ممكن الزوال</a:t>
            </a:r>
            <a:r>
              <a:rPr lang="ar-SA" b="1" baseline="30000" dirty="0" err="1" smtClean="0"/>
              <a:t>(</a:t>
            </a:r>
            <a:r>
              <a:rPr lang="ar-SA" b="1" u="sng" baseline="30000" dirty="0" smtClean="0">
                <a:hlinkClick r:id="rId2"/>
              </a:rPr>
              <a:t>[1</a:t>
            </a:r>
            <a:r>
              <a:rPr lang="ar-SA" b="1" u="sng" baseline="30000" dirty="0" err="1" smtClean="0">
                <a:hlinkClick r:id="rId2"/>
              </a:rPr>
              <a:t>]</a:t>
            </a:r>
            <a:r>
              <a:rPr lang="ar-SA" b="1" baseline="30000" dirty="0" err="1" smtClean="0"/>
              <a:t>)</a:t>
            </a:r>
            <a:r>
              <a:rPr lang="ar-SA" b="1" dirty="0" err="1" smtClean="0"/>
              <a:t>.</a:t>
            </a:r>
            <a:endParaRPr lang="en-US" dirty="0" smtClean="0"/>
          </a:p>
          <a:p>
            <a:pPr rtl="1"/>
            <a:r>
              <a:rPr lang="en-US" dirty="0" smtClean="0"/>
              <a:t>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الخامسة: اليقين لا يزول بالشك</a:t>
            </a:r>
            <a:endParaRPr lang="en-US" dirty="0" smtClean="0"/>
          </a:p>
        </p:txBody>
      </p:sp>
      <p:sp>
        <p:nvSpPr>
          <p:cNvPr id="3" name="عنصر نائب للمحتوى 2"/>
          <p:cNvSpPr>
            <a:spLocks noGrp="1"/>
          </p:cNvSpPr>
          <p:nvPr>
            <p:ph idx="1"/>
          </p:nvPr>
        </p:nvSpPr>
        <p:spPr/>
        <p:txBody>
          <a:bodyPr/>
          <a:lstStyle/>
          <a:p>
            <a:pPr rtl="1"/>
            <a:r>
              <a:rPr lang="ar-SA" b="1" dirty="0" smtClean="0"/>
              <a:t>محترزات </a:t>
            </a:r>
            <a:r>
              <a:rPr lang="ar-SA" b="1" dirty="0" err="1" smtClean="0"/>
              <a:t>التعريف:</a:t>
            </a:r>
            <a:r>
              <a:rPr lang="ar-SA" b="1" dirty="0" smtClean="0"/>
              <a:t> </a:t>
            </a:r>
            <a:endParaRPr lang="en-US" dirty="0" smtClean="0"/>
          </a:p>
          <a:p>
            <a:pPr rtl="1"/>
            <a:r>
              <a:rPr lang="ar-SA" b="1" dirty="0" err="1" smtClean="0"/>
              <a:t>قوله: </a:t>
            </a:r>
            <a:r>
              <a:rPr lang="ar-SA" b="1" dirty="0" smtClean="0"/>
              <a:t>«اعتقاد الشيء»: خرج </a:t>
            </a:r>
            <a:r>
              <a:rPr lang="ar-SA" b="1" dirty="0" err="1" smtClean="0"/>
              <a:t>به</a:t>
            </a:r>
            <a:r>
              <a:rPr lang="ar-SA" b="1" dirty="0" smtClean="0"/>
              <a:t> الشك لأن الشك </a:t>
            </a:r>
            <a:r>
              <a:rPr lang="ar-SA" b="1" dirty="0" err="1" smtClean="0"/>
              <a:t>لااعتقاد</a:t>
            </a:r>
            <a:r>
              <a:rPr lang="ar-SA" b="1" dirty="0" smtClean="0"/>
              <a:t> فيه، لاستواء طرفيه.</a:t>
            </a:r>
            <a:endParaRPr lang="en-US" dirty="0" smtClean="0"/>
          </a:p>
          <a:p>
            <a:pPr rtl="1"/>
            <a:r>
              <a:rPr lang="ar-SA" b="1" dirty="0" err="1" smtClean="0"/>
              <a:t>قوله: </a:t>
            </a:r>
            <a:r>
              <a:rPr lang="ar-SA" b="1" dirty="0" smtClean="0"/>
              <a:t>«الجازم» خرج </a:t>
            </a:r>
            <a:r>
              <a:rPr lang="ar-SA" b="1" dirty="0" err="1" smtClean="0"/>
              <a:t>به</a:t>
            </a:r>
            <a:r>
              <a:rPr lang="ar-SA" b="1" dirty="0" smtClean="0"/>
              <a:t> الظن.</a:t>
            </a:r>
            <a:endParaRPr lang="en-US" dirty="0" smtClean="0"/>
          </a:p>
          <a:p>
            <a:pPr rtl="1"/>
            <a:r>
              <a:rPr lang="ar-SA" b="1" dirty="0" err="1" smtClean="0"/>
              <a:t>قوله: </a:t>
            </a:r>
            <a:r>
              <a:rPr lang="ar-SA" b="1" dirty="0" smtClean="0"/>
              <a:t>«المطابق» خرج </a:t>
            </a:r>
            <a:r>
              <a:rPr lang="ar-SA" b="1" dirty="0" err="1" smtClean="0"/>
              <a:t>به</a:t>
            </a:r>
            <a:r>
              <a:rPr lang="ar-SA" b="1" dirty="0" smtClean="0"/>
              <a:t> الجهل المركب، والذي هو اعتقاد جازم غير مطابق للواقع.</a:t>
            </a:r>
            <a:endParaRPr lang="en-US" dirty="0" smtClean="0"/>
          </a:p>
          <a:p>
            <a:pPr rtl="1"/>
            <a:r>
              <a:rPr lang="ar-SA" b="1" dirty="0" err="1" smtClean="0"/>
              <a:t>قوله: </a:t>
            </a:r>
            <a:r>
              <a:rPr lang="ar-SA" b="1" dirty="0" smtClean="0"/>
              <a:t>«غير ممكن الزوال» خرج </a:t>
            </a:r>
            <a:r>
              <a:rPr lang="ar-SA" b="1" dirty="0" err="1" smtClean="0"/>
              <a:t>به</a:t>
            </a:r>
            <a:r>
              <a:rPr lang="ar-SA" b="1" dirty="0" smtClean="0"/>
              <a:t> علم المقلد؛ لأن المقلد يغير اعتقاده بتغيير من قلده.</a:t>
            </a:r>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الخامسة: اليقين لا يزول بالشك</a:t>
            </a:r>
            <a:endParaRPr lang="en-US" dirty="0" smtClean="0"/>
          </a:p>
        </p:txBody>
      </p:sp>
      <p:sp>
        <p:nvSpPr>
          <p:cNvPr id="3" name="عنصر نائب للمحتوى 2"/>
          <p:cNvSpPr>
            <a:spLocks noGrp="1"/>
          </p:cNvSpPr>
          <p:nvPr>
            <p:ph idx="1"/>
          </p:nvPr>
        </p:nvSpPr>
        <p:spPr/>
        <p:txBody>
          <a:bodyPr/>
          <a:lstStyle/>
          <a:p>
            <a:pPr rtl="1"/>
            <a:r>
              <a:rPr lang="ar-SA" b="1" i="1" dirty="0" smtClean="0"/>
              <a:t> </a:t>
            </a:r>
            <a:r>
              <a:rPr lang="ar-SA" b="1" u="sng" dirty="0" smtClean="0"/>
              <a:t>والفقهاء </a:t>
            </a:r>
            <a:r>
              <a:rPr lang="ar-SA" b="1" dirty="0" smtClean="0"/>
              <a:t>أدخلوا في معنى اليقين في هذه القاعدة الظنَّ الغالب فاعتبروه يقيناً </a:t>
            </a:r>
            <a:r>
              <a:rPr lang="ar-SA" b="1" dirty="0" smtClean="0"/>
              <a:t>وأوجبوا </a:t>
            </a:r>
            <a:r>
              <a:rPr lang="ar-SA" b="1" dirty="0" smtClean="0"/>
              <a:t>العمل به، لذا قال النووي رحمه الله : « واعلم أنهم يطلقون العلم واليقين ويريدون بهما الظن الظاهر لا حقيقة العلم واليقين، فان اليقين هو الاعتقاد الجازم وليس ذلك بشرط»</a:t>
            </a:r>
            <a:endParaRPr lang="en-US" dirty="0" smtClean="0"/>
          </a:p>
          <a:p>
            <a:pPr rtl="1"/>
            <a:r>
              <a:rPr lang="ar-SA" b="1" dirty="0" smtClean="0"/>
              <a:t>تعريف الشك:</a:t>
            </a:r>
            <a:endParaRPr lang="en-US" dirty="0" smtClean="0"/>
          </a:p>
          <a:p>
            <a:pPr rtl="1"/>
            <a:r>
              <a:rPr lang="ar-SA" b="1" dirty="0" smtClean="0"/>
              <a:t>الشك نقيض اليقين، إذا </a:t>
            </a:r>
            <a:r>
              <a:rPr lang="ar-SA" b="1" dirty="0" err="1" smtClean="0"/>
              <a:t>لايجتمع</a:t>
            </a:r>
            <a:r>
              <a:rPr lang="ar-SA" b="1" dirty="0" smtClean="0"/>
              <a:t> في أمر واحد شك ويقين، ومعناه في اللغة، الضم و التداخل، لذا يقال: شككته بالدبوس أي: أدخلته في </a:t>
            </a:r>
            <a:r>
              <a:rPr lang="ar-SA" b="1" dirty="0" err="1" smtClean="0"/>
              <a:t>جسمه،</a:t>
            </a:r>
            <a:r>
              <a:rPr lang="ar-SA" b="1" dirty="0" smtClean="0"/>
              <a:t> </a:t>
            </a:r>
            <a:br>
              <a:rPr lang="ar-SA" b="1" dirty="0" smtClean="0"/>
            </a:b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الخامسة: اليقين لا يزول بالشك</a:t>
            </a:r>
            <a:endParaRPr lang="en-US" dirty="0" smtClean="0"/>
          </a:p>
        </p:txBody>
      </p:sp>
      <p:sp>
        <p:nvSpPr>
          <p:cNvPr id="3" name="عنصر نائب للمحتوى 2"/>
          <p:cNvSpPr>
            <a:spLocks noGrp="1"/>
          </p:cNvSpPr>
          <p:nvPr>
            <p:ph idx="1"/>
          </p:nvPr>
        </p:nvSpPr>
        <p:spPr/>
        <p:txBody>
          <a:bodyPr/>
          <a:lstStyle/>
          <a:p>
            <a:pPr rtl="1"/>
            <a:r>
              <a:rPr lang="ar-SA" b="1" dirty="0" smtClean="0"/>
              <a:t>ومنه قول عنترة:</a:t>
            </a:r>
            <a:endParaRPr lang="en-US" dirty="0" smtClean="0"/>
          </a:p>
          <a:p>
            <a:pPr rtl="1"/>
            <a:r>
              <a:rPr lang="ar-SA" b="1" dirty="0" smtClean="0"/>
              <a:t>  فشككت بالرمح الأصم ثيابه       ليس الكريم على القنا بمحرم</a:t>
            </a:r>
            <a:endParaRPr lang="en-US" dirty="0" smtClean="0"/>
          </a:p>
          <a:p>
            <a:pPr rtl="1"/>
            <a:r>
              <a:rPr lang="ar-SA" b="1" dirty="0" smtClean="0"/>
              <a:t>وشك عليه الأمر، إذا التبس عليه،:قال </a:t>
            </a:r>
            <a:r>
              <a:rPr lang="ar-SA" b="1" dirty="0" err="1" smtClean="0"/>
              <a:t>تعالى: </a:t>
            </a:r>
            <a:r>
              <a:rPr lang="ar-SA" b="1" dirty="0" smtClean="0"/>
              <a:t>(فإن كنت في شك مما أنزلنا إليك فاسأل الذين يقرؤون الكتاب من قبلك)، وهو معنى التداخل حيث دخل هذا في هذا، فلم يتضح الأمر.</a:t>
            </a:r>
            <a:endParaRPr lang="en-US" dirty="0" smtClean="0"/>
          </a:p>
          <a:p>
            <a:pPr rtl="1"/>
            <a:r>
              <a:rPr lang="ar-SA" b="1" dirty="0" smtClean="0"/>
              <a:t> اصطلاحاً:  </a:t>
            </a:r>
            <a:r>
              <a:rPr lang="ar-SA" b="1" dirty="0" err="1" smtClean="0"/>
              <a:t>قيل </a:t>
            </a:r>
            <a:r>
              <a:rPr lang="ar-SA" b="1" dirty="0" smtClean="0"/>
              <a:t>«</a:t>
            </a:r>
            <a:r>
              <a:rPr lang="ar-SA" b="1" dirty="0" err="1" smtClean="0"/>
              <a:t>مااستوى</a:t>
            </a:r>
            <a:r>
              <a:rPr lang="ar-SA" b="1" dirty="0" smtClean="0"/>
              <a:t> طرفاه»، </a:t>
            </a:r>
            <a:r>
              <a:rPr lang="ar-SA" b="1" dirty="0" err="1" smtClean="0"/>
              <a:t>وقيل: </a:t>
            </a:r>
            <a:r>
              <a:rPr lang="ar-SA" b="1" dirty="0" smtClean="0"/>
              <a:t>«</a:t>
            </a:r>
            <a:r>
              <a:rPr lang="ar-SA" b="1" dirty="0" err="1" smtClean="0"/>
              <a:t>تجويز</a:t>
            </a:r>
            <a:r>
              <a:rPr lang="ar-SA" b="1" dirty="0" smtClean="0"/>
              <a:t> شيئين </a:t>
            </a:r>
            <a:r>
              <a:rPr lang="ar-SA" b="1" dirty="0" err="1" smtClean="0"/>
              <a:t>لامزية</a:t>
            </a:r>
            <a:r>
              <a:rPr lang="ar-SA" b="1" dirty="0" smtClean="0"/>
              <a:t> لأحدهما على الآخر»، </a:t>
            </a:r>
            <a:r>
              <a:rPr lang="ar-SA" b="1" dirty="0" err="1" smtClean="0"/>
              <a:t>وقيل: </a:t>
            </a:r>
            <a:r>
              <a:rPr lang="ar-SA" b="1" dirty="0" smtClean="0"/>
              <a:t>«هو الوقوف بين الشيئين </a:t>
            </a:r>
            <a:r>
              <a:rPr lang="ar-SA" b="1" dirty="0" err="1" smtClean="0"/>
              <a:t>لايميل</a:t>
            </a:r>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الخامسة: اليقين لا يزول بالشك</a:t>
            </a:r>
            <a:endParaRPr lang="en-US" dirty="0" smtClean="0"/>
          </a:p>
        </p:txBody>
      </p:sp>
      <p:sp>
        <p:nvSpPr>
          <p:cNvPr id="3" name="عنصر نائب للمحتوى 2"/>
          <p:cNvSpPr>
            <a:spLocks noGrp="1"/>
          </p:cNvSpPr>
          <p:nvPr>
            <p:ph idx="1"/>
          </p:nvPr>
        </p:nvSpPr>
        <p:spPr/>
        <p:txBody>
          <a:bodyPr/>
          <a:lstStyle/>
          <a:p>
            <a:pPr rtl="1"/>
            <a:r>
              <a:rPr lang="ar-SA" b="1" dirty="0" smtClean="0"/>
              <a:t>القلب إلى </a:t>
            </a:r>
            <a:r>
              <a:rPr lang="ar-SA" b="1" dirty="0" err="1" smtClean="0"/>
              <a:t>أحدهما».</a:t>
            </a:r>
            <a:endParaRPr lang="en-US" dirty="0" smtClean="0"/>
          </a:p>
          <a:p>
            <a:pPr rtl="1"/>
            <a:r>
              <a:rPr lang="ar-SA" b="1" dirty="0" smtClean="0"/>
              <a:t>وهذه </a:t>
            </a:r>
            <a:r>
              <a:rPr lang="ar-SA" b="1" dirty="0" err="1" smtClean="0"/>
              <a:t>التعاريف</a:t>
            </a:r>
            <a:r>
              <a:rPr lang="ar-SA" b="1" dirty="0" smtClean="0"/>
              <a:t> عند الأصوليين وأما عند الفقهاء </a:t>
            </a:r>
            <a:r>
              <a:rPr lang="ar-SA" b="1" dirty="0" err="1" smtClean="0"/>
              <a:t>فهو: </a:t>
            </a:r>
            <a:r>
              <a:rPr lang="ar-SA" b="1" dirty="0" smtClean="0"/>
              <a:t>«مطلق التردد»، أي سواء كان الطرفان متساويين عند الشاك أو أحدهما راجحاً.</a:t>
            </a:r>
            <a:endParaRPr lang="en-US" dirty="0" smtClean="0"/>
          </a:p>
          <a:p>
            <a:pPr rtl="1"/>
            <a:r>
              <a:rPr lang="ar-SA" b="1" dirty="0" smtClean="0"/>
              <a:t>أقسام الشك:</a:t>
            </a:r>
            <a:endParaRPr lang="en-US" dirty="0" smtClean="0"/>
          </a:p>
          <a:p>
            <a:pPr rtl="1"/>
            <a:r>
              <a:rPr lang="ar-SA" b="1" dirty="0" smtClean="0"/>
              <a:t>يقسم بعضهم الشك على عدة اعتبارات نذكر منها:</a:t>
            </a:r>
            <a:endParaRPr lang="en-US" dirty="0" smtClean="0"/>
          </a:p>
          <a:p>
            <a:pPr rtl="1"/>
            <a:r>
              <a:rPr lang="ar-SA" b="1" dirty="0" smtClean="0"/>
              <a:t>أ‌-    أقسام الشك باعتبار موضوعه</a:t>
            </a:r>
            <a:r>
              <a:rPr lang="ar-SA" b="1" baseline="30000" dirty="0" err="1" smtClean="0"/>
              <a:t>(</a:t>
            </a:r>
            <a:r>
              <a:rPr lang="ar-SA" b="1" baseline="30000" dirty="0" smtClean="0">
                <a:hlinkClick r:id="rId2"/>
              </a:rPr>
              <a:t>[2</a:t>
            </a:r>
            <a:r>
              <a:rPr lang="ar-SA" b="1" baseline="30000" dirty="0" err="1" smtClean="0">
                <a:hlinkClick r:id="rId2"/>
              </a:rPr>
              <a:t>]</a:t>
            </a:r>
            <a:r>
              <a:rPr lang="ar-SA" b="1" baseline="30000" dirty="0" smtClean="0"/>
              <a:t>)</a:t>
            </a:r>
            <a:r>
              <a:rPr lang="ar-SA" b="1" dirty="0" smtClean="0"/>
              <a:t> وينقسم إلى ثلاثة أقسام:</a:t>
            </a:r>
            <a:endParaRPr lang="en-US" dirty="0" smtClean="0"/>
          </a:p>
          <a:p>
            <a:r>
              <a:rPr lang="ar-SA" b="1" dirty="0" smtClean="0"/>
              <a:t> </a:t>
            </a:r>
            <a:endParaRPr lang="ar-SA" dirty="0" smtClean="0"/>
          </a:p>
          <a:p>
            <a:endParaRPr lang="ar-SA" dirty="0" smtClean="0"/>
          </a:p>
          <a:p>
            <a:endParaRPr lang="ar-SA" dirty="0" smtClean="0"/>
          </a:p>
          <a:p>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الخامسة: اليقين لا يزول بالشك</a:t>
            </a:r>
            <a:endParaRPr lang="en-US" dirty="0" smtClean="0"/>
          </a:p>
        </p:txBody>
      </p:sp>
      <p:sp>
        <p:nvSpPr>
          <p:cNvPr id="3" name="عنصر نائب للمحتوى 2"/>
          <p:cNvSpPr>
            <a:spLocks noGrp="1"/>
          </p:cNvSpPr>
          <p:nvPr>
            <p:ph idx="1"/>
          </p:nvPr>
        </p:nvSpPr>
        <p:spPr/>
        <p:txBody>
          <a:bodyPr/>
          <a:lstStyle/>
          <a:p>
            <a:pPr rtl="1"/>
            <a:r>
              <a:rPr lang="ar-SA" b="1" dirty="0" smtClean="0"/>
              <a:t> 1-   الشك </a:t>
            </a:r>
            <a:r>
              <a:rPr lang="ar-SA" b="1" dirty="0" err="1" smtClean="0"/>
              <a:t>الطاريء</a:t>
            </a:r>
            <a:r>
              <a:rPr lang="ar-SA" b="1" dirty="0" smtClean="0"/>
              <a:t> على ما أصله حرام، مثاله شك في حل ذبيحة حيث إنه في بلد فيه مسلمون ووثنيون</a:t>
            </a:r>
            <a:r>
              <a:rPr lang="ar-SA" b="1" baseline="30000" dirty="0" err="1" smtClean="0"/>
              <a:t>(</a:t>
            </a:r>
            <a:r>
              <a:rPr lang="ar-SA" b="1" u="sng" baseline="30000" dirty="0" smtClean="0">
                <a:hlinkClick r:id="rId2"/>
              </a:rPr>
              <a:t>[3</a:t>
            </a:r>
            <a:r>
              <a:rPr lang="ar-SA" b="1" u="sng" baseline="30000" dirty="0" err="1" smtClean="0">
                <a:hlinkClick r:id="rId2"/>
              </a:rPr>
              <a:t>]</a:t>
            </a:r>
            <a:r>
              <a:rPr lang="ar-SA" b="1" baseline="30000" dirty="0" smtClean="0"/>
              <a:t>)</a:t>
            </a:r>
            <a:r>
              <a:rPr lang="ar-SA" b="1" dirty="0" smtClean="0"/>
              <a:t>، أو رمى صيداً فوقع في الماء ووجده ميتاً، فشك هل مات بسبب رميته أم بغرقه، فيحرم؛ لأنه شك طرأ على أصل حرام، وهو أن الأصل في الذبائح الحرمة فتحرم</a:t>
            </a:r>
            <a:r>
              <a:rPr lang="ar-SA" b="1" baseline="30000" dirty="0" err="1" smtClean="0"/>
              <a:t>(</a:t>
            </a:r>
            <a:r>
              <a:rPr lang="ar-SA" b="1" u="sng" baseline="30000" dirty="0" smtClean="0">
                <a:hlinkClick r:id="rId2"/>
              </a:rPr>
              <a:t>[4</a:t>
            </a:r>
            <a:r>
              <a:rPr lang="ar-SA" b="1" u="sng" baseline="30000" dirty="0" err="1" smtClean="0">
                <a:hlinkClick r:id="rId2"/>
              </a:rPr>
              <a:t>]</a:t>
            </a:r>
            <a:r>
              <a:rPr lang="ar-SA" b="1" baseline="30000" dirty="0" smtClean="0"/>
              <a:t>)</a:t>
            </a:r>
            <a:r>
              <a:rPr lang="ar-SA" b="1" dirty="0" smtClean="0"/>
              <a:t>، وكذلك لو خالط كلبُه كلاباً أخرى ولم يدر أصاده كلبه أو غيره لم يأكله لأنه لم يتيقن شروط الحل في غير كلبه كما قال النبي </a:t>
            </a:r>
            <a:r>
              <a:rPr lang="en-US" b="1" dirty="0" smtClean="0"/>
              <a:t>r</a:t>
            </a:r>
            <a:r>
              <a:rPr lang="ar-SA" b="1" dirty="0" err="1" smtClean="0"/>
              <a:t>: </a:t>
            </a:r>
            <a:r>
              <a:rPr lang="ar-SA" b="1" dirty="0" smtClean="0"/>
              <a:t>( إنك إنما سميت على كلبك ولم تسم علي غيره) رواه البخاري ومسلم</a:t>
            </a:r>
            <a:r>
              <a:rPr lang="ar-SA" b="1" baseline="30000" dirty="0" err="1" smtClean="0"/>
              <a:t>(</a:t>
            </a:r>
            <a:r>
              <a:rPr lang="ar-SA" b="1" u="sng" baseline="30000" dirty="0" smtClean="0">
                <a:hlinkClick r:id="rId2"/>
              </a:rPr>
              <a:t>[5</a:t>
            </a:r>
            <a:r>
              <a:rPr lang="ar-SA" b="1" u="sng" baseline="30000" dirty="0" err="1" smtClean="0">
                <a:hlinkClick r:id="rId2"/>
              </a:rPr>
              <a:t>]</a:t>
            </a:r>
            <a:r>
              <a:rPr lang="ar-SA" b="1" baseline="30000" dirty="0" err="1" smtClean="0"/>
              <a:t>)</a:t>
            </a:r>
            <a:r>
              <a:rPr lang="ar-SA" b="1" dirty="0" err="1" smtClean="0"/>
              <a:t>.</a:t>
            </a:r>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الخامسة: اليقين لا يزول بالشك</a:t>
            </a:r>
            <a:endParaRPr lang="en-US" dirty="0" smtClean="0"/>
          </a:p>
        </p:txBody>
      </p:sp>
      <p:sp>
        <p:nvSpPr>
          <p:cNvPr id="3" name="عنصر نائب للمحتوى 2"/>
          <p:cNvSpPr>
            <a:spLocks noGrp="1"/>
          </p:cNvSpPr>
          <p:nvPr>
            <p:ph idx="1"/>
          </p:nvPr>
        </p:nvSpPr>
        <p:spPr/>
        <p:txBody>
          <a:bodyPr/>
          <a:lstStyle/>
          <a:p>
            <a:pPr rtl="1"/>
            <a:r>
              <a:rPr lang="ar-SA" b="1" dirty="0" smtClean="0"/>
              <a:t>    2-   الشك </a:t>
            </a:r>
            <a:r>
              <a:rPr lang="ar-SA" b="1" dirty="0" err="1" smtClean="0"/>
              <a:t>الطاريء</a:t>
            </a:r>
            <a:r>
              <a:rPr lang="ar-SA" b="1" dirty="0" smtClean="0"/>
              <a:t> على ما أصله مباح، كما لو وجد ماء متغيراً، فشك هل تغيره بنجاسة أو بمكث، أم بشيء طاهر، فنقول الأصل في المياه الطهارة</a:t>
            </a:r>
            <a:r>
              <a:rPr lang="ar-SA" b="1" baseline="30000" dirty="0" err="1" smtClean="0"/>
              <a:t>(</a:t>
            </a:r>
            <a:r>
              <a:rPr lang="ar-SA" b="1" u="sng" baseline="30000" dirty="0" smtClean="0">
                <a:hlinkClick r:id="rId2"/>
              </a:rPr>
              <a:t>[6</a:t>
            </a:r>
            <a:r>
              <a:rPr lang="ar-SA" b="1" u="sng" baseline="30000" dirty="0" err="1" smtClean="0">
                <a:hlinkClick r:id="rId2"/>
              </a:rPr>
              <a:t>]</a:t>
            </a:r>
            <a:r>
              <a:rPr lang="ar-SA" b="1" baseline="30000" dirty="0" err="1" smtClean="0"/>
              <a:t>)</a:t>
            </a:r>
            <a:r>
              <a:rPr lang="ar-SA" b="1" dirty="0" err="1" smtClean="0"/>
              <a:t>.</a:t>
            </a:r>
            <a:endParaRPr lang="en-US" dirty="0" smtClean="0"/>
          </a:p>
          <a:p>
            <a:pPr rtl="1"/>
            <a:r>
              <a:rPr lang="ar-SA" b="1" dirty="0" smtClean="0"/>
              <a:t>3-    الشك </a:t>
            </a:r>
            <a:r>
              <a:rPr lang="ar-SA" b="1" dirty="0" err="1" smtClean="0"/>
              <a:t>الطاريء</a:t>
            </a:r>
            <a:r>
              <a:rPr lang="ar-SA" b="1" dirty="0" smtClean="0"/>
              <a:t> على ما </a:t>
            </a:r>
            <a:r>
              <a:rPr lang="ar-SA" b="1" dirty="0" err="1" smtClean="0"/>
              <a:t>لايعرف</a:t>
            </a:r>
            <a:r>
              <a:rPr lang="ar-SA" b="1" dirty="0" smtClean="0"/>
              <a:t> أصله، كمعاملة من أكثر ماله </a:t>
            </a:r>
            <a:r>
              <a:rPr lang="ar-SA" b="1" dirty="0" err="1" smtClean="0"/>
              <a:t>حرام، </a:t>
            </a:r>
            <a:r>
              <a:rPr lang="ar-SA" b="1" dirty="0" smtClean="0"/>
              <a:t>، وشك هل ما أخذه من ماله من الحلال أم من الحرام، فلا تحرم معاملته، لعدم اليقين</a:t>
            </a:r>
            <a:r>
              <a:rPr lang="ar-SA" b="1" baseline="30000" dirty="0" err="1" smtClean="0"/>
              <a:t>(</a:t>
            </a:r>
            <a:r>
              <a:rPr lang="ar-SA" b="1" u="sng" baseline="30000" dirty="0" smtClean="0">
                <a:hlinkClick r:id="rId2"/>
              </a:rPr>
              <a:t>[7</a:t>
            </a:r>
            <a:r>
              <a:rPr lang="ar-SA" b="1" u="sng" baseline="30000" dirty="0" err="1" smtClean="0">
                <a:hlinkClick r:id="rId2"/>
              </a:rPr>
              <a:t>]</a:t>
            </a:r>
            <a:r>
              <a:rPr lang="ar-SA" b="1" baseline="30000" dirty="0" err="1" smtClean="0"/>
              <a:t>)</a:t>
            </a:r>
            <a:r>
              <a:rPr lang="ar-SA" b="1" dirty="0" err="1" smtClean="0"/>
              <a:t>.</a:t>
            </a:r>
            <a:endParaRPr lang="en-US" dirty="0" smtClean="0"/>
          </a:p>
          <a:p>
            <a:pPr rtl="1"/>
            <a:r>
              <a:rPr lang="ar-SA" b="1" dirty="0" smtClean="0"/>
              <a:t>ب‌-       أقسام الشك باعتبار وقته: ينقسم إلى قسمين</a:t>
            </a:r>
            <a:endParaRPr lang="en-US" dirty="0" smtClean="0"/>
          </a:p>
          <a:p>
            <a:pPr algn="ctr" rtl="1"/>
            <a:r>
              <a:rPr lang="ar-SA" b="1" dirty="0" smtClean="0"/>
              <a:t/>
            </a:r>
            <a:br>
              <a:rPr lang="ar-SA" b="1" dirty="0" smtClean="0"/>
            </a:br>
            <a:r>
              <a:rPr lang="ar-SA" b="1" dirty="0" smtClean="0"/>
              <a:t/>
            </a:r>
            <a:br>
              <a:rPr lang="ar-SA" b="1" dirty="0" smtClean="0"/>
            </a:br>
            <a:r>
              <a:rPr lang="ar-SA" b="1" dirty="0" smtClean="0"/>
              <a:t/>
            </a:r>
            <a:br>
              <a:rPr lang="ar-SA" b="1" dirty="0" smtClean="0"/>
            </a:br>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الخامسة: اليقين لا يزول بالشك</a:t>
            </a:r>
            <a:endParaRPr lang="en-US" dirty="0" smtClean="0"/>
          </a:p>
        </p:txBody>
      </p:sp>
      <p:sp>
        <p:nvSpPr>
          <p:cNvPr id="3" name="عنصر نائب للمحتوى 2"/>
          <p:cNvSpPr>
            <a:spLocks noGrp="1"/>
          </p:cNvSpPr>
          <p:nvPr>
            <p:ph idx="1"/>
          </p:nvPr>
        </p:nvSpPr>
        <p:spPr/>
        <p:txBody>
          <a:bodyPr/>
          <a:lstStyle/>
          <a:p>
            <a:pPr rtl="1"/>
            <a:r>
              <a:rPr lang="ar-SA" sz="3600" b="1" dirty="0" smtClean="0"/>
              <a:t>1-   الشك في أثناء العبادة، فإذا شك هل أتى في الصلاة بركن كذا أو لم يأت </a:t>
            </a:r>
            <a:r>
              <a:rPr lang="ar-SA" sz="3600" b="1" dirty="0" err="1" smtClean="0"/>
              <a:t>به</a:t>
            </a:r>
            <a:r>
              <a:rPr lang="ar-SA" sz="3600" b="1" dirty="0" smtClean="0"/>
              <a:t>، فالأصل أنه لم يأت </a:t>
            </a:r>
            <a:r>
              <a:rPr lang="ar-SA" sz="3600" b="1" dirty="0" err="1" smtClean="0"/>
              <a:t>به</a:t>
            </a:r>
            <a:r>
              <a:rPr lang="ar-SA" sz="3600" b="1" dirty="0" smtClean="0"/>
              <a:t>، ولذا قالوا من شك في ترك ركن فكتركه، ولذا جاء النص على هذا في الحديث الصحيح: من قوله </a:t>
            </a:r>
            <a:r>
              <a:rPr lang="en-US" sz="3600" b="1" dirty="0" smtClean="0"/>
              <a:t>r</a:t>
            </a:r>
            <a:r>
              <a:rPr lang="ar-SA" sz="3600" b="1" dirty="0" err="1" smtClean="0"/>
              <a:t>: </a:t>
            </a:r>
            <a:r>
              <a:rPr lang="ar-SA" sz="3600" b="1" dirty="0" smtClean="0"/>
              <a:t>(  إِذَا شَكَّ أَحَدُكُمْ فِي صَلَاتِهِ فَلَمْ يَدْرِ كَمْ صَلَّى ثَلَاثًا أَمْ أَرْبَعًا فَلْيَطْرَحْ الشَّكَّ وَلْيَبْنِ عَلَى مَا اسْتَيْقَنَ</a:t>
            </a:r>
            <a:r>
              <a:rPr lang="ar-SA" sz="3600" b="1" dirty="0" err="1" smtClean="0"/>
              <a:t>)</a:t>
            </a:r>
            <a:endParaRPr lang="en-US" sz="36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الخامسة: اليقين لا يزول بالشك</a:t>
            </a:r>
            <a:endParaRPr lang="en-US" dirty="0" smtClean="0"/>
          </a:p>
        </p:txBody>
      </p:sp>
      <p:sp>
        <p:nvSpPr>
          <p:cNvPr id="3" name="عنصر نائب للمحتوى 2"/>
          <p:cNvSpPr>
            <a:spLocks noGrp="1"/>
          </p:cNvSpPr>
          <p:nvPr>
            <p:ph idx="1"/>
          </p:nvPr>
        </p:nvSpPr>
        <p:spPr/>
        <p:txBody>
          <a:bodyPr/>
          <a:lstStyle/>
          <a:p>
            <a:pPr rtl="1"/>
            <a:r>
              <a:rPr lang="ar-SA" b="1" dirty="0" smtClean="0"/>
              <a:t/>
            </a:r>
            <a:br>
              <a:rPr lang="ar-SA" b="1" dirty="0" smtClean="0"/>
            </a:br>
            <a:endParaRPr lang="ar-SA" dirty="0" smtClean="0"/>
          </a:p>
          <a:p>
            <a:endParaRPr lang="ar-SA" dirty="0" smtClean="0"/>
          </a:p>
          <a:p>
            <a:endParaRPr lang="ar-SA" dirty="0"/>
          </a:p>
        </p:txBody>
      </p:sp>
      <p:sp>
        <p:nvSpPr>
          <p:cNvPr id="4" name="مستطيل 3"/>
          <p:cNvSpPr/>
          <p:nvPr/>
        </p:nvSpPr>
        <p:spPr>
          <a:xfrm>
            <a:off x="533400" y="1443840"/>
            <a:ext cx="8763000" cy="3416320"/>
          </a:xfrm>
          <a:prstGeom prst="rect">
            <a:avLst/>
          </a:prstGeom>
        </p:spPr>
        <p:txBody>
          <a:bodyPr wrap="square">
            <a:spAutoFit/>
          </a:bodyPr>
          <a:lstStyle/>
          <a:p>
            <a:r>
              <a:rPr lang="ar-SA" sz="3600" b="1" dirty="0" smtClean="0"/>
              <a:t>2-   الشك بعد الفراغ من العبادة: وهذا </a:t>
            </a:r>
            <a:r>
              <a:rPr lang="ar-SA" sz="3600" b="1" dirty="0" err="1" smtClean="0"/>
              <a:t>لايلتفت</a:t>
            </a:r>
            <a:r>
              <a:rPr lang="ar-SA" sz="3600" b="1" dirty="0" smtClean="0"/>
              <a:t> إليه، لأن سببه في الغالب الوساوس الشيطانية، وإلا لما تأخر هذا إلى الانتهاء من العبادة،  وأيضاً فإن العبادة قد انقضت بيقين، حيث لم يحصل الشك إلا بعدها، فلا يزول هذا اليقين بهذا الشك </a:t>
            </a:r>
            <a:r>
              <a:rPr lang="ar-SA" sz="3600" b="1" dirty="0" err="1" smtClean="0"/>
              <a:t>الطاريء</a:t>
            </a:r>
            <a:r>
              <a:rPr lang="ar-SA" sz="3600" b="1" dirty="0" smtClean="0"/>
              <a:t>، ولذا وضعوا قاعدة نصوا </a:t>
            </a:r>
            <a:r>
              <a:rPr lang="ar-SA" sz="3600" b="1" dirty="0" err="1" smtClean="0"/>
              <a:t>بها</a:t>
            </a:r>
            <a:r>
              <a:rPr lang="ar-SA" sz="3600" b="1" dirty="0" smtClean="0"/>
              <a:t> على هذا </a:t>
            </a:r>
            <a:r>
              <a:rPr lang="ar-SA" sz="3600" b="1" dirty="0" err="1" smtClean="0"/>
              <a:t>فقالوا: </a:t>
            </a:r>
            <a:r>
              <a:rPr lang="ar-SA" sz="3600" b="1" dirty="0" smtClean="0"/>
              <a:t>«لا اثر للشك بعد الفراغ من العبادة»</a:t>
            </a:r>
            <a:endParaRPr lang="en-US" sz="36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الخامسة: اليقين لا يزول بالشك</a:t>
            </a:r>
            <a:endParaRPr lang="en-US" dirty="0" smtClean="0"/>
          </a:p>
        </p:txBody>
      </p:sp>
      <p:sp>
        <p:nvSpPr>
          <p:cNvPr id="3" name="عنصر نائب للمحتوى 2"/>
          <p:cNvSpPr>
            <a:spLocks noGrp="1"/>
          </p:cNvSpPr>
          <p:nvPr>
            <p:ph idx="1"/>
          </p:nvPr>
        </p:nvSpPr>
        <p:spPr/>
        <p:txBody>
          <a:bodyPr/>
          <a:lstStyle/>
          <a:p>
            <a:r>
              <a:rPr lang="ar-SA" b="1" dirty="0" smtClean="0"/>
              <a:t>أركان القاعدة:</a:t>
            </a:r>
            <a:endParaRPr lang="en-US" dirty="0" smtClean="0"/>
          </a:p>
          <a:p>
            <a:r>
              <a:rPr lang="ar-SA" b="1" dirty="0" smtClean="0"/>
              <a:t>ذكر بعضهم أن لهذه القاعدة ركنان، هما: اليقين السابق والشك اللاحق، فلابد أن يكون لدى المكلف يقين مستقر، ثم يطرأ عليه بعده شك، عندها نقول تحققت القاعدة، فيكون </a:t>
            </a:r>
            <a:r>
              <a:rPr lang="ar-SA" b="1" dirty="0" err="1" smtClean="0"/>
              <a:t>الحكم: </a:t>
            </a:r>
            <a:r>
              <a:rPr lang="ar-SA" b="1" dirty="0" smtClean="0"/>
              <a:t>«اليقين </a:t>
            </a:r>
            <a:r>
              <a:rPr lang="ar-SA" b="1" dirty="0" err="1" smtClean="0"/>
              <a:t>لايزول</a:t>
            </a:r>
            <a:r>
              <a:rPr lang="ar-SA" b="1" dirty="0" smtClean="0"/>
              <a:t> </a:t>
            </a:r>
            <a:r>
              <a:rPr lang="ar-SA" b="1" dirty="0" err="1" smtClean="0"/>
              <a:t>بالشك».</a:t>
            </a:r>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الخامسة: اليقين لا يزول بالشك</a:t>
            </a:r>
            <a:endParaRPr lang="en-US" dirty="0" smtClean="0"/>
          </a:p>
        </p:txBody>
      </p:sp>
      <p:sp>
        <p:nvSpPr>
          <p:cNvPr id="3" name="عنصر نائب للمحتوى 2"/>
          <p:cNvSpPr>
            <a:spLocks noGrp="1"/>
          </p:cNvSpPr>
          <p:nvPr>
            <p:ph idx="1"/>
          </p:nvPr>
        </p:nvSpPr>
        <p:spPr/>
        <p:txBody>
          <a:bodyPr/>
          <a:lstStyle/>
          <a:p>
            <a:r>
              <a:rPr lang="ar-SA" sz="3600" b="1" dirty="0" smtClean="0"/>
              <a:t>المعنى الإجمالي للقاعدة:</a:t>
            </a:r>
            <a:endParaRPr lang="en-US" sz="3600" dirty="0" smtClean="0"/>
          </a:p>
          <a:p>
            <a:r>
              <a:rPr lang="ar-SA" sz="3600" b="1" dirty="0" smtClean="0"/>
              <a:t>أنه إذا ثبت أمر من الأمور إما بدليل، أو أمارة قوية، أو أي طريق من طرق الإثبات، فإنه </a:t>
            </a:r>
            <a:r>
              <a:rPr lang="ar-SA" sz="3600" b="1" dirty="0" err="1" smtClean="0"/>
              <a:t>لايرفع</a:t>
            </a:r>
            <a:r>
              <a:rPr lang="ar-SA" sz="3600" b="1" dirty="0" smtClean="0"/>
              <a:t> هذا الثابت ما يطرأ عليه من شك، وليس من شرط القاعدة، أن يكون </a:t>
            </a:r>
            <a:r>
              <a:rPr lang="ar-SA" sz="3600" b="1" dirty="0" err="1" smtClean="0"/>
              <a:t>الطاريء</a:t>
            </a:r>
            <a:r>
              <a:rPr lang="ar-SA" sz="3600" b="1" dirty="0" smtClean="0"/>
              <a:t> في قوة الثابت، بمعنى أن الثابت لو كان يقيناً، ثم طرأ عليه ظن غالب فإنه يزيله، لذا جوز أكثر العلماء نسخ السنة للقرآن.</a:t>
            </a:r>
            <a:endParaRPr lang="en-US" sz="36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الخامسة: اليقين لا يزول بالشك</a:t>
            </a:r>
            <a:endParaRPr lang="en-US" dirty="0" smtClean="0"/>
          </a:p>
        </p:txBody>
      </p:sp>
      <p:sp>
        <p:nvSpPr>
          <p:cNvPr id="3" name="عنصر نائب للمحتوى 2"/>
          <p:cNvSpPr>
            <a:spLocks noGrp="1"/>
          </p:cNvSpPr>
          <p:nvPr>
            <p:ph idx="1"/>
          </p:nvPr>
        </p:nvSpPr>
        <p:spPr>
          <a:xfrm>
            <a:off x="457200" y="1447800"/>
            <a:ext cx="8915400" cy="4525963"/>
          </a:xfrm>
        </p:spPr>
        <p:txBody>
          <a:bodyPr/>
          <a:lstStyle/>
          <a:p>
            <a:r>
              <a:rPr lang="ar-SA" sz="3600" b="1" dirty="0" smtClean="0"/>
              <a:t>أدلة </a:t>
            </a:r>
            <a:r>
              <a:rPr lang="ar-SA" sz="3600" b="1" dirty="0" err="1" smtClean="0"/>
              <a:t>القاعدة:</a:t>
            </a:r>
            <a:r>
              <a:rPr lang="ar-SA" sz="3600" b="1" dirty="0" smtClean="0"/>
              <a:t> </a:t>
            </a:r>
            <a:endParaRPr lang="en-US" sz="3600" dirty="0" smtClean="0"/>
          </a:p>
          <a:p>
            <a:r>
              <a:rPr lang="ar-SA" sz="3600" b="1" dirty="0" smtClean="0"/>
              <a:t>1- قوله </a:t>
            </a:r>
            <a:r>
              <a:rPr lang="ar-SA" sz="3600" b="1" dirty="0" err="1" smtClean="0"/>
              <a:t>تعالى: </a:t>
            </a:r>
            <a:r>
              <a:rPr lang="ar-SA" sz="3600" b="1" dirty="0" smtClean="0"/>
              <a:t>(إن يتبعون إلا الظن وإن الظن </a:t>
            </a:r>
            <a:r>
              <a:rPr lang="ar-SA" sz="3600" b="1" dirty="0" err="1" smtClean="0"/>
              <a:t>لايغني</a:t>
            </a:r>
            <a:r>
              <a:rPr lang="ar-SA" sz="3600" b="1" dirty="0" smtClean="0"/>
              <a:t> من الحق شيئا) قال المفسرون: يعني أن الشك لا يغني عن اليقين شيئاً ولا يقوم مقامه</a:t>
            </a:r>
            <a:r>
              <a:rPr lang="ar-SA" sz="3600" b="1" baseline="30000" dirty="0" err="1" smtClean="0"/>
              <a:t>(</a:t>
            </a:r>
            <a:r>
              <a:rPr lang="ar-SA" sz="3600" b="1" baseline="30000" dirty="0" smtClean="0">
                <a:hlinkClick r:id="rId2"/>
              </a:rPr>
              <a:t>[8</a:t>
            </a:r>
            <a:r>
              <a:rPr lang="ar-SA" sz="3600" b="1" baseline="30000" dirty="0" err="1" smtClean="0">
                <a:hlinkClick r:id="rId2"/>
              </a:rPr>
              <a:t>]</a:t>
            </a:r>
            <a:r>
              <a:rPr lang="ar-SA" sz="3600" b="1" baseline="30000" dirty="0" err="1" smtClean="0"/>
              <a:t>)</a:t>
            </a:r>
            <a:r>
              <a:rPr lang="ar-SA" sz="3600" b="1" dirty="0" err="1" smtClean="0"/>
              <a:t>.</a:t>
            </a:r>
            <a:endParaRPr lang="en-US" sz="3600" dirty="0" smtClean="0"/>
          </a:p>
          <a:p>
            <a:r>
              <a:rPr lang="ar-SA" sz="3600" b="1" dirty="0" smtClean="0"/>
              <a:t>2- في الحديث الذي رواه الشيخان، </a:t>
            </a:r>
            <a:r>
              <a:rPr lang="ar-SA" sz="3600" b="1" dirty="0" err="1" smtClean="0"/>
              <a:t>أنه </a:t>
            </a:r>
            <a:r>
              <a:rPr lang="ar-SA" sz="3600" b="1" dirty="0" smtClean="0"/>
              <a:t>(شُكِيَ إِلَى النَّبِيِّ </a:t>
            </a:r>
            <a:r>
              <a:rPr lang="en-US" sz="3600" b="1" dirty="0" smtClean="0"/>
              <a:t>r</a:t>
            </a:r>
            <a:r>
              <a:rPr lang="ar-SA" sz="3600" b="1" dirty="0" smtClean="0"/>
              <a:t>  الرَّجُلُ يُخَيَّلُ إِلَيْهِ أَنَّهُ يَجِدُ الشَّيْءَ فِي الصَّلَاةِ قَالَ: لَا يَنْصَرِفُ حَتَّى يَسْمَعَ صَوْتًا أَوْ يَجِدَ رِيحًا</a:t>
            </a:r>
            <a:r>
              <a:rPr lang="ar-SA" sz="3600" b="1" dirty="0" err="1" smtClean="0"/>
              <a:t>)</a:t>
            </a:r>
            <a:endParaRPr lang="en-US" sz="3600" dirty="0" smtClean="0"/>
          </a:p>
          <a:p>
            <a:endParaRPr lang="ar-SA" sz="3600" dirty="0" smtClean="0"/>
          </a:p>
          <a:p>
            <a:pPr rtl="1"/>
            <a:r>
              <a:rPr lang="ar-SA" b="1" dirty="0" smtClean="0"/>
              <a:t/>
            </a:r>
            <a:br>
              <a:rPr lang="ar-SA" b="1" dirty="0" smtClean="0"/>
            </a:br>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القاعدة الكبرى الخامسة: اليقين لا يزول بالشك</a:t>
            </a:r>
            <a:endParaRPr lang="en-US" dirty="0" smtClean="0"/>
          </a:p>
        </p:txBody>
      </p:sp>
      <p:sp>
        <p:nvSpPr>
          <p:cNvPr id="3" name="عنصر نائب للمحتوى 2"/>
          <p:cNvSpPr>
            <a:spLocks noGrp="1"/>
          </p:cNvSpPr>
          <p:nvPr>
            <p:ph idx="1"/>
          </p:nvPr>
        </p:nvSpPr>
        <p:spPr/>
        <p:txBody>
          <a:bodyPr/>
          <a:lstStyle/>
          <a:p>
            <a:r>
              <a:rPr lang="ar-SA" b="1" dirty="0" smtClean="0"/>
              <a:t/>
            </a:r>
            <a:br>
              <a:rPr lang="ar-SA" b="1" dirty="0" smtClean="0"/>
            </a:br>
            <a:endParaRPr lang="ar-SA" dirty="0"/>
          </a:p>
        </p:txBody>
      </p:sp>
      <p:sp>
        <p:nvSpPr>
          <p:cNvPr id="4" name="مستطيل 3"/>
          <p:cNvSpPr/>
          <p:nvPr/>
        </p:nvSpPr>
        <p:spPr>
          <a:xfrm>
            <a:off x="533400" y="1447800"/>
            <a:ext cx="8991600" cy="4154984"/>
          </a:xfrm>
          <a:prstGeom prst="rect">
            <a:avLst/>
          </a:prstGeom>
        </p:spPr>
        <p:txBody>
          <a:bodyPr wrap="square">
            <a:spAutoFit/>
          </a:bodyPr>
          <a:lstStyle/>
          <a:p>
            <a:r>
              <a:rPr lang="ar-SA" sz="4400" b="1" dirty="0" smtClean="0"/>
              <a:t>3- قوله</a:t>
            </a:r>
            <a:r>
              <a:rPr lang="en-US" sz="4400" b="1" dirty="0" smtClean="0"/>
              <a:t>r</a:t>
            </a:r>
            <a:r>
              <a:rPr lang="ar-SA" sz="4400" b="1" dirty="0" err="1" smtClean="0"/>
              <a:t>: </a:t>
            </a:r>
            <a:r>
              <a:rPr lang="ar-SA" sz="4400" b="1" dirty="0" smtClean="0"/>
              <a:t>(إِذَا شَكَّ أَحَدُكُمْ فِي صَلَاتِهِ فَلَمْ يَدْرِ كَمْ صَلَّى ثَلَاثًا أَمْ أَرْبَعًا فَلْيَطْرَح الشَّكَّ وَلْيَبْنِ عَلَى مَا اسْتَيْقَنَ</a:t>
            </a:r>
            <a:r>
              <a:rPr lang="ar-SA" sz="4400" b="1" dirty="0" err="1" smtClean="0"/>
              <a:t>).</a:t>
            </a:r>
            <a:endParaRPr lang="en-US" sz="4400" dirty="0" smtClean="0"/>
          </a:p>
          <a:p>
            <a:r>
              <a:rPr lang="ar-SA" sz="4400" b="1" dirty="0" smtClean="0"/>
              <a:t>فروع القاعدة:</a:t>
            </a:r>
            <a:endParaRPr lang="en-US" sz="4400" dirty="0" smtClean="0"/>
          </a:p>
          <a:p>
            <a:r>
              <a:rPr lang="ar-SA" sz="4400" b="1" dirty="0" smtClean="0"/>
              <a:t>نذكر تحت فروع القاعدة القواعد المندرجة تحتها وهي كثيرة اخترنا بعضاً منها، وذكرنا فروعه.</a:t>
            </a:r>
            <a:endParaRPr lang="en-US" sz="44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1991</TotalTime>
  <Words>481</Words>
  <Application>Microsoft Office PowerPoint</Application>
  <PresentationFormat>A4 Paper (210x297 mm)</PresentationFormat>
  <Paragraphs>74</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المحاضرة التاسعة </vt:lpstr>
      <vt:lpstr>القاعدة الكبرى الخامسة: اليقين لا يزول بالشك</vt:lpstr>
      <vt:lpstr>القاعدة الكبرى الخامسة: اليقين لا يزول بالشك</vt:lpstr>
      <vt:lpstr>القاعدة الكبرى الخامسة: اليقين لا يزول بالشك</vt:lpstr>
      <vt:lpstr>القاعدة الكبرى الخامسة: اليقين لا يزول بالشك</vt:lpstr>
      <vt:lpstr>القاعدة الكبرى الخامسة: اليقين لا يزول بالشك</vt:lpstr>
      <vt:lpstr>القاعدة الكبرى الخامسة: اليقين لا يزول بالشك</vt:lpstr>
      <vt:lpstr>القاعدة الكبرى الخامسة: اليقين لا يزول بالشك</vt:lpstr>
      <vt:lpstr>القاعدة الكبرى الخامسة: اليقين لا يزول بالشك</vt:lpstr>
      <vt:lpstr>القاعدة الكبرى الخامسة: اليقين لا يزول بالشك</vt:lpstr>
      <vt:lpstr>القاعدة الكبرى الخامسة: اليقين لا يزول بالشك</vt:lpstr>
      <vt:lpstr>القاعدة الكبرى الخامسة: اليقين لا يزول بالشك</vt:lpstr>
      <vt:lpstr>القاعدة الكبرى الخامسة: اليقين لا يزول بالشك</vt:lpstr>
      <vt:lpstr>القاعدة الكبرى الخامسة: اليقين لا يزول بالشك</vt:lpstr>
      <vt:lpstr>القاعدة الكبرى الخامسة: اليقين لا يزول بالشك</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Bassim Ali Yoseif Alsabbgh</cp:lastModifiedBy>
  <cp:revision>174</cp:revision>
  <dcterms:created xsi:type="dcterms:W3CDTF">2009-10-14T19:14:34Z</dcterms:created>
  <dcterms:modified xsi:type="dcterms:W3CDTF">2013-04-02T10:14:11Z</dcterms:modified>
</cp:coreProperties>
</file>