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1524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1828800"/>
            <a:ext cx="5099050" cy="2362200"/>
          </a:xfrm>
          <a:prstGeom prst="rect">
            <a:avLst/>
          </a:prstGeom>
          <a:noFill/>
          <a:ln w="9525">
            <a:noFill/>
            <a:miter lim="800000"/>
            <a:headEnd/>
            <a:tailEnd/>
          </a:ln>
        </p:spPr>
        <p:txBody>
          <a:bodyPr anchor="ctr"/>
          <a:lstStyle/>
          <a:p>
            <a:endParaRPr lang="ar-SA" sz="2800" dirty="0" smtClean="0"/>
          </a:p>
          <a:p>
            <a:endParaRPr lang="ar-SA" sz="2800" dirty="0" smtClean="0"/>
          </a:p>
          <a:p>
            <a:pPr algn="ctr"/>
            <a:r>
              <a:rPr lang="ar-SA" sz="2800" dirty="0" smtClean="0">
                <a:cs typeface="Old Antic Outline Shaded" pitchFamily="2" charset="-78"/>
              </a:rPr>
              <a:t>القواعد الفقهية ومقاصد الشريعة</a:t>
            </a:r>
            <a:endParaRPr lang="en-US" sz="2800" dirty="0" smtClean="0"/>
          </a:p>
          <a:p>
            <a:pPr algn="ctr"/>
            <a:r>
              <a:rPr lang="en-US" sz="2000" dirty="0" smtClean="0"/>
              <a:t>Rules and Intends of Jurisprudence </a:t>
            </a:r>
          </a:p>
          <a:p>
            <a:pPr algn="ctr"/>
            <a:r>
              <a:rPr lang="en-US" sz="2800" dirty="0" smtClean="0"/>
              <a:t> </a:t>
            </a: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lvl="2" algn="ctr" eaLnBrk="1" hangingPunct="1">
              <a:defRPr/>
            </a:pP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z="6000" b="1" spc="-150" smtClean="0">
                <a:solidFill>
                  <a:srgbClr val="009900"/>
                </a:solidFill>
                <a:latin typeface="ae_AlMateen" pitchFamily="2" charset="-78"/>
                <a:cs typeface="ae_AlMateen" pitchFamily="2" charset="-78"/>
              </a:rPr>
              <a:t>المحاضرة  الحادية عشر</a:t>
            </a: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r>
              <a:rPr lang="ar-SA" b="1" spc="-150" dirty="0" smtClean="0">
                <a:solidFill>
                  <a:srgbClr val="376092"/>
                </a:solidFill>
                <a:latin typeface="Andalus" pitchFamily="18" charset="-78"/>
                <a:cs typeface="Diwani Letter" pitchFamily="2" charset="-78"/>
              </a:rPr>
              <a:t>  </a:t>
            </a:r>
            <a:r>
              <a:rPr lang="ar-SA" sz="5400" dirty="0" smtClean="0"/>
              <a:t> مقاصد </a:t>
            </a:r>
            <a:r>
              <a:rPr lang="ar-SA" sz="5400" dirty="0" err="1" smtClean="0"/>
              <a:t>الشريعة:</a:t>
            </a:r>
            <a:r>
              <a:rPr lang="ar-SA" sz="5400" dirty="0" smtClean="0"/>
              <a:t/>
            </a:r>
            <a:br>
              <a:rPr lang="ar-SA" sz="5400" dirty="0" smtClean="0"/>
            </a:br>
            <a:r>
              <a:rPr lang="ar-SA" sz="5400" dirty="0" smtClean="0"/>
              <a:t> تعريفها، </a:t>
            </a:r>
            <a:r>
              <a:rPr lang="ar-SA" sz="5400" dirty="0" err="1" smtClean="0"/>
              <a:t>نشأتها </a:t>
            </a:r>
            <a:r>
              <a:rPr lang="ar-SA" sz="5400" dirty="0" smtClean="0"/>
              <a:t>, خصائصها, طرق معرفتها, أقسامها, قواعدها, مصادرها </a:t>
            </a:r>
            <a:r>
              <a:rPr lang="ar-SA" sz="2000" b="1" dirty="0" smtClean="0"/>
              <a:t/>
            </a:r>
            <a:br>
              <a:rPr lang="ar-SA" sz="2000" b="1" dirty="0" smtClean="0"/>
            </a:br>
            <a:r>
              <a:rPr lang="en-US" b="1" dirty="0" smtClean="0"/>
              <a:t> </a:t>
            </a:r>
            <a:endParaRPr lang="en-US" b="1" spc="-150" dirty="0" smtClean="0">
              <a:solidFill>
                <a:srgbClr val="376092"/>
              </a:solidFill>
              <a:latin typeface="Andalus" pitchFamily="18" charset="-78"/>
              <a:cs typeface="Diwani Lette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b="1" u="sng" dirty="0" smtClean="0"/>
              <a:t>خصائص مقاصد </a:t>
            </a:r>
            <a:r>
              <a:rPr lang="ar-SA" b="1" u="sng" dirty="0" err="1" smtClean="0"/>
              <a:t>الشريعة </a:t>
            </a:r>
            <a:r>
              <a:rPr lang="ar-SA" u="sng" dirty="0" err="1" smtClean="0"/>
              <a:t>:</a:t>
            </a:r>
            <a:endParaRPr lang="en-US" dirty="0" smtClean="0"/>
          </a:p>
          <a:p>
            <a:pPr rtl="1"/>
            <a:r>
              <a:rPr lang="ar-SA" b="1" dirty="0" smtClean="0"/>
              <a:t>خصائص المقاصد الشرعية </a:t>
            </a:r>
            <a:endParaRPr lang="en-US" dirty="0" smtClean="0"/>
          </a:p>
          <a:p>
            <a:pPr rtl="1"/>
            <a:r>
              <a:rPr lang="ar-SA" b="1" dirty="0" err="1" smtClean="0"/>
              <a:t>1ـ</a:t>
            </a:r>
            <a:r>
              <a:rPr lang="ar-SA" b="1" dirty="0" smtClean="0"/>
              <a:t> الخصائص الأصلية</a:t>
            </a:r>
            <a:endParaRPr lang="en-US" dirty="0" smtClean="0"/>
          </a:p>
          <a:p>
            <a:pPr rtl="1"/>
            <a:r>
              <a:rPr lang="ar-SA" b="1" dirty="0" smtClean="0"/>
              <a:t>2 ـ الخصائص الفرعية</a:t>
            </a:r>
            <a:endParaRPr lang="en-US" dirty="0" smtClean="0"/>
          </a:p>
          <a:p>
            <a:pPr rtl="1"/>
            <a:r>
              <a:rPr lang="ar-SA" b="1" u="sng" dirty="0" smtClean="0"/>
              <a:t>الخصائص </a:t>
            </a:r>
            <a:r>
              <a:rPr lang="ar-SA" b="1" u="sng" dirty="0" err="1" smtClean="0"/>
              <a:t>الأصلية :</a:t>
            </a:r>
            <a:endParaRPr lang="en-US" dirty="0" smtClean="0"/>
          </a:p>
          <a:p>
            <a:pPr rtl="1"/>
            <a:r>
              <a:rPr lang="ar-SA" b="1" u="sng" dirty="0" smtClean="0"/>
              <a:t>1 ـ خاصية الربانية</a:t>
            </a:r>
            <a:endParaRPr lang="en-US" dirty="0" smtClean="0"/>
          </a:p>
          <a:p>
            <a:pPr rtl="1"/>
            <a:r>
              <a:rPr lang="ar-SA" b="1" dirty="0" smtClean="0"/>
              <a:t> </a:t>
            </a:r>
            <a:endParaRPr lang="en-US" dirty="0" smtClean="0"/>
          </a:p>
          <a:p>
            <a:pPr rtl="1"/>
            <a:r>
              <a:rPr lang="ar-SA" b="1" dirty="0" smtClean="0"/>
              <a:t>ال</a:t>
            </a:r>
            <a:r>
              <a:rPr lang="en-US" dirty="0" smtClean="0"/>
              <a:t> </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800" b="1" dirty="0" smtClean="0"/>
              <a:t>مراد بهذه </a:t>
            </a:r>
            <a:r>
              <a:rPr lang="ar-SA" sz="2800" b="1" dirty="0" err="1" smtClean="0"/>
              <a:t>الخاصية </a:t>
            </a:r>
            <a:r>
              <a:rPr lang="ar-SA" sz="2800" b="1" dirty="0" smtClean="0"/>
              <a:t>: أن مقاصد الشريعة مقاصد منزلة من عند الله عز </a:t>
            </a:r>
            <a:r>
              <a:rPr lang="ar-SA" sz="2800" b="1" dirty="0" err="1" smtClean="0"/>
              <a:t>وجل </a:t>
            </a:r>
            <a:r>
              <a:rPr lang="ar-SA" sz="2800" b="1" dirty="0" smtClean="0"/>
              <a:t>،فهي من عند عليم </a:t>
            </a:r>
            <a:r>
              <a:rPr lang="ar-SA" sz="2800" b="1" dirty="0" err="1" smtClean="0"/>
              <a:t>حكيم </a:t>
            </a:r>
            <a:r>
              <a:rPr lang="ar-SA" sz="2800" b="1" dirty="0" smtClean="0"/>
              <a:t>،عليم بطبائع النفوس وميولها </a:t>
            </a:r>
            <a:r>
              <a:rPr lang="ar-SA" sz="2800" b="1" dirty="0" err="1" smtClean="0"/>
              <a:t>ونزعاتها ، </a:t>
            </a:r>
            <a:r>
              <a:rPr lang="ar-SA" sz="2800" b="1" dirty="0" smtClean="0"/>
              <a:t>،فبصدورها منه سبحانه يجعل تلك المقاصد في غاية الكمال والإتقان والإحكام  صالحة لكل زمان ومكان،إضافة إلى </a:t>
            </a:r>
            <a:br>
              <a:rPr lang="ar-SA" sz="2800" b="1" dirty="0" smtClean="0"/>
            </a:br>
            <a:r>
              <a:rPr lang="ar-SA" sz="2800" b="1" dirty="0" smtClean="0"/>
              <a:t>ما هو متصف </a:t>
            </a:r>
            <a:r>
              <a:rPr lang="ar-SA" sz="2800" b="1" dirty="0" err="1" smtClean="0"/>
              <a:t>به</a:t>
            </a:r>
            <a:r>
              <a:rPr lang="ar-SA" sz="2800" b="1" dirty="0" smtClean="0"/>
              <a:t> سبحانه من صفات الكمال </a:t>
            </a:r>
            <a:r>
              <a:rPr lang="ar-SA" sz="2800" b="1" dirty="0" err="1" smtClean="0"/>
              <a:t>الأخرى </a:t>
            </a:r>
            <a:r>
              <a:rPr lang="ar-SA" sz="2800" b="1" dirty="0" smtClean="0"/>
              <a:t>،كالعدل والرحمة </a:t>
            </a:r>
            <a:r>
              <a:rPr lang="ar-SA" sz="2800" b="1" dirty="0" smtClean="0"/>
              <a:t>والإحسان,وهذا </a:t>
            </a:r>
            <a:r>
              <a:rPr lang="ar-SA" sz="2800" b="1" dirty="0" smtClean="0"/>
              <a:t>وحده كافٍ لإبطال كل مقارنة لها </a:t>
            </a:r>
            <a:r>
              <a:rPr lang="ar-SA" sz="2800" b="1" dirty="0" err="1" smtClean="0"/>
              <a:t>بغيرها </a:t>
            </a:r>
            <a:r>
              <a:rPr lang="ar-SA" sz="2800" b="1" dirty="0" smtClean="0"/>
              <a:t>،ففرق بين الخالق </a:t>
            </a:r>
            <a:r>
              <a:rPr lang="ar-SA" sz="2800" b="1" dirty="0" err="1" smtClean="0"/>
              <a:t>والمخلوق </a:t>
            </a:r>
            <a:r>
              <a:rPr lang="ar-SA" sz="2800" b="1" dirty="0" smtClean="0"/>
              <a:t>،وأحكام </a:t>
            </a:r>
            <a:r>
              <a:rPr lang="ar-SA" sz="2800" b="1" dirty="0" err="1" smtClean="0"/>
              <a:t>البشر </a:t>
            </a:r>
            <a:r>
              <a:rPr lang="ar-SA" sz="2800" b="1" dirty="0" smtClean="0"/>
              <a:t>- على فرض حسن القصد </a:t>
            </a:r>
            <a:r>
              <a:rPr lang="ar-SA" sz="2800" b="1" dirty="0" err="1" smtClean="0"/>
              <a:t>فيها </a:t>
            </a:r>
            <a:r>
              <a:rPr lang="ar-SA" sz="2800" b="1" dirty="0" smtClean="0"/>
              <a:t>–تتأثر بالزمان والمكان الذي تصدر </a:t>
            </a:r>
            <a:r>
              <a:rPr lang="ar-SA" sz="2800" b="1" dirty="0" err="1" smtClean="0"/>
              <a:t>فيه </a:t>
            </a:r>
            <a:r>
              <a:rPr lang="ar-SA" sz="2800" b="1" dirty="0" smtClean="0"/>
              <a:t>،والمذهب الذي </a:t>
            </a:r>
            <a:r>
              <a:rPr lang="ar-SA" sz="2800" b="1" dirty="0" err="1" smtClean="0"/>
              <a:t>تعتنقه </a:t>
            </a:r>
            <a:r>
              <a:rPr lang="ar-SA" sz="2800" b="1" dirty="0" smtClean="0"/>
              <a:t>،وهذا ما نراه في واقع الشرق والغرب </a:t>
            </a:r>
            <a:r>
              <a:rPr lang="ar-SA" sz="2800" b="1" dirty="0" err="1" smtClean="0"/>
              <a:t>اليوم </a:t>
            </a:r>
            <a:r>
              <a:rPr lang="ar-SA" sz="2800" b="1" dirty="0" smtClean="0"/>
              <a:t>،ففي كل يوم يكتشفون خللاً في أحكامهم </a:t>
            </a:r>
            <a:r>
              <a:rPr lang="ar-SA" sz="2800" b="1" dirty="0" err="1" smtClean="0"/>
              <a:t>وقوانينهم </a:t>
            </a:r>
            <a:r>
              <a:rPr lang="ar-SA" sz="2800" b="1" dirty="0" smtClean="0"/>
              <a:t>، </a:t>
            </a:r>
            <a:r>
              <a:rPr lang="ar-SA" sz="2800" b="1" dirty="0" smtClean="0"/>
              <a:t>وهذه </a:t>
            </a:r>
            <a:r>
              <a:rPr lang="ar-SA" sz="2800" b="1" dirty="0" smtClean="0"/>
              <a:t>الخاصية ينبثق عنها جميع الخصائص </a:t>
            </a:r>
            <a:r>
              <a:rPr lang="ar-SA" sz="2800" b="1" dirty="0" err="1" smtClean="0"/>
              <a:t>الأخرى </a:t>
            </a:r>
            <a:r>
              <a:rPr lang="ar-SA" sz="2800" b="1" dirty="0" smtClean="0"/>
              <a:t>،كما سيأتي في المبحث الثاني</a:t>
            </a:r>
            <a:r>
              <a:rPr lang="ar-SA" sz="2800" b="1" dirty="0" smtClean="0"/>
              <a:t>.</a:t>
            </a:r>
            <a:endParaRPr lang="en-US" sz="28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800" b="1" u="sng" dirty="0" smtClean="0"/>
              <a:t>2 ـ مراعاة الفطرة وحاجة الإنسان</a:t>
            </a:r>
            <a:endParaRPr lang="en-US" sz="2800" dirty="0" smtClean="0"/>
          </a:p>
          <a:p>
            <a:pPr rtl="1"/>
            <a:r>
              <a:rPr lang="ar-SA" sz="2800" b="1" dirty="0" smtClean="0"/>
              <a:t>المقصود </a:t>
            </a:r>
            <a:r>
              <a:rPr lang="ar-SA" sz="2800" b="1" dirty="0" err="1" smtClean="0"/>
              <a:t>بالفطرة </a:t>
            </a:r>
            <a:r>
              <a:rPr lang="ar-SA" sz="2800" b="1" dirty="0" smtClean="0"/>
              <a:t>:هي الجبلة التي خلق الله الناس </a:t>
            </a:r>
            <a:r>
              <a:rPr lang="ar-SA" sz="2800" b="1" dirty="0" err="1" smtClean="0"/>
              <a:t>عليها </a:t>
            </a:r>
            <a:r>
              <a:rPr lang="ar-SA" sz="2800" b="1" dirty="0" smtClean="0"/>
              <a:t>،والنظام الذي أوجده الله في كل </a:t>
            </a:r>
            <a:r>
              <a:rPr lang="ar-SA" sz="2800" b="1" dirty="0" err="1" smtClean="0"/>
              <a:t>مخلوق </a:t>
            </a:r>
            <a:r>
              <a:rPr lang="ar-SA" sz="2800" b="1" dirty="0" smtClean="0"/>
              <a:t>،فهي الغرائز التي لا تتغير ولا تتبدل بتغير الزمان </a:t>
            </a:r>
            <a:r>
              <a:rPr lang="ar-SA" sz="2800" b="1" dirty="0" err="1" smtClean="0"/>
              <a:t>والمكان </a:t>
            </a:r>
            <a:r>
              <a:rPr lang="ar-SA" sz="2800" b="1" dirty="0" smtClean="0"/>
              <a:t>،ولا تحسن إدارتها وتوجيهها إلى الخير والصلاح إلا بعد الإحاطة </a:t>
            </a:r>
            <a:r>
              <a:rPr lang="ar-SA" sz="2800" b="1" dirty="0" err="1" smtClean="0"/>
              <a:t>بها</a:t>
            </a:r>
            <a:r>
              <a:rPr lang="ar-SA" sz="2800" b="1" dirty="0" smtClean="0"/>
              <a:t> </a:t>
            </a:r>
            <a:r>
              <a:rPr lang="ar-SA" sz="2800" b="1" dirty="0" err="1" smtClean="0"/>
              <a:t>.</a:t>
            </a:r>
            <a:r>
              <a:rPr lang="ar-SA" sz="2800" b="1" dirty="0" smtClean="0"/>
              <a:t> </a:t>
            </a:r>
            <a:endParaRPr lang="en-US" sz="2800" dirty="0" smtClean="0"/>
          </a:p>
          <a:p>
            <a:pPr rtl="1"/>
            <a:r>
              <a:rPr lang="ar-SA" sz="2800" b="1" dirty="0" smtClean="0"/>
              <a:t>وليس هذا إلا في منهج الإسلام الذي يعرف دروب هذه النفس </a:t>
            </a:r>
            <a:r>
              <a:rPr lang="ar-SA" sz="2800" b="1" dirty="0" err="1" smtClean="0"/>
              <a:t>وحاجاتها </a:t>
            </a:r>
            <a:r>
              <a:rPr lang="ar-SA" sz="2800" b="1" dirty="0" smtClean="0"/>
              <a:t>،ومداخلها </a:t>
            </a:r>
            <a:r>
              <a:rPr lang="ar-SA" sz="2800" b="1" dirty="0" err="1" smtClean="0"/>
              <a:t>ومخارجها </a:t>
            </a:r>
            <a:r>
              <a:rPr lang="ar-SA" sz="2800" b="1" dirty="0" smtClean="0"/>
              <a:t>،وقدراتها </a:t>
            </a:r>
            <a:r>
              <a:rPr lang="ar-SA" sz="2800" b="1" dirty="0" err="1" smtClean="0"/>
              <a:t>وطاقاتها </a:t>
            </a:r>
            <a:r>
              <a:rPr lang="ar-SA" sz="2800" b="1" dirty="0" smtClean="0"/>
              <a:t>،فلا يتجاوزها أبداً  </a:t>
            </a:r>
            <a:endParaRPr lang="en-US" sz="2800" dirty="0" smtClean="0"/>
          </a:p>
          <a:p>
            <a:pPr rtl="1"/>
            <a:r>
              <a:rPr lang="ar-SA" sz="2800" b="1" dirty="0" smtClean="0"/>
              <a:t>ولكي تتضح  هذه الخاصية لابد من بيان </a:t>
            </a:r>
            <a:r>
              <a:rPr lang="ar-SA" sz="2800" b="1" dirty="0" err="1" smtClean="0"/>
              <a:t>أمرين :</a:t>
            </a:r>
            <a:endParaRPr lang="en-US" sz="2800" dirty="0" smtClean="0"/>
          </a:p>
          <a:p>
            <a:pPr rtl="1"/>
            <a:r>
              <a:rPr lang="ar-SA" sz="2800" b="1" dirty="0" err="1" smtClean="0"/>
              <a:t>أولاً </a:t>
            </a:r>
            <a:r>
              <a:rPr lang="ar-SA" sz="2800" b="1" dirty="0" smtClean="0"/>
              <a:t>:موقف الشريعة الإسلامية من </a:t>
            </a:r>
            <a:r>
              <a:rPr lang="ar-SA" sz="2800" b="1" dirty="0" err="1" smtClean="0"/>
              <a:t>الفطرة </a:t>
            </a:r>
            <a:r>
              <a:rPr lang="ar-SA" sz="2800" b="1" dirty="0" err="1" smtClean="0"/>
              <a:t>:</a:t>
            </a:r>
            <a:endParaRPr lang="en-US" sz="2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إذا كان خالق الفطرة هو منزل هذه الشريعة فمن الطبعي يقيناً أن تكون موافقة </a:t>
            </a:r>
            <a:r>
              <a:rPr lang="ar-SA" sz="2400" b="1" dirty="0" err="1" smtClean="0"/>
              <a:t>للفطرة </a:t>
            </a:r>
            <a:r>
              <a:rPr lang="ar-SA" sz="2400" b="1" dirty="0" smtClean="0"/>
              <a:t>،منظمة لها واضعة الحدود والضوابط الكفيلة </a:t>
            </a:r>
            <a:r>
              <a:rPr lang="ar-SA" sz="2400" b="1" dirty="0" err="1" smtClean="0"/>
              <a:t>باستقامتها </a:t>
            </a:r>
            <a:r>
              <a:rPr lang="ar-SA" sz="2400" b="1" dirty="0" smtClean="0"/>
              <a:t>،ويدل على موافقتها قوله </a:t>
            </a:r>
            <a:r>
              <a:rPr lang="ar-SA" sz="2400" b="1" dirty="0" err="1" smtClean="0"/>
              <a:t>تعالى </a:t>
            </a:r>
            <a:r>
              <a:rPr lang="ar-SA" sz="2400" b="1" dirty="0" smtClean="0"/>
              <a:t>:   فالفطرة هنا هي </a:t>
            </a:r>
            <a:r>
              <a:rPr lang="ar-SA" sz="2400" b="1" dirty="0" err="1" smtClean="0"/>
              <a:t>الإسلام </a:t>
            </a:r>
            <a:r>
              <a:rPr lang="ar-SA" sz="2400" b="1" dirty="0" smtClean="0"/>
              <a:t>،وكذلك قول النبي صلى الله عليه وسلم في </a:t>
            </a:r>
            <a:r>
              <a:rPr lang="ar-SA" sz="2400" b="1" dirty="0" err="1" smtClean="0"/>
              <a:t>الإسراء :</a:t>
            </a:r>
            <a:r>
              <a:rPr lang="ar-SA" sz="2400" b="1" dirty="0" smtClean="0"/>
              <a:t>(أتيت بإناءين أحدهما لبن والآخر فيه </a:t>
            </a:r>
            <a:r>
              <a:rPr lang="ar-SA" sz="2400" b="1" dirty="0" err="1" smtClean="0"/>
              <a:t>خمر </a:t>
            </a:r>
            <a:r>
              <a:rPr lang="ar-SA" sz="2400" b="1" dirty="0" smtClean="0"/>
              <a:t>....هُديت إلى الفطرة أو أصبت الفطرة أما إنك لو أخذت الخمر غوت </a:t>
            </a:r>
            <a:r>
              <a:rPr lang="ar-SA" sz="2400" b="1" dirty="0" err="1" smtClean="0"/>
              <a:t>أمتك )</a:t>
            </a:r>
            <a:r>
              <a:rPr lang="ar-SA" sz="2400" b="1" dirty="0" smtClean="0"/>
              <a:t> </a:t>
            </a:r>
            <a:endParaRPr lang="en-US" sz="2400" dirty="0" smtClean="0"/>
          </a:p>
          <a:p>
            <a:pPr rtl="1"/>
            <a:r>
              <a:rPr lang="ar-SA" sz="2400" b="1" dirty="0" smtClean="0"/>
              <a:t>ومن الأمثلة على مراعاتها </a:t>
            </a:r>
            <a:r>
              <a:rPr lang="ar-SA" sz="2400" b="1" dirty="0" err="1" smtClean="0"/>
              <a:t>للفطرة </a:t>
            </a:r>
            <a:r>
              <a:rPr lang="ar-SA" sz="2400" b="1" dirty="0" smtClean="0"/>
              <a:t>:تشريع </a:t>
            </a:r>
            <a:r>
              <a:rPr lang="ar-SA" sz="2400" b="1" dirty="0" err="1" smtClean="0"/>
              <a:t>التملك </a:t>
            </a:r>
            <a:r>
              <a:rPr lang="ar-SA" sz="2400" b="1" dirty="0" smtClean="0"/>
              <a:t>، فالإنسان مفطور على حب التملك قال </a:t>
            </a:r>
            <a:r>
              <a:rPr lang="ar-SA" sz="2400" b="1" dirty="0" err="1" smtClean="0"/>
              <a:t>تعالى : </a:t>
            </a:r>
            <a:r>
              <a:rPr lang="ar-SA" sz="2400" b="1" dirty="0" smtClean="0"/>
              <a:t>(و تحبون المال حباً </a:t>
            </a:r>
            <a:r>
              <a:rPr lang="ar-SA" sz="2400" b="1" dirty="0" err="1" smtClean="0"/>
              <a:t>جماً </a:t>
            </a:r>
            <a:r>
              <a:rPr lang="ar-SA" sz="2400" b="1" dirty="0" smtClean="0"/>
              <a:t>) وكذلك شرع النكاح لما في فطرة الطرفين من الميل </a:t>
            </a:r>
            <a:r>
              <a:rPr lang="ar-SA" sz="2400" b="1" dirty="0" err="1" smtClean="0"/>
              <a:t>للآخر </a:t>
            </a:r>
            <a:r>
              <a:rPr lang="ar-SA" sz="2400" b="1" dirty="0" smtClean="0"/>
              <a:t>،كما راعى الضعف الموجود في الإنسان قال </a:t>
            </a:r>
            <a:r>
              <a:rPr lang="ar-SA" sz="2400" b="1" dirty="0" err="1" smtClean="0"/>
              <a:t>تعالى :  </a:t>
            </a:r>
            <a:r>
              <a:rPr lang="ar-SA" sz="2400" b="1" dirty="0" smtClean="0"/>
              <a:t>(الله لطيف بعباده</a:t>
            </a:r>
            <a:r>
              <a:rPr lang="ar-SA" sz="2400" b="1" dirty="0" err="1" smtClean="0"/>
              <a:t>)</a:t>
            </a:r>
            <a:endParaRPr lang="en-US" sz="2400" dirty="0" smtClean="0"/>
          </a:p>
          <a:p>
            <a:pPr rtl="1"/>
            <a:r>
              <a:rPr lang="ar-SA" sz="2400" b="1" dirty="0" smtClean="0"/>
              <a:t>و مع مراعاتها للفطرة إلا إنها رسمت الضوابط والقيود التي تكفل </a:t>
            </a:r>
            <a:r>
              <a:rPr lang="ar-SA" sz="2400" b="1" dirty="0" err="1" smtClean="0"/>
              <a:t>سلامتها </a:t>
            </a:r>
            <a:r>
              <a:rPr lang="ar-SA" sz="2400" b="1" dirty="0" smtClean="0"/>
              <a:t>،فلم تكبتها ولم تطلق لها </a:t>
            </a:r>
            <a:r>
              <a:rPr lang="ar-SA" sz="2400" b="1" dirty="0" err="1" smtClean="0"/>
              <a:t>العنان .</a:t>
            </a:r>
            <a:endParaRPr lang="en-US" sz="2400" dirty="0" smtClean="0"/>
          </a:p>
          <a:p>
            <a:pPr rtl="1"/>
            <a:r>
              <a:rPr lang="ar-SA" sz="2400" b="1" dirty="0" err="1" smtClean="0"/>
              <a:t>ثانياً </a:t>
            </a:r>
            <a:r>
              <a:rPr lang="ar-SA" sz="2400" b="1" dirty="0" smtClean="0"/>
              <a:t>: أثر مراعاة الفطرة  في مقاصد </a:t>
            </a:r>
            <a:r>
              <a:rPr lang="ar-SA" sz="2400" b="1" dirty="0" err="1" smtClean="0"/>
              <a:t>الشريعة </a:t>
            </a:r>
            <a:r>
              <a:rPr lang="ar-SA" sz="2400" b="1" dirty="0" err="1" smtClean="0"/>
              <a:t>:</a:t>
            </a:r>
            <a:endParaRPr lang="en-US"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ويتجلى من </a:t>
            </a:r>
            <a:r>
              <a:rPr lang="ar-SA" sz="2400" b="1" dirty="0" err="1" smtClean="0"/>
              <a:t>وجهين :</a:t>
            </a:r>
            <a:endParaRPr lang="en-US" sz="2400" dirty="0" smtClean="0"/>
          </a:p>
          <a:p>
            <a:pPr rtl="1"/>
            <a:r>
              <a:rPr lang="ar-SA" sz="2400" b="1" dirty="0" smtClean="0"/>
              <a:t>1)   أن مقاصد الشريعة جاءت بالمحافظة على الفطرة </a:t>
            </a:r>
            <a:r>
              <a:rPr lang="ar-SA" sz="2400" b="1" dirty="0" err="1" smtClean="0"/>
              <a:t>واستقامتها </a:t>
            </a:r>
            <a:r>
              <a:rPr lang="ar-SA" sz="2400" b="1" dirty="0" smtClean="0"/>
              <a:t>، وكل ما يفضي إلى خرق فيها يعد محذوراً </a:t>
            </a:r>
            <a:r>
              <a:rPr lang="ar-SA" sz="2400" b="1" dirty="0" err="1" smtClean="0"/>
              <a:t>وممنوعاً .</a:t>
            </a:r>
            <a:endParaRPr lang="en-US" sz="2400" dirty="0" smtClean="0"/>
          </a:p>
          <a:p>
            <a:pPr rtl="1"/>
            <a:r>
              <a:rPr lang="ar-SA" sz="2400" b="1" dirty="0" smtClean="0"/>
              <a:t>2)   أن المحافظة عليها أكسب مقاصد الشريعة خصائص أخرى من الثبات والعموم والاتزان </a:t>
            </a:r>
            <a:r>
              <a:rPr lang="ar-SA" sz="2400" b="1" dirty="0" err="1" smtClean="0"/>
              <a:t>ونحوها </a:t>
            </a:r>
            <a:r>
              <a:rPr lang="ar-SA" sz="2400" b="1" dirty="0" smtClean="0"/>
              <a:t>،حيث أن فطرة الناس واحدة من آدم إلى قيام </a:t>
            </a:r>
            <a:r>
              <a:rPr lang="ar-SA" sz="2400" b="1" dirty="0" err="1" smtClean="0"/>
              <a:t>الساعة </a:t>
            </a:r>
            <a:r>
              <a:rPr lang="ar-SA" sz="2400" b="1" dirty="0" smtClean="0"/>
              <a:t>،قال </a:t>
            </a:r>
            <a:r>
              <a:rPr lang="ar-SA" sz="2400" b="1" dirty="0" err="1" smtClean="0"/>
              <a:t>تعالى </a:t>
            </a:r>
            <a:r>
              <a:rPr lang="ar-SA" sz="2400" b="1" dirty="0" smtClean="0"/>
              <a:t>(فطرة </a:t>
            </a:r>
            <a:r>
              <a:rPr lang="ar-SA" sz="2400" b="1" dirty="0" err="1" smtClean="0"/>
              <a:t>الله </a:t>
            </a:r>
            <a:r>
              <a:rPr lang="ar-SA" sz="2400" b="1" dirty="0" err="1" smtClean="0"/>
              <a:t>)</a:t>
            </a:r>
            <a:r>
              <a:rPr lang="ar-SA" sz="2400" b="1" dirty="0" smtClean="0"/>
              <a:t> </a:t>
            </a:r>
            <a:endParaRPr lang="en-US" sz="2400" dirty="0" smtClean="0"/>
          </a:p>
          <a:p>
            <a:pPr rtl="1"/>
            <a:r>
              <a:rPr lang="ar-SA" sz="2400" b="1" u="sng" dirty="0" smtClean="0"/>
              <a:t>الخصائص الفرعية </a:t>
            </a:r>
            <a:endParaRPr lang="en-US" sz="2400" dirty="0" smtClean="0"/>
          </a:p>
          <a:p>
            <a:pPr rtl="1"/>
            <a:r>
              <a:rPr lang="ar-SA" sz="2400" b="1" u="sng" dirty="0" smtClean="0"/>
              <a:t>1 ـ خاصية العموم والاطراد.</a:t>
            </a:r>
            <a:endParaRPr lang="en-US" sz="2400" dirty="0" smtClean="0"/>
          </a:p>
          <a:p>
            <a:pPr rtl="1"/>
            <a:r>
              <a:rPr lang="ar-SA" sz="2400" b="1" dirty="0" smtClean="0"/>
              <a:t>والمراد </a:t>
            </a:r>
            <a:r>
              <a:rPr lang="ar-SA" sz="2400" b="1" dirty="0" err="1" smtClean="0"/>
              <a:t>بالعموم </a:t>
            </a:r>
            <a:r>
              <a:rPr lang="ar-SA" sz="2400" b="1" dirty="0" smtClean="0"/>
              <a:t>:أي أن هذه المقاصد شاملة لجميع أنواع </a:t>
            </a:r>
            <a:r>
              <a:rPr lang="ar-SA" sz="2400" b="1" dirty="0" err="1" smtClean="0"/>
              <a:t>التكليف ،والمكلفين </a:t>
            </a:r>
            <a:r>
              <a:rPr lang="ar-SA" sz="2400" b="1" dirty="0" smtClean="0"/>
              <a:t>،والأحوال والأزمان </a:t>
            </a:r>
            <a:r>
              <a:rPr lang="ar-SA" sz="2400" b="1" dirty="0" err="1" smtClean="0"/>
              <a:t>والأمكنة </a:t>
            </a:r>
            <a:r>
              <a:rPr lang="ar-SA" sz="2400" b="1" dirty="0" smtClean="0"/>
              <a:t>،شاملة لنواحي الحياة </a:t>
            </a:r>
            <a:r>
              <a:rPr lang="ar-SA" sz="2400" b="1" dirty="0" err="1" smtClean="0"/>
              <a:t>المختلفة </a:t>
            </a:r>
            <a:r>
              <a:rPr lang="ar-SA" sz="2400" b="1" dirty="0" smtClean="0"/>
              <a:t>،دينية وسياسية واجتماعية وخلقية </a:t>
            </a:r>
            <a:r>
              <a:rPr lang="ar-SA" sz="2400" b="1" dirty="0" err="1" smtClean="0"/>
              <a:t>وغيرها </a:t>
            </a:r>
            <a:r>
              <a:rPr lang="ar-SA" sz="2400" b="1" dirty="0" smtClean="0"/>
              <a:t>،دقيق القضايا </a:t>
            </a:r>
            <a:r>
              <a:rPr lang="ar-SA" sz="2400" b="1" dirty="0" err="1" smtClean="0"/>
              <a:t>وكبيرها </a:t>
            </a:r>
            <a:r>
              <a:rPr lang="ar-SA" sz="2400" b="1" dirty="0" smtClean="0"/>
              <a:t>،فنجد العدل مثلاً مطلوب بين الزوجات والأولاد كما أنه مطلوب في القضاء بين </a:t>
            </a:r>
            <a:r>
              <a:rPr lang="ar-SA" sz="2400" b="1" dirty="0" err="1" smtClean="0"/>
              <a:t>الناس </a:t>
            </a:r>
            <a:r>
              <a:rPr lang="ar-SA" sz="2400" b="1" dirty="0" smtClean="0"/>
              <a:t>،وأيضاً شاملةً لكل ما يصلح الدنيا </a:t>
            </a:r>
            <a:r>
              <a:rPr lang="ar-SA" sz="2400" b="1" dirty="0" err="1" smtClean="0"/>
              <a:t>والآخرة </a:t>
            </a:r>
            <a:r>
              <a:rPr lang="ar-SA" sz="2400" b="1" dirty="0" err="1"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لجميع </a:t>
            </a:r>
            <a:r>
              <a:rPr lang="ar-SA" sz="2400" b="1" dirty="0" err="1" smtClean="0"/>
              <a:t>الخلق </a:t>
            </a:r>
            <a:r>
              <a:rPr lang="ar-SA" sz="2400" b="1" dirty="0" smtClean="0"/>
              <a:t>،قال رسول الله صلى الله عليه </a:t>
            </a:r>
            <a:r>
              <a:rPr lang="ar-SA" sz="2400" b="1" dirty="0" err="1" smtClean="0"/>
              <a:t>وسلم : </a:t>
            </a:r>
            <a:r>
              <a:rPr lang="ar-SA" sz="2400" b="1" dirty="0" smtClean="0"/>
              <a:t>(وكان النبي يبعث إلى قومه خاصة وبعثت إلى الناس </a:t>
            </a:r>
            <a:r>
              <a:rPr lang="ar-SA" sz="2400" b="1" dirty="0" err="1" smtClean="0"/>
              <a:t>عامة )  </a:t>
            </a:r>
            <a:r>
              <a:rPr lang="ar-SA" sz="2400" b="1" dirty="0" smtClean="0"/>
              <a:t>،ولقد أتم الله هذا الدين </a:t>
            </a:r>
            <a:r>
              <a:rPr lang="ar-SA" sz="2400" b="1" dirty="0" err="1" smtClean="0"/>
              <a:t>وأكمله </a:t>
            </a:r>
            <a:r>
              <a:rPr lang="ar-SA" sz="2400" b="1" dirty="0" smtClean="0"/>
              <a:t>،قال </a:t>
            </a:r>
            <a:r>
              <a:rPr lang="ar-SA" sz="2400" b="1" dirty="0" err="1" smtClean="0"/>
              <a:t>تعالى : </a:t>
            </a:r>
            <a:r>
              <a:rPr lang="ar-SA" sz="2400" b="1" dirty="0" smtClean="0"/>
              <a:t>(اكملت لكم </a:t>
            </a:r>
            <a:r>
              <a:rPr lang="ar-SA" sz="2400" b="1" dirty="0" err="1" smtClean="0"/>
              <a:t>دينكم )  </a:t>
            </a:r>
            <a:r>
              <a:rPr lang="ar-SA" sz="2400" b="1" dirty="0" smtClean="0"/>
              <a:t>،فلا عمل يفرض ولا حركة ولا سكون يُدعى إلا والشريعة </a:t>
            </a:r>
            <a:r>
              <a:rPr lang="ar-SA" sz="2400" b="1" dirty="0" err="1" smtClean="0"/>
              <a:t>حاكمة </a:t>
            </a:r>
            <a:r>
              <a:rPr lang="ar-SA" sz="2400" b="1" dirty="0" smtClean="0"/>
              <a:t>،وإن وقع لبعض نصوصها خصوص ما فهو راجع إلى عموم </a:t>
            </a:r>
            <a:r>
              <a:rPr lang="ar-SA" sz="2400" b="1" dirty="0" err="1" smtClean="0"/>
              <a:t>آخر </a:t>
            </a:r>
            <a:r>
              <a:rPr lang="ar-SA" sz="2400" b="1" dirty="0" smtClean="0"/>
              <a:t>،كالعرايا</a:t>
            </a:r>
            <a:r>
              <a:rPr lang="ar-SA" sz="2400" b="1" dirty="0" err="1" smtClean="0"/>
              <a:t>(</a:t>
            </a:r>
            <a:r>
              <a:rPr lang="ar-SA" sz="2400" b="1" dirty="0" smtClean="0"/>
              <a:t>) مثلاً فإنه راجعة إلى أصول </a:t>
            </a:r>
            <a:r>
              <a:rPr lang="ar-SA" sz="2400" b="1" dirty="0" err="1" smtClean="0"/>
              <a:t>حاجية</a:t>
            </a:r>
            <a:r>
              <a:rPr lang="ar-SA" sz="2400" b="1" dirty="0" smtClean="0"/>
              <a:t> أو تحسينية أو ما يكملها وهي أمور </a:t>
            </a:r>
            <a:r>
              <a:rPr lang="ar-SA" sz="2400" b="1" dirty="0" err="1" smtClean="0"/>
              <a:t>عامة </a:t>
            </a:r>
            <a:r>
              <a:rPr lang="ar-SA" sz="2400" b="1" dirty="0" smtClean="0"/>
              <a:t>،فلا خاص في الظاهر إلا وهو عام في </a:t>
            </a:r>
            <a:r>
              <a:rPr lang="ar-SA" sz="2400" b="1" dirty="0" err="1" smtClean="0"/>
              <a:t>الحقيقة  .</a:t>
            </a:r>
            <a:r>
              <a:rPr lang="ar-SA" sz="2400" b="1" dirty="0" smtClean="0"/>
              <a:t> </a:t>
            </a:r>
            <a:endParaRPr lang="en-US" sz="2400" dirty="0" smtClean="0"/>
          </a:p>
          <a:p>
            <a:pPr rtl="1"/>
            <a:r>
              <a:rPr lang="ar-SA" sz="2400" b="1" dirty="0" smtClean="0"/>
              <a:t>أما </a:t>
            </a:r>
            <a:r>
              <a:rPr lang="ar-SA" sz="2400" b="1" dirty="0" err="1" smtClean="0"/>
              <a:t>الاطراد </a:t>
            </a:r>
            <a:r>
              <a:rPr lang="ar-SA" sz="2400" b="1" dirty="0" smtClean="0"/>
              <a:t>:ألا يكون المعنى مختلف باختلاف أحوال الأقطار والقبائل </a:t>
            </a:r>
            <a:r>
              <a:rPr lang="ar-SA" sz="2400" b="1" dirty="0" err="1" smtClean="0"/>
              <a:t>والأعصار</a:t>
            </a:r>
            <a:r>
              <a:rPr lang="ar-SA" sz="2400" b="1" dirty="0" smtClean="0"/>
              <a:t> ،مثل وصف الإسلام والقدرة على النفقة في تحقيق مقصد </a:t>
            </a:r>
            <a:r>
              <a:rPr lang="ar-SA" sz="2400" b="1" dirty="0" err="1" smtClean="0"/>
              <a:t>الملاءمة</a:t>
            </a:r>
            <a:r>
              <a:rPr lang="ar-SA" sz="2400" b="1" dirty="0" smtClean="0"/>
              <a:t> للمعاشرة المشروطة في </a:t>
            </a:r>
            <a:r>
              <a:rPr lang="ar-SA" sz="2400" b="1" dirty="0" err="1" smtClean="0"/>
              <a:t>النكاح </a:t>
            </a:r>
            <a:r>
              <a:rPr lang="ar-SA" sz="2400" b="1" dirty="0" smtClean="0"/>
              <a:t>،وبما أن الشارع قصد إقامة المصالح الدنيوية والأخروية على وجه لا تختل لها </a:t>
            </a:r>
            <a:r>
              <a:rPr lang="ar-SA" sz="2400" b="1" dirty="0" err="1" smtClean="0"/>
              <a:t>به</a:t>
            </a:r>
            <a:r>
              <a:rPr lang="ar-SA" sz="2400" b="1" dirty="0" smtClean="0"/>
              <a:t> نظام فيلزم أن تكون كلية وعامة في جميع لأحوال </a:t>
            </a:r>
            <a:r>
              <a:rPr lang="ar-SA" sz="2400" b="1" dirty="0" err="1" smtClean="0"/>
              <a:t>والأزمان  </a:t>
            </a:r>
            <a:r>
              <a:rPr lang="ar-SA" sz="2400" b="1" dirty="0" err="1" smtClean="0"/>
              <a:t>.</a:t>
            </a:r>
            <a:endParaRPr lang="en-US" sz="2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u="sng" dirty="0" smtClean="0"/>
              <a:t>2 ـ خاصية </a:t>
            </a:r>
            <a:r>
              <a:rPr lang="ar-SA" sz="2400" b="1" u="sng" dirty="0" err="1" smtClean="0"/>
              <a:t>الثبات </a:t>
            </a:r>
            <a:r>
              <a:rPr lang="ar-SA" sz="2400" b="1" u="sng" dirty="0" smtClean="0"/>
              <a:t>(الأبدية</a:t>
            </a:r>
            <a:r>
              <a:rPr lang="ar-SA" sz="2400" b="1" u="sng" dirty="0" err="1" smtClean="0"/>
              <a:t>)</a:t>
            </a:r>
            <a:r>
              <a:rPr lang="ar-SA" sz="2400" b="1" u="sng" dirty="0" smtClean="0"/>
              <a:t> </a:t>
            </a:r>
            <a:endParaRPr lang="en-US" sz="2400" dirty="0" smtClean="0"/>
          </a:p>
          <a:p>
            <a:pPr rtl="1"/>
            <a:r>
              <a:rPr lang="ar-SA" sz="2400" b="1" dirty="0" smtClean="0"/>
              <a:t>وهذه الخاصية منبثقة من الخاصية الأساس خاصية </a:t>
            </a:r>
            <a:r>
              <a:rPr lang="ar-SA" sz="2400" b="1" dirty="0" err="1" smtClean="0"/>
              <a:t>الربانية </a:t>
            </a:r>
            <a:r>
              <a:rPr lang="ar-SA" sz="2400" b="1" dirty="0" smtClean="0"/>
              <a:t>،ومعنى </a:t>
            </a:r>
            <a:r>
              <a:rPr lang="ar-SA" sz="2400" b="1" dirty="0" err="1" smtClean="0"/>
              <a:t>هذا </a:t>
            </a:r>
            <a:r>
              <a:rPr lang="ar-SA" sz="2400" b="1" dirty="0" smtClean="0"/>
              <a:t>:أن مقاصد الشارع راسخة </a:t>
            </a:r>
            <a:r>
              <a:rPr lang="ar-SA" sz="2400" b="1" dirty="0" err="1" smtClean="0"/>
              <a:t>الأساس </a:t>
            </a:r>
            <a:r>
              <a:rPr lang="ar-SA" sz="2400" b="1" dirty="0" smtClean="0"/>
              <a:t>،ثابتة </a:t>
            </a:r>
            <a:r>
              <a:rPr lang="ar-SA" sz="2400" b="1" dirty="0" err="1" smtClean="0"/>
              <a:t>الأركان </a:t>
            </a:r>
            <a:r>
              <a:rPr lang="ar-SA" sz="2400" b="1" dirty="0" smtClean="0"/>
              <a:t>، لا تتصادم مع حال أو مكان أو </a:t>
            </a:r>
            <a:r>
              <a:rPr lang="ar-SA" sz="2400" b="1" dirty="0" err="1" smtClean="0"/>
              <a:t>زمان </a:t>
            </a:r>
            <a:r>
              <a:rPr lang="ar-SA" sz="2400" b="1" dirty="0" smtClean="0"/>
              <a:t>،محفوظة أصولها </a:t>
            </a:r>
            <a:r>
              <a:rPr lang="ar-SA" sz="2400" b="1" dirty="0" err="1" smtClean="0"/>
              <a:t>وفروعها </a:t>
            </a:r>
            <a:r>
              <a:rPr lang="ar-SA" sz="2400" b="1" dirty="0" smtClean="0"/>
              <a:t>،قال </a:t>
            </a:r>
            <a:r>
              <a:rPr lang="ar-SA" sz="2400" b="1" dirty="0" err="1" smtClean="0"/>
              <a:t>تعالى :  </a:t>
            </a:r>
            <a:r>
              <a:rPr lang="ar-SA" sz="2400" b="1" dirty="0" smtClean="0"/>
              <a:t>(لا مبدل </a:t>
            </a:r>
            <a:r>
              <a:rPr lang="ar-SA" sz="2400" b="1" dirty="0" err="1" smtClean="0"/>
              <a:t>لكلماته ) </a:t>
            </a:r>
            <a:r>
              <a:rPr lang="ar-SA" sz="2400" b="1" dirty="0" smtClean="0"/>
              <a:t>،فما أثبت سبب فهو سبب أبداً لا </a:t>
            </a:r>
            <a:r>
              <a:rPr lang="ar-SA" sz="2400" b="1" dirty="0" err="1" smtClean="0"/>
              <a:t>يرتفع </a:t>
            </a:r>
            <a:r>
              <a:rPr lang="ar-SA" sz="2400" b="1" dirty="0" smtClean="0"/>
              <a:t>،وما كان واجب فهو واجب أبداً لا </a:t>
            </a:r>
            <a:r>
              <a:rPr lang="ar-SA" sz="2400" b="1" dirty="0" err="1" smtClean="0"/>
              <a:t>يرتفع </a:t>
            </a:r>
            <a:r>
              <a:rPr lang="ar-SA" sz="2400" b="1" dirty="0" smtClean="0"/>
              <a:t>،أو مندوب فهو مندوب </a:t>
            </a:r>
            <a:r>
              <a:rPr lang="ar-SA" sz="2400" b="1" dirty="0" err="1" smtClean="0"/>
              <a:t>وهكذا </a:t>
            </a:r>
            <a:r>
              <a:rPr lang="ar-SA" sz="2400" b="1" dirty="0" smtClean="0"/>
              <a:t>، لم تتعرض قواعدها الكلية </a:t>
            </a:r>
            <a:r>
              <a:rPr lang="ar-SA" sz="2400" b="1" dirty="0" err="1" smtClean="0"/>
              <a:t>للنسخ </a:t>
            </a:r>
            <a:r>
              <a:rPr lang="ar-SA" sz="2400" b="1" dirty="0" smtClean="0"/>
              <a:t>،ليتمكن من إرجاع الجزئيات إليها عند الاشتباه والاختلاف فيخضع المتغير </a:t>
            </a:r>
            <a:r>
              <a:rPr lang="ar-SA" sz="2400" b="1" dirty="0" err="1" smtClean="0"/>
              <a:t>للثابت .</a:t>
            </a:r>
            <a:endParaRPr lang="en-US" sz="2400" dirty="0" smtClean="0"/>
          </a:p>
          <a:p>
            <a:pPr rtl="1"/>
            <a:r>
              <a:rPr lang="ar-SA" sz="2400" b="1" dirty="0" smtClean="0"/>
              <a:t> </a:t>
            </a:r>
            <a:r>
              <a:rPr lang="ar-SA" sz="2400" b="1" u="sng" dirty="0" smtClean="0"/>
              <a:t>3 </a:t>
            </a:r>
            <a:r>
              <a:rPr lang="ar-SA" sz="2400" b="1" u="sng" dirty="0" smtClean="0"/>
              <a:t>ـ التوافق والانسجام والعصمة من التناقض</a:t>
            </a:r>
            <a:endParaRPr lang="en-US" sz="2400" dirty="0" smtClean="0"/>
          </a:p>
          <a:p>
            <a:pPr rtl="1"/>
            <a:r>
              <a:rPr lang="ar-SA" sz="2400" b="1" dirty="0" smtClean="0"/>
              <a:t>ويظهر ذلك مما </a:t>
            </a:r>
            <a:r>
              <a:rPr lang="ar-SA" sz="2400" b="1" dirty="0" err="1" smtClean="0"/>
              <a:t>يلي :</a:t>
            </a:r>
            <a:endParaRPr lang="en-US" sz="2400" dirty="0" smtClean="0"/>
          </a:p>
          <a:p>
            <a:pPr rtl="1"/>
            <a:r>
              <a:rPr lang="ar-SA" sz="2400" b="1" dirty="0" smtClean="0"/>
              <a:t>1)   واقع </a:t>
            </a:r>
            <a:r>
              <a:rPr lang="ar-SA" sz="2400" b="1" dirty="0" err="1" smtClean="0"/>
              <a:t>المقاصد </a:t>
            </a:r>
            <a:r>
              <a:rPr lang="ar-SA" sz="2400" b="1" dirty="0" smtClean="0"/>
              <a:t>، إذا تتبعنا المقاصد وقارنا بينها لم نجد إلا التآلف </a:t>
            </a:r>
            <a:r>
              <a:rPr lang="ar-SA" sz="2400" b="1" dirty="0" err="1" smtClean="0"/>
              <a:t>والتوافق </a:t>
            </a:r>
            <a:r>
              <a:rPr lang="ar-SA" sz="2400" b="1" dirty="0" smtClean="0"/>
              <a:t>، فهي من لدن حكيم </a:t>
            </a:r>
            <a:r>
              <a:rPr lang="ar-SA" sz="2400" b="1" dirty="0" err="1" smtClean="0"/>
              <a:t>خبير </a:t>
            </a:r>
            <a:r>
              <a:rPr lang="ar-SA" sz="2400" b="1" dirty="0" err="1" smtClean="0"/>
              <a:t>.</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a:xfrm>
            <a:off x="533400" y="1447800"/>
            <a:ext cx="8915400" cy="4525963"/>
          </a:xfrm>
        </p:spPr>
        <p:txBody>
          <a:bodyPr/>
          <a:lstStyle/>
          <a:p>
            <a:pPr rtl="1"/>
            <a:endParaRPr lang="en-US" sz="2400" dirty="0" smtClean="0"/>
          </a:p>
          <a:p>
            <a:pPr rtl="1"/>
            <a:r>
              <a:rPr lang="ar-SA" sz="2400" b="1" dirty="0" smtClean="0"/>
              <a:t>2)   نفي الاختلاف في نصوص </a:t>
            </a:r>
            <a:r>
              <a:rPr lang="ar-SA" sz="2400" b="1" dirty="0" err="1" smtClean="0"/>
              <a:t>الشريعة </a:t>
            </a:r>
            <a:r>
              <a:rPr lang="ar-SA" sz="2400" b="1" dirty="0" smtClean="0"/>
              <a:t>، فهذا دليل على نفي الاختلاف في مقاصد </a:t>
            </a:r>
            <a:r>
              <a:rPr lang="ar-SA" sz="2400" b="1" dirty="0" err="1" smtClean="0"/>
              <a:t>الشارع </a:t>
            </a:r>
            <a:r>
              <a:rPr lang="ar-SA" sz="2400" b="1" dirty="0" smtClean="0"/>
              <a:t>، قال </a:t>
            </a:r>
            <a:r>
              <a:rPr lang="ar-SA" sz="2400" b="1" dirty="0" err="1" smtClean="0"/>
              <a:t>تعالى: </a:t>
            </a:r>
            <a:r>
              <a:rPr lang="ar-SA" sz="2400" b="1" dirty="0" smtClean="0"/>
              <a:t>(لوجدوا فيه اختلافاً كثيرا ً) أي لو كان من عند غير الله لوقع الاختلاف الكثير </a:t>
            </a:r>
            <a:r>
              <a:rPr lang="ar-SA" sz="2400" b="1" dirty="0" err="1" smtClean="0"/>
              <a:t>والتناقض .</a:t>
            </a:r>
            <a:endParaRPr lang="en-US" sz="2400" dirty="0" smtClean="0"/>
          </a:p>
          <a:p>
            <a:pPr rtl="1"/>
            <a:r>
              <a:rPr lang="ar-SA" sz="2400" b="1" dirty="0" smtClean="0"/>
              <a:t>3)   مصدر المقاصد هو العالم المحيط بكل </a:t>
            </a:r>
            <a:r>
              <a:rPr lang="ar-SA" sz="2400" b="1" dirty="0" err="1" smtClean="0"/>
              <a:t>شيء </a:t>
            </a:r>
            <a:r>
              <a:rPr lang="ar-SA" sz="2400" b="1" dirty="0" smtClean="0"/>
              <a:t>، المتفرد الذي لا يشاركه أحد في حكمه </a:t>
            </a:r>
            <a:r>
              <a:rPr lang="ar-SA" sz="2400" b="1" dirty="0" err="1" smtClean="0"/>
              <a:t>وصنعه </a:t>
            </a:r>
            <a:r>
              <a:rPr lang="ar-SA" sz="2400" b="1" dirty="0" smtClean="0"/>
              <a:t>، وإذا كان مصدر المقاصد هو من كان بهذه الصفات فإن وضعها في الآلف والتوافق مقطوع </a:t>
            </a:r>
            <a:r>
              <a:rPr lang="ar-SA" sz="2400" b="1" dirty="0" err="1" smtClean="0"/>
              <a:t>به</a:t>
            </a:r>
            <a:r>
              <a:rPr lang="ar-SA" sz="2400" b="1" dirty="0" smtClean="0"/>
              <a:t> ، إذ أن الاختلاف والتناقض إنما يقع من جاهل أو غافل أو من واضعين متعددين تختلف مآربهم </a:t>
            </a:r>
            <a:r>
              <a:rPr lang="ar-SA" sz="2400" b="1" dirty="0" err="1" smtClean="0"/>
              <a:t>ونزعاتهم .</a:t>
            </a:r>
            <a:endParaRPr lang="en-US" sz="2400" dirty="0" smtClean="0"/>
          </a:p>
          <a:p>
            <a:pPr rtl="1"/>
            <a:r>
              <a:rPr lang="ar-SA" sz="2400" b="1" u="sng" dirty="0" smtClean="0"/>
              <a:t>4 ـ قصد المصلحة مطلقاً والبراءة من التحيز والهوى</a:t>
            </a:r>
            <a:endParaRPr lang="en-US" sz="2400" dirty="0" smtClean="0"/>
          </a:p>
          <a:p>
            <a:pPr rtl="1"/>
            <a:r>
              <a:rPr lang="ar-SA" sz="2400" b="1" dirty="0" smtClean="0"/>
              <a:t>المعتبر في </a:t>
            </a:r>
            <a:r>
              <a:rPr lang="ar-SA" sz="2400" b="1" dirty="0" err="1" smtClean="0"/>
              <a:t>الشرع</a:t>
            </a:r>
            <a:r>
              <a:rPr lang="ar-SA" sz="2400" b="1" dirty="0" smtClean="0"/>
              <a:t> هو جهة </a:t>
            </a:r>
            <a:r>
              <a:rPr lang="ar-SA" sz="2400" b="1" dirty="0" err="1" smtClean="0"/>
              <a:t>المصلحة </a:t>
            </a:r>
            <a:r>
              <a:rPr lang="ar-SA" sz="2400" b="1" dirty="0" smtClean="0"/>
              <a:t>، التي هي عماد الدين </a:t>
            </a:r>
            <a:r>
              <a:rPr lang="ar-SA" sz="2400" b="1" dirty="0" err="1" smtClean="0"/>
              <a:t>والدنيا </a:t>
            </a:r>
            <a:r>
              <a:rPr lang="ar-SA" sz="2400" b="1" dirty="0" smtClean="0"/>
              <a:t>،ولا شك أن المنافع الحاصلة للمكلف قد تكون مشوبة عادة </a:t>
            </a:r>
            <a:r>
              <a:rPr lang="ar-SA" sz="2400" b="1" dirty="0" err="1" smtClean="0"/>
              <a:t>للمكلف </a:t>
            </a:r>
            <a:r>
              <a:rPr lang="ar-SA" sz="2400" b="1" dirty="0" smtClean="0"/>
              <a:t>، والعكس </a:t>
            </a:r>
            <a:r>
              <a:rPr lang="ar-SA" sz="2400" b="1" dirty="0" err="1" smtClean="0"/>
              <a:t>كذلك </a:t>
            </a:r>
            <a:r>
              <a:rPr lang="ar-SA" sz="2400" b="1" dirty="0" smtClean="0"/>
              <a:t>، كالأكل والشرب في حياة </a:t>
            </a:r>
            <a:r>
              <a:rPr lang="ar-SA" sz="2400" b="1" dirty="0" err="1" smtClean="0"/>
              <a:t>النفوس </a:t>
            </a:r>
            <a:r>
              <a:rPr lang="ar-SA" sz="2400" b="1" dirty="0" smtClean="0"/>
              <a:t>، هذه منفعة مع أنه لا يخلو من </a:t>
            </a:r>
            <a:r>
              <a:rPr lang="ar-SA" sz="2400" b="1" dirty="0" err="1" smtClean="0"/>
              <a:t>المشاق</a:t>
            </a:r>
            <a:r>
              <a:rPr lang="ar-SA" sz="2400" b="1" dirty="0" smtClean="0"/>
              <a:t> والآلام في </a:t>
            </a:r>
            <a:r>
              <a:rPr lang="ar-SA" sz="2400" b="1" dirty="0" err="1" smtClean="0"/>
              <a:t>تحصيله </a:t>
            </a:r>
            <a:r>
              <a:rPr lang="ar-SA" sz="2400" b="1" dirty="0" err="1" smtClean="0"/>
              <a:t>.</a:t>
            </a:r>
            <a:endParaRPr lang="en-US"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تتميز مقاصد الشريعة بقصدها المصلحة </a:t>
            </a:r>
            <a:r>
              <a:rPr lang="ar-SA" sz="2400" b="1" dirty="0" err="1" smtClean="0"/>
              <a:t>مطلقا </a:t>
            </a:r>
            <a:r>
              <a:rPr lang="ar-SA" sz="2400" b="1" dirty="0" smtClean="0"/>
              <a:t>،وجاءت الشريعة لتخرج الإنسان من عبادة هواه ليكون عبدا لله </a:t>
            </a:r>
            <a:r>
              <a:rPr lang="ar-SA" sz="2400" b="1" dirty="0" err="1" smtClean="0"/>
              <a:t>سبحانه </a:t>
            </a:r>
            <a:r>
              <a:rPr lang="ar-SA" sz="2400" b="1" dirty="0" smtClean="0"/>
              <a:t>، ذلك أن الهوى لا ينضبط معه أمر ولا يستقيم </a:t>
            </a:r>
            <a:r>
              <a:rPr lang="ar-SA" sz="2400" b="1" dirty="0" err="1" smtClean="0"/>
              <a:t>به</a:t>
            </a:r>
            <a:r>
              <a:rPr lang="ar-SA" sz="2400" b="1" dirty="0" smtClean="0"/>
              <a:t> </a:t>
            </a:r>
            <a:r>
              <a:rPr lang="ar-SA" sz="2400" b="1" dirty="0" err="1" smtClean="0"/>
              <a:t>حال </a:t>
            </a:r>
            <a:r>
              <a:rPr lang="ar-SA" sz="2400" b="1" dirty="0" smtClean="0"/>
              <a:t>، ولذلك قال </a:t>
            </a:r>
            <a:r>
              <a:rPr lang="ar-SA" sz="2400" b="1" dirty="0" err="1" smtClean="0"/>
              <a:t>تعالى : </a:t>
            </a:r>
            <a:r>
              <a:rPr lang="ar-SA" sz="2400" b="1" dirty="0" smtClean="0"/>
              <a:t>( و نهى النفس عن </a:t>
            </a:r>
            <a:r>
              <a:rPr lang="ar-SA" sz="2400" b="1" dirty="0" err="1" smtClean="0"/>
              <a:t>الهوى )  </a:t>
            </a:r>
            <a:r>
              <a:rPr lang="ar-SA" sz="2400" b="1" dirty="0" smtClean="0"/>
              <a:t>، ثم إن الهوى سبب من أسباب التناقض والاختلاف وهما منتفيان عن مقاصد </a:t>
            </a:r>
            <a:r>
              <a:rPr lang="ar-SA" sz="2400" b="1" dirty="0" err="1" smtClean="0"/>
              <a:t>الشارع .</a:t>
            </a:r>
            <a:r>
              <a:rPr lang="ar-SA" sz="2400" b="1" dirty="0" smtClean="0"/>
              <a:t> </a:t>
            </a:r>
            <a:endParaRPr lang="en-US" sz="2400" dirty="0" smtClean="0"/>
          </a:p>
          <a:p>
            <a:pPr rtl="1"/>
            <a:r>
              <a:rPr lang="ar-SA" sz="2400" b="1" dirty="0" smtClean="0"/>
              <a:t>ولا يخفى أن تشريعات البشر وأنظمتهم لابد وأن يداخلها الهوى والتحيز إلى </a:t>
            </a:r>
            <a:r>
              <a:rPr lang="ar-SA" sz="2400" b="1" dirty="0" err="1" smtClean="0"/>
              <a:t>جهة </a:t>
            </a:r>
            <a:r>
              <a:rPr lang="ar-SA" sz="2400" b="1" dirty="0" smtClean="0"/>
              <a:t>،وعند إذن تقع في الانحراف عن الحق والعدل من حيث لا </a:t>
            </a:r>
            <a:r>
              <a:rPr lang="ar-SA" sz="2400" b="1" dirty="0" err="1" smtClean="0"/>
              <a:t>تعلم .</a:t>
            </a:r>
            <a:r>
              <a:rPr lang="ar-SA" sz="2400" b="1" dirty="0" smtClean="0"/>
              <a:t> </a:t>
            </a:r>
            <a:endParaRPr lang="en-US" sz="2400" dirty="0" smtClean="0"/>
          </a:p>
          <a:p>
            <a:pPr rtl="1"/>
            <a:r>
              <a:rPr lang="ar-SA" sz="2400" b="1" u="sng" dirty="0" smtClean="0"/>
              <a:t>5 ـ الانضباط والتوازن</a:t>
            </a:r>
            <a:endParaRPr lang="en-US" sz="2400" dirty="0" smtClean="0"/>
          </a:p>
          <a:p>
            <a:pPr rtl="1"/>
            <a:r>
              <a:rPr lang="ar-SA" sz="2400" b="1" dirty="0" smtClean="0"/>
              <a:t>والمراد </a:t>
            </a:r>
            <a:r>
              <a:rPr lang="ar-SA" sz="2400" b="1" dirty="0" err="1" smtClean="0"/>
              <a:t>بالانضباط </a:t>
            </a:r>
            <a:r>
              <a:rPr lang="ar-SA" sz="2400" b="1" dirty="0" smtClean="0"/>
              <a:t>: أن يكون للمعنى حد معتبر لا يتجاوزه ولا يقصر </a:t>
            </a:r>
            <a:r>
              <a:rPr lang="ar-SA" sz="2400" b="1" dirty="0" err="1" smtClean="0"/>
              <a:t>عنه </a:t>
            </a:r>
            <a:r>
              <a:rPr lang="ar-SA" sz="2400" b="1" dirty="0" smtClean="0"/>
              <a:t>، فهي منضبطة بضوابط </a:t>
            </a:r>
            <a:r>
              <a:rPr lang="ar-SA" sz="2400" b="1" dirty="0" err="1" smtClean="0"/>
              <a:t>وقيود </a:t>
            </a:r>
            <a:r>
              <a:rPr lang="ar-SA" sz="2400" b="1" dirty="0" smtClean="0"/>
              <a:t>، بحيث يكون القدر الصالح منه لأن يعتبر مقصدا شرعيا قدرا غير مشكك </a:t>
            </a:r>
            <a:r>
              <a:rPr lang="ar-SA" sz="2400" b="1" dirty="0" err="1" smtClean="0"/>
              <a:t>فيه </a:t>
            </a:r>
            <a:r>
              <a:rPr lang="ar-SA" sz="2400" b="1" dirty="0" smtClean="0"/>
              <a:t>، </a:t>
            </a:r>
            <a:r>
              <a:rPr lang="ar-SA" sz="2400" b="1" dirty="0" err="1" smtClean="0"/>
              <a:t>مثل </a:t>
            </a:r>
            <a:r>
              <a:rPr lang="ar-SA" sz="2400" b="1" dirty="0" smtClean="0"/>
              <a:t>: حفظ العقل إلى القدر الذي يخرجه العاقل عن تصرفات العقلاء الذي هو المقصد من مشروعية </a:t>
            </a:r>
            <a:r>
              <a:rPr lang="ar-SA" sz="2400" b="1" dirty="0" err="1" smtClean="0"/>
              <a:t>التعزير</a:t>
            </a:r>
            <a:r>
              <a:rPr lang="ar-SA" sz="2400" b="1" dirty="0" smtClean="0"/>
              <a:t> بالضرب عند </a:t>
            </a:r>
            <a:r>
              <a:rPr lang="ar-SA" sz="2400" b="1" dirty="0" err="1" smtClean="0"/>
              <a:t>السكر </a:t>
            </a:r>
            <a:r>
              <a:rPr lang="ar-SA" sz="2400" b="1" dirty="0" err="1" smtClean="0"/>
              <a:t>.</a:t>
            </a:r>
            <a:endParaRPr lang="en-US"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فلو ترك الأمر إلى نظر الناس وما يقدرونه لتباينت </a:t>
            </a:r>
            <a:r>
              <a:rPr lang="ar-SA" sz="2400" b="1" dirty="0" err="1" smtClean="0"/>
              <a:t>التقديرات </a:t>
            </a:r>
            <a:r>
              <a:rPr lang="ar-SA" sz="2400" b="1" dirty="0" smtClean="0"/>
              <a:t>، </a:t>
            </a:r>
            <a:r>
              <a:rPr lang="ar-SA" sz="2400" b="1" dirty="0" err="1" smtClean="0"/>
              <a:t>ولتفاوتت</a:t>
            </a:r>
            <a:r>
              <a:rPr lang="ar-SA" sz="2400" b="1" dirty="0" smtClean="0"/>
              <a:t> </a:t>
            </a:r>
            <a:r>
              <a:rPr lang="ar-SA" sz="2400" b="1" dirty="0" err="1" smtClean="0"/>
              <a:t>الأنظار </a:t>
            </a:r>
            <a:r>
              <a:rPr lang="ar-SA" sz="2400" b="1" dirty="0" smtClean="0"/>
              <a:t>، فيقع الإفراط أو </a:t>
            </a:r>
            <a:r>
              <a:rPr lang="ar-SA" sz="2400" b="1" dirty="0" err="1" smtClean="0"/>
              <a:t>التفريط </a:t>
            </a:r>
            <a:r>
              <a:rPr lang="ar-SA" sz="2400" b="1" dirty="0" smtClean="0"/>
              <a:t>، ونتيجة ضبط الشارع وجوه المصالح يحصل التوازن </a:t>
            </a:r>
            <a:r>
              <a:rPr lang="ar-SA" sz="2400" b="1" dirty="0" err="1" smtClean="0"/>
              <a:t>والوسطية </a:t>
            </a:r>
            <a:r>
              <a:rPr lang="ar-SA" sz="2400" b="1" dirty="0" smtClean="0"/>
              <a:t>، </a:t>
            </a:r>
            <a:r>
              <a:rPr lang="ar-SA" sz="2400" b="1" dirty="0" err="1" smtClean="0"/>
              <a:t>مثلا </a:t>
            </a:r>
            <a:r>
              <a:rPr lang="ar-SA" sz="2400" b="1" dirty="0" smtClean="0"/>
              <a:t>: لم يقل إن المقصود من الحدود الزجر بدون ضبط ولا </a:t>
            </a:r>
            <a:r>
              <a:rPr lang="ar-SA" sz="2400" b="1" dirty="0" err="1" smtClean="0"/>
              <a:t>قيد </a:t>
            </a:r>
            <a:r>
              <a:rPr lang="ar-SA" sz="2400" b="1" dirty="0" smtClean="0"/>
              <a:t>، فضوابط الأحكام تفي بمقاصدها من غير زيادة أو </a:t>
            </a:r>
            <a:r>
              <a:rPr lang="ar-SA" sz="2400" b="1" dirty="0" err="1" smtClean="0"/>
              <a:t>نقصان .</a:t>
            </a:r>
            <a:endParaRPr lang="en-US" sz="2400" dirty="0" smtClean="0"/>
          </a:p>
          <a:p>
            <a:pPr rtl="1"/>
            <a:r>
              <a:rPr lang="ar-SA" sz="2400" b="1" dirty="0" smtClean="0"/>
              <a:t>وبهذا يظهر لنا ان الضبط في المقاصد الشرعية يحقق </a:t>
            </a:r>
            <a:r>
              <a:rPr lang="ar-SA" sz="2400" b="1" dirty="0" err="1" smtClean="0"/>
              <a:t>أمرين :</a:t>
            </a:r>
            <a:r>
              <a:rPr lang="ar-SA" sz="2400" b="1" dirty="0" smtClean="0"/>
              <a:t> </a:t>
            </a:r>
            <a:endParaRPr lang="en-US" sz="2400" dirty="0" smtClean="0"/>
          </a:p>
          <a:p>
            <a:pPr rtl="1"/>
            <a:r>
              <a:rPr lang="ar-SA" sz="2400" b="1" dirty="0" smtClean="0"/>
              <a:t>1)   أنه يخلصها من الإفراط </a:t>
            </a:r>
            <a:r>
              <a:rPr lang="ar-SA" sz="2400" b="1" dirty="0" err="1" smtClean="0"/>
              <a:t>والتفريط </a:t>
            </a:r>
            <a:r>
              <a:rPr lang="ar-SA" sz="2400" b="1" dirty="0" smtClean="0"/>
              <a:t>، ويضفي عليها سمة التوسط </a:t>
            </a:r>
            <a:r>
              <a:rPr lang="ar-SA" sz="2400" b="1" dirty="0" err="1" smtClean="0"/>
              <a:t>والاتزان .</a:t>
            </a:r>
            <a:endParaRPr lang="en-US" sz="2400" dirty="0" smtClean="0"/>
          </a:p>
          <a:p>
            <a:pPr rtl="1"/>
            <a:r>
              <a:rPr lang="ar-SA" sz="2400" b="1" dirty="0" smtClean="0"/>
              <a:t>2)   أنه يجعلها سهلة </a:t>
            </a:r>
            <a:r>
              <a:rPr lang="ar-SA" sz="2400" b="1" dirty="0" err="1" smtClean="0"/>
              <a:t>التطبيق </a:t>
            </a:r>
            <a:r>
              <a:rPr lang="ar-SA" sz="2400" b="1" dirty="0" smtClean="0"/>
              <a:t>، فببيان حدودها ومعالمها وشروطها وضوابطها سهل </a:t>
            </a:r>
            <a:r>
              <a:rPr lang="ar-SA" sz="2400" b="1" dirty="0" err="1" smtClean="0"/>
              <a:t>تحقيقها .</a:t>
            </a:r>
            <a:endParaRPr lang="en-US" sz="2400" dirty="0" smtClean="0"/>
          </a:p>
          <a:p>
            <a:pPr rtl="1"/>
            <a:r>
              <a:rPr lang="ar-SA" sz="2400" b="1" dirty="0" smtClean="0"/>
              <a:t> </a:t>
            </a:r>
            <a:r>
              <a:rPr lang="ar-SA" sz="2400" b="1" u="sng" dirty="0" smtClean="0"/>
              <a:t>6 </a:t>
            </a:r>
            <a:r>
              <a:rPr lang="ar-SA" sz="2400" b="1" u="sng" dirty="0" smtClean="0"/>
              <a:t>ـ الاحترام والقداسة</a:t>
            </a:r>
            <a:endParaRPr lang="en-US" sz="2400" dirty="0" smtClean="0"/>
          </a:p>
          <a:p>
            <a:pPr rtl="1"/>
            <a:r>
              <a:rPr lang="ar-SA" sz="2400" b="1" dirty="0" smtClean="0"/>
              <a:t>مما لاشك فيه أن شريعة الخالق لها احترام وقداسة ليست للشرائع </a:t>
            </a:r>
            <a:r>
              <a:rPr lang="ar-SA" sz="2400" b="1" dirty="0" err="1" smtClean="0"/>
              <a:t>الوضعية </a:t>
            </a:r>
            <a:r>
              <a:rPr lang="ar-SA" sz="2400" b="1" dirty="0" smtClean="0"/>
              <a:t>،وذلك لعدة أمور </a:t>
            </a:r>
            <a:r>
              <a:rPr lang="ar-SA" sz="2400" b="1" dirty="0" err="1" smtClean="0"/>
              <a:t>منها </a:t>
            </a:r>
            <a:r>
              <a:rPr lang="ar-SA" sz="2400" b="1" dirty="0" err="1" smtClean="0"/>
              <a:t>:</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1</a:t>
            </a:r>
            <a:r>
              <a:rPr lang="ar-SA" sz="2400" b="1" dirty="0" smtClean="0"/>
              <a:t>)   أن مشرعها هو رب </a:t>
            </a:r>
            <a:r>
              <a:rPr lang="ar-SA" sz="2400" b="1" dirty="0" err="1" smtClean="0"/>
              <a:t>العالمين </a:t>
            </a:r>
            <a:r>
              <a:rPr lang="ar-SA" sz="2400" b="1" dirty="0" smtClean="0"/>
              <a:t>،الذي سيحاسبهم عليها وهو بكل </a:t>
            </a:r>
            <a:r>
              <a:rPr lang="ar-SA" sz="2400" b="1" dirty="0" err="1" smtClean="0"/>
              <a:t>شئ</a:t>
            </a:r>
            <a:r>
              <a:rPr lang="ar-SA" sz="2400" b="1" dirty="0" smtClean="0"/>
              <a:t> </a:t>
            </a:r>
            <a:r>
              <a:rPr lang="ar-SA" sz="2400" b="1" dirty="0" err="1" smtClean="0"/>
              <a:t>عليم </a:t>
            </a:r>
            <a:r>
              <a:rPr lang="ar-SA" sz="2400" b="1" dirty="0" smtClean="0"/>
              <a:t>،حتى لو اختفى الإنسان عن الأنظار فإنه يوقن أن الله يعلم خائنة الأعين وما تخفي </a:t>
            </a:r>
            <a:r>
              <a:rPr lang="ar-SA" sz="2400" b="1" dirty="0" err="1" smtClean="0"/>
              <a:t>الصدور </a:t>
            </a:r>
            <a:r>
              <a:rPr lang="ar-SA" sz="2400" b="1" dirty="0" smtClean="0"/>
              <a:t>،فيستعظم أمر معصية الله تبارك </a:t>
            </a:r>
            <a:r>
              <a:rPr lang="ar-SA" sz="2400" b="1" dirty="0" err="1" smtClean="0"/>
              <a:t>وتعالى .</a:t>
            </a:r>
            <a:endParaRPr lang="en-US" sz="2400" dirty="0" smtClean="0"/>
          </a:p>
          <a:p>
            <a:pPr rtl="1"/>
            <a:r>
              <a:rPr lang="ar-SA" sz="2400" b="1" dirty="0" smtClean="0"/>
              <a:t>2)   أنها لا تقتصر على </a:t>
            </a:r>
            <a:r>
              <a:rPr lang="ar-SA" sz="2400" b="1" dirty="0" err="1" smtClean="0"/>
              <a:t>الدنيا </a:t>
            </a:r>
            <a:r>
              <a:rPr lang="ar-SA" sz="2400" b="1" dirty="0" smtClean="0"/>
              <a:t>، بل تمتد إلى الحياة الأخروية التي لا يمكن الإفلات </a:t>
            </a:r>
            <a:r>
              <a:rPr lang="ar-SA" sz="2400" b="1" dirty="0" err="1" smtClean="0"/>
              <a:t>منها </a:t>
            </a:r>
            <a:r>
              <a:rPr lang="ar-SA" sz="2400" b="1" dirty="0" smtClean="0"/>
              <a:t>،فلو سلم من العقوبات الدنيوية فلن يسلم من الأخروية ـ إلا أن يشاء الله ـ بل الأخروية </a:t>
            </a:r>
            <a:r>
              <a:rPr lang="ar-SA" sz="2400" b="1" dirty="0" err="1" smtClean="0"/>
              <a:t>أعظم </a:t>
            </a:r>
            <a:r>
              <a:rPr lang="ar-SA" sz="2400" b="1" dirty="0" smtClean="0"/>
              <a:t>،لذلك يبقى معظماً لحدود </a:t>
            </a:r>
            <a:r>
              <a:rPr lang="ar-SA" sz="2400" b="1" dirty="0" err="1" smtClean="0"/>
              <a:t>ربه .</a:t>
            </a:r>
            <a:endParaRPr lang="en-US" sz="2400" dirty="0" smtClean="0"/>
          </a:p>
          <a:p>
            <a:pPr rtl="1"/>
            <a:r>
              <a:rPr lang="ar-SA" sz="2400" b="1" dirty="0" smtClean="0"/>
              <a:t>3)   أنها تحقق المصلحة </a:t>
            </a:r>
            <a:r>
              <a:rPr lang="ar-SA" sz="2400" b="1" dirty="0" err="1" smtClean="0"/>
              <a:t>للعبد </a:t>
            </a:r>
            <a:r>
              <a:rPr lang="ar-SA" sz="2400" b="1" dirty="0" smtClean="0"/>
              <a:t>،وفي مخالفتها الشقاء </a:t>
            </a:r>
            <a:r>
              <a:rPr lang="ar-SA" sz="2400" b="1" dirty="0" err="1" smtClean="0"/>
              <a:t>والبلاء </a:t>
            </a:r>
            <a:r>
              <a:rPr lang="ar-SA" sz="2400" b="1" dirty="0" smtClean="0"/>
              <a:t>،فداعي العقل والفطرة يدعوان إلى التمسك </a:t>
            </a:r>
            <a:r>
              <a:rPr lang="ar-SA" sz="2400" b="1" dirty="0" err="1" smtClean="0"/>
              <a:t>بها</a:t>
            </a:r>
            <a:r>
              <a:rPr lang="ar-SA" sz="2400" b="1" dirty="0" smtClean="0"/>
              <a:t> ،فضلا عن داعي </a:t>
            </a:r>
            <a:r>
              <a:rPr lang="ar-SA" sz="2400" b="1" dirty="0" err="1" smtClean="0"/>
              <a:t>الشرع.</a:t>
            </a:r>
            <a:r>
              <a:rPr lang="ar-SA" sz="2400" b="1" dirty="0" smtClean="0"/>
              <a:t>  </a:t>
            </a:r>
            <a:endParaRPr lang="en-US" sz="2400" dirty="0" smtClean="0"/>
          </a:p>
          <a:p>
            <a:pPr rtl="1"/>
            <a:r>
              <a:rPr lang="ar-SA" sz="2400" b="1" u="sng" dirty="0" smtClean="0"/>
              <a:t>طرق معرفة مقاصد </a:t>
            </a:r>
            <a:r>
              <a:rPr lang="ar-SA" sz="2400" b="1" u="sng" dirty="0" err="1" smtClean="0"/>
              <a:t>الشريعة :</a:t>
            </a:r>
            <a:endParaRPr lang="en-US" sz="2400" dirty="0" smtClean="0"/>
          </a:p>
          <a:p>
            <a:pPr rtl="1"/>
            <a:r>
              <a:rPr lang="ar-SA" sz="2400" b="1" dirty="0" smtClean="0"/>
              <a:t>هذا الموضوع كما لا يخفى هو مفتاح الكشف والإثبات لمقاصد </a:t>
            </a:r>
            <a:r>
              <a:rPr lang="ar-SA" sz="2400" b="1" dirty="0" err="1" smtClean="0"/>
              <a:t>الشريعة.</a:t>
            </a:r>
            <a:r>
              <a:rPr lang="ar-SA" sz="2400" b="1" dirty="0" smtClean="0"/>
              <a:t> وهو أيضا المفتاح الذي </a:t>
            </a:r>
            <a:r>
              <a:rPr lang="ar-SA" sz="2400" b="1" dirty="0" err="1" smtClean="0"/>
              <a:t>به</a:t>
            </a:r>
            <a:r>
              <a:rPr lang="ar-SA" sz="2400" b="1" dirty="0" smtClean="0"/>
              <a:t> نغلق الباب على أدعياء المقاصد والمتقولين على المقاصد، والمتقولين على الشريعة وأحكامها باسم </a:t>
            </a:r>
            <a:r>
              <a:rPr lang="ar-SA" sz="2400" b="1" dirty="0" err="1" smtClean="0"/>
              <a:t>المقاصد.</a:t>
            </a:r>
            <a:r>
              <a:rPr lang="ar-SA" sz="2400" b="1" dirty="0" smtClean="0"/>
              <a:t/>
            </a:r>
            <a:br>
              <a:rPr lang="ar-SA" sz="2400" b="1" dirty="0" smtClean="0"/>
            </a:br>
            <a:endParaRPr lang="ar-SA" dirty="0" smtClean="0"/>
          </a:p>
          <a:p>
            <a:endParaRPr lang="ar-SA"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400" b="1" dirty="0" smtClean="0"/>
              <a:t>فحينما يصبح القول في مقاصد الشريعة وتحديدها وتعيينها وترتيبها عملا علميا دقيقا ومضبوطا له أصوله ومسالكه وقواعده، يمكننا أن نتقدم بثبات وثقة في مزيد من الكشف عن مقاصد الأحكام، إتماما- </a:t>
            </a:r>
            <a:r>
              <a:rPr lang="ar-SA" sz="2400" b="1" dirty="0" err="1" smtClean="0"/>
              <a:t>ولربما</a:t>
            </a:r>
            <a:r>
              <a:rPr lang="ar-SA" sz="2400" b="1" dirty="0" smtClean="0"/>
              <a:t> تصحيحا- لما قام </a:t>
            </a:r>
            <a:r>
              <a:rPr lang="ar-SA" sz="2400" b="1" dirty="0" err="1" smtClean="0"/>
              <a:t>به</a:t>
            </a:r>
            <a:r>
              <a:rPr lang="ar-SA" sz="2400" b="1" dirty="0" smtClean="0"/>
              <a:t> أسلافنا من فقهاء </a:t>
            </a:r>
            <a:r>
              <a:rPr lang="ar-SA" sz="2400" b="1" dirty="0" err="1" smtClean="0"/>
              <a:t>وغيرهم.</a:t>
            </a:r>
            <a:r>
              <a:rPr lang="ar-SA" sz="2400" b="1" dirty="0" smtClean="0"/>
              <a:t> على مر </a:t>
            </a:r>
            <a:r>
              <a:rPr lang="ar-SA" sz="2400" b="1" dirty="0" err="1" smtClean="0"/>
              <a:t>العصور.</a:t>
            </a:r>
            <a:r>
              <a:rPr lang="ar-SA" sz="2400" b="1" dirty="0" smtClean="0"/>
              <a:t/>
            </a:r>
            <a:br>
              <a:rPr lang="ar-SA" sz="2400" b="1" dirty="0" smtClean="0"/>
            </a:br>
            <a:r>
              <a:rPr lang="ar-SA" sz="2400" b="1" dirty="0" smtClean="0"/>
              <a:t>كما أن هذا سيغلق الباب على الطفيليين ودعاة التسيب باسم المقاصد والاجتهاد،الذين أصبح شعارهم" لا نص مع الاجتهاد" و"حيثما كان رأينا فتلك هي المصلحة" و"حيثما اتجه تأويلنا وغرضنا فتلك هي مقاصد </a:t>
            </a:r>
            <a:r>
              <a:rPr lang="ar-SA" sz="2400" b="1" dirty="0" err="1" smtClean="0"/>
              <a:t>الشريعة ".</a:t>
            </a:r>
            <a:r>
              <a:rPr lang="ar-SA" sz="2400" b="1" dirty="0" smtClean="0"/>
              <a:t/>
            </a:r>
            <a:br>
              <a:rPr lang="ar-SA" sz="2400" b="1" dirty="0" smtClean="0"/>
            </a:br>
            <a:r>
              <a:rPr lang="ar-SA" sz="2400" b="1" dirty="0" smtClean="0"/>
              <a:t>نعم لقد بذلت </a:t>
            </a:r>
            <a:r>
              <a:rPr lang="ar-SA" sz="2400" b="1" dirty="0" err="1" smtClean="0"/>
              <a:t>مجهودات</a:t>
            </a:r>
            <a:r>
              <a:rPr lang="ar-SA" sz="2400" b="1" dirty="0" smtClean="0"/>
              <a:t>، وكتبت أبحاث وفصول ومقالات في هذا الموضوع، من ذلك بحث الأستاذ فريد شكري، المقدم بهذه الكلية، وبحث الدكتور نعمان </a:t>
            </a:r>
            <a:r>
              <a:rPr lang="ar-SA" sz="2400" b="1" dirty="0" err="1" smtClean="0"/>
              <a:t>جغيم</a:t>
            </a:r>
            <a:r>
              <a:rPr lang="ar-SA" sz="2400" b="1" dirty="0" smtClean="0"/>
              <a:t>، وهو مطبوع بعنوان(طرق الكشف عن مقاصد الشارع)،ولكنها تظل حتى الآن قاصرة كما وكيفا عن سد هذه الثغرة وإيفائها حقها، بما يتناسب مع أهميتها وخطورتها</a:t>
            </a:r>
            <a:r>
              <a:rPr lang="ar-SA" sz="2400" b="1" dirty="0" smtClean="0"/>
              <a:t>.</a:t>
            </a:r>
            <a:endParaRPr lang="en-US"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إثبات مقاصد الشارع</a:t>
            </a:r>
            <a:endParaRPr lang="en-US" sz="2400" dirty="0" smtClean="0"/>
          </a:p>
          <a:p>
            <a:pPr rtl="1"/>
            <a:r>
              <a:rPr lang="ar-EG" sz="2400" b="1" dirty="0" smtClean="0"/>
              <a:t>المطلب </a:t>
            </a:r>
            <a:r>
              <a:rPr lang="ar-EG" sz="2400" b="1" dirty="0" err="1" smtClean="0"/>
              <a:t>الأول </a:t>
            </a:r>
            <a:r>
              <a:rPr lang="ar-EG" sz="2400" b="1" dirty="0" smtClean="0"/>
              <a:t>:إثبات المقاصد بالأدلة </a:t>
            </a:r>
            <a:r>
              <a:rPr lang="ar-EG" sz="2400" b="1" dirty="0" err="1" smtClean="0"/>
              <a:t>النقلية</a:t>
            </a:r>
            <a:r>
              <a:rPr lang="ar-EG" sz="2400" b="1" dirty="0" smtClean="0"/>
              <a:t> </a:t>
            </a:r>
            <a:r>
              <a:rPr lang="ar-EG" sz="2400" b="1" dirty="0" err="1" smtClean="0"/>
              <a:t>:</a:t>
            </a:r>
            <a:endParaRPr lang="en-US" sz="2400" dirty="0" smtClean="0"/>
          </a:p>
          <a:p>
            <a:pPr rtl="1"/>
            <a:r>
              <a:rPr lang="ar-EG" sz="2400" b="1" dirty="0" smtClean="0"/>
              <a:t>لقد اشتملت نصوص كثيرة من  الكتاب والسنة على بيان كثير من مقاصد الشريعة ولهذا ذكر كثير من العلماء رحمهم الله تعالى أن باستقرائهم علموا أنها جاءت لمصالح العباد ودفع المفاسد عنهم.</a:t>
            </a:r>
            <a:endParaRPr lang="en-US" sz="2400" dirty="0" smtClean="0"/>
          </a:p>
          <a:p>
            <a:pPr rtl="1"/>
            <a:r>
              <a:rPr lang="ar-EG" sz="2400" b="1" dirty="0" smtClean="0"/>
              <a:t>قال العلامة أبو إسحاق </a:t>
            </a:r>
            <a:r>
              <a:rPr lang="ar-EG" sz="2400" b="1" dirty="0" err="1" smtClean="0"/>
              <a:t>الشاطبي: </a:t>
            </a:r>
            <a:r>
              <a:rPr lang="ar-EG" sz="2400" b="1" dirty="0" smtClean="0"/>
              <a:t>"والمعتمد إنما هو أنا استقرينا من الشريعة أنها وضعت لمصالح </a:t>
            </a:r>
            <a:r>
              <a:rPr lang="ar-EG" sz="2400" b="1" dirty="0" err="1" smtClean="0"/>
              <a:t>العباد".</a:t>
            </a:r>
            <a:endParaRPr lang="en-US" sz="2400" dirty="0" smtClean="0"/>
          </a:p>
          <a:p>
            <a:pPr rtl="1"/>
            <a:r>
              <a:rPr lang="ar-EG" sz="2400" b="1" dirty="0" smtClean="0"/>
              <a:t>وقال العلامة ابن </a:t>
            </a:r>
            <a:r>
              <a:rPr lang="ar-EG" sz="2400" b="1" dirty="0" err="1" smtClean="0"/>
              <a:t>القيم: </a:t>
            </a:r>
            <a:r>
              <a:rPr lang="ar-EG" sz="2400" b="1" dirty="0" smtClean="0"/>
              <a:t>"القرآن وسنة رسول الله </a:t>
            </a:r>
            <a:r>
              <a:rPr lang="ar-SA" sz="2400" b="1" dirty="0" err="1" smtClean="0"/>
              <a:t>–</a:t>
            </a:r>
            <a:r>
              <a:rPr lang="ar-EG" sz="2400" b="1" dirty="0" smtClean="0"/>
              <a:t> صلى الله عليه وسلم- مملوءان من تعليل الأحكام بالحكم والمصالح وتعليل الخلق </a:t>
            </a:r>
            <a:r>
              <a:rPr lang="ar-EG" sz="2400" b="1" dirty="0" err="1" smtClean="0"/>
              <a:t>بهما</a:t>
            </a:r>
            <a:r>
              <a:rPr lang="ar-EG" sz="2400" b="1" dirty="0" smtClean="0"/>
              <a:t> والتنبيه على وجوه الحكم التي لأجلها شرع تلك الأحكام ولأجلها خلق تلك الأعيان ولو كان هذا في القرآن والسنة في نحو مائة موضع أو مائتين لسقناها ولكن يزيد على ألف موضع بطرق متنوعة"</a:t>
            </a:r>
            <a:r>
              <a:rPr lang="en-US" sz="2400" b="1" dirty="0" smtClean="0"/>
              <a:t>.</a:t>
            </a:r>
            <a:endParaRPr lang="en-US" sz="24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ولا شك أن ذكر هذه الأدلة لا يتسع له مثل هذا البحث وهي كثيرة وفيما يلي أذكر بعض الطرق والأساليب التي جاءت نصوص القرآن والسنة بالاستدلال عليها.</a:t>
            </a:r>
            <a:endParaRPr lang="en-US" sz="2400" dirty="0" smtClean="0"/>
          </a:p>
          <a:p>
            <a:pPr rtl="1"/>
            <a:r>
              <a:rPr lang="ar-EG" sz="2400" b="1" dirty="0" smtClean="0"/>
              <a:t>الطريقة الأولى: إخبار الله تعالى في كتابه أنه حكيم لا يفعل شيئاً إلا لحكمة، وكون الله تعالى حكيماً يقتضي أنه تعالى لا يفعل شيئاً عبثاً ولا لغير معنى ومصلحة وحكمة هي الغاية المقصودة بالفعل، بل أفعاله سبحانه صادرة عن حكم بالغة لأجلها فعل كما هي ناشئة عن أسباب </a:t>
            </a:r>
            <a:r>
              <a:rPr lang="ar-EG" sz="2400" b="1" dirty="0" err="1" smtClean="0"/>
              <a:t>بها</a:t>
            </a:r>
            <a:r>
              <a:rPr lang="ar-EG" sz="2400" b="1" dirty="0" smtClean="0"/>
              <a:t> فعل وقد دل كلامه وكلام رسوله على هذا في مواضع لا تكاد تحصى ولا سبيل إلى ذكر كلها وأذكر بعضها فيما يلي</a:t>
            </a:r>
            <a:r>
              <a:rPr lang="en-US" sz="2400" b="1" dirty="0" smtClean="0"/>
              <a:t>.</a:t>
            </a:r>
            <a:endParaRPr lang="en-US" sz="2400" dirty="0" smtClean="0"/>
          </a:p>
          <a:p>
            <a:pPr rtl="1"/>
            <a:r>
              <a:rPr lang="ar-EG" sz="2400" b="1" dirty="0" smtClean="0"/>
              <a:t>1-قال الله </a:t>
            </a:r>
            <a:r>
              <a:rPr lang="ar-EG" sz="2400" b="1" dirty="0" err="1" smtClean="0"/>
              <a:t>تعالى: </a:t>
            </a:r>
            <a:r>
              <a:rPr lang="ar-EG" sz="2400" b="1" dirty="0" smtClean="0"/>
              <a:t>{وأنزل الله عليك الكتاب والحكمة</a:t>
            </a:r>
            <a:r>
              <a:rPr lang="ar-EG" sz="2400" b="1" dirty="0" err="1" smtClean="0"/>
              <a:t>}</a:t>
            </a:r>
            <a:r>
              <a:rPr lang="en-US" sz="2400" b="1" dirty="0" smtClean="0"/>
              <a:t>.</a:t>
            </a:r>
            <a:endParaRPr lang="en-US" sz="2400" dirty="0" smtClean="0"/>
          </a:p>
          <a:p>
            <a:pPr rtl="1"/>
            <a:r>
              <a:rPr lang="ar-EG" sz="2400" b="1" dirty="0" smtClean="0"/>
              <a:t>2-قال الله </a:t>
            </a:r>
            <a:r>
              <a:rPr lang="ar-EG" sz="2400" b="1" dirty="0" err="1" smtClean="0"/>
              <a:t>تعالى: </a:t>
            </a:r>
            <a:r>
              <a:rPr lang="ar-EG" sz="2400" b="1" dirty="0" smtClean="0"/>
              <a:t>{قالوا سبحانك لا علم لنا إلا ما علمتنا إنك أنت العليم الحكيم</a:t>
            </a:r>
            <a:r>
              <a:rPr lang="ar-EG" sz="2400" b="1" dirty="0" err="1" smtClean="0"/>
              <a:t>}</a:t>
            </a:r>
            <a:r>
              <a:rPr lang="en-US" sz="2400" b="1" dirty="0" smtClean="0"/>
              <a:t>.</a:t>
            </a:r>
            <a:endParaRPr lang="en-US" sz="2400" dirty="0" smtClean="0"/>
          </a:p>
          <a:p>
            <a:pPr rtl="1"/>
            <a:r>
              <a:rPr lang="ar-EG" sz="2400" b="1" dirty="0" smtClean="0"/>
              <a:t>3-قال الله </a:t>
            </a:r>
            <a:r>
              <a:rPr lang="ar-EG" sz="2400" b="1" dirty="0" err="1" smtClean="0"/>
              <a:t>تعالى: </a:t>
            </a:r>
            <a:r>
              <a:rPr lang="ar-EG" sz="2400" b="1" dirty="0" smtClean="0"/>
              <a:t>{تنزيل الكتاب من الله العزيز الحكيم</a:t>
            </a:r>
            <a:r>
              <a:rPr lang="ar-EG" sz="2400" b="1" dirty="0" err="1" smtClean="0"/>
              <a:t>}</a:t>
            </a:r>
            <a:r>
              <a:rPr lang="en-US" sz="2400" b="1" dirty="0" smtClean="0"/>
              <a:t>.</a:t>
            </a:r>
            <a:endParaRPr lang="en-US" sz="2400" dirty="0" smtClean="0"/>
          </a:p>
          <a:p>
            <a:pPr rtl="1"/>
            <a:r>
              <a:rPr lang="ar-EG" sz="2400" b="1" dirty="0" smtClean="0"/>
              <a:t>4-قال الله </a:t>
            </a:r>
            <a:r>
              <a:rPr lang="ar-EG" sz="2400" b="1" dirty="0" err="1" smtClean="0"/>
              <a:t>تعالى: </a:t>
            </a:r>
            <a:r>
              <a:rPr lang="ar-EG" sz="2400" b="1" dirty="0" smtClean="0"/>
              <a:t>{ربنا وابعث فيهم رسولاً منهم يتلو عليهم آياتك ويعلمهم الكتاب والحكمة ويزكيهم إنك أنت العزيز الحكيم</a:t>
            </a:r>
            <a:r>
              <a:rPr lang="ar-EG" sz="2400" b="1" dirty="0" err="1" smtClean="0"/>
              <a:t>}</a:t>
            </a:r>
            <a:r>
              <a:rPr lang="en-US" sz="2400" b="1" dirty="0" smtClean="0"/>
              <a:t>.</a:t>
            </a:r>
            <a:endParaRPr lang="en-US" sz="2400"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قال العلامة ابن القيم رحمه الله في وجه الاستدلال بهذه الآيات على إثبات مقاصد </a:t>
            </a:r>
            <a:r>
              <a:rPr lang="ar-EG" sz="2400" b="1" dirty="0" err="1" smtClean="0"/>
              <a:t>الشارع: </a:t>
            </a:r>
            <a:r>
              <a:rPr lang="ar-EG" sz="2400" b="1" dirty="0" smtClean="0"/>
              <a:t>" لا يكون الكلام حكمة حتى يكون موصلاً إلى الغايات المحمودة والمطالب النافعة فإذا كان المتكلم </a:t>
            </a:r>
            <a:r>
              <a:rPr lang="ar-EG" sz="2400" b="1" dirty="0" err="1" smtClean="0"/>
              <a:t>به</a:t>
            </a:r>
            <a:r>
              <a:rPr lang="ar-EG" sz="2400" b="1" dirty="0" smtClean="0"/>
              <a:t> لم يقصد مصلحة المخاطبين ولا هداهم ولا إيصالهم إلى سعادتهم ودلالتهم على أسبابها وموانعها ولا كان ذلك هو الغاية المقصودة المطلوبة ولا تكلم لأجلها ولا أرسل الرسل وأنزل الكتب لأجلها لم يكن حكيماً ولا كلامه حكمة"</a:t>
            </a:r>
            <a:r>
              <a:rPr lang="en-US" sz="2400" b="1" dirty="0" smtClean="0"/>
              <a:t>.</a:t>
            </a:r>
            <a:endParaRPr lang="en-US" sz="2400" dirty="0" smtClean="0"/>
          </a:p>
          <a:p>
            <a:pPr rtl="1"/>
            <a:r>
              <a:rPr lang="ar-EG" sz="2400" b="1" dirty="0" smtClean="0"/>
              <a:t>ولذلك نفى الله تعالى أن يكون قد فعل شيئاً عبثاً قال الله </a:t>
            </a:r>
            <a:r>
              <a:rPr lang="ar-EG" sz="2400" b="1" dirty="0" err="1" smtClean="0"/>
              <a:t>تعالى: </a:t>
            </a:r>
            <a:r>
              <a:rPr lang="ar-EG" sz="2400" b="1" dirty="0" smtClean="0"/>
              <a:t>{وما خلقنا السماوات والأرض وما بينهما لاعبين وما خلقناهما إلا بالحق</a:t>
            </a:r>
            <a:r>
              <a:rPr lang="ar-EG" sz="2400" b="1" dirty="0" err="1" smtClean="0"/>
              <a:t>}</a:t>
            </a:r>
            <a:r>
              <a:rPr lang="en-US" sz="2400" b="1" dirty="0" smtClean="0"/>
              <a:t>.</a:t>
            </a:r>
            <a:endParaRPr lang="en-US" sz="2400" dirty="0" smtClean="0"/>
          </a:p>
          <a:p>
            <a:pPr rtl="1"/>
            <a:r>
              <a:rPr lang="ar-EG" sz="2400" b="1" dirty="0" smtClean="0"/>
              <a:t>الطريقة الثانية: اتصافه سبحانه وتعالى بالرحمة وأنه أرحم الراحمين وأن رحمته وسعت كل </a:t>
            </a:r>
            <a:r>
              <a:rPr lang="ar-EG" sz="2400" b="1" dirty="0" err="1" smtClean="0"/>
              <a:t>شيء </a:t>
            </a:r>
            <a:r>
              <a:rPr lang="ar-EG" sz="2400" b="1" dirty="0" smtClean="0"/>
              <a:t>"وذلك لا يتحقق إلا بأن تقصد رحمة خلقه بما خلقه لهم وبما أمرهم </a:t>
            </a:r>
            <a:r>
              <a:rPr lang="ar-EG" sz="2400" b="1" dirty="0" err="1" smtClean="0"/>
              <a:t>به</a:t>
            </a:r>
            <a:r>
              <a:rPr lang="ar-EG" sz="2400" b="1" dirty="0" smtClean="0"/>
              <a:t> فلو لم تكن أوامره لأجل الرحمة والحكمة والمصلحة وإرادة الإحسان إليهم لما كانت رحمة ولو حصلت الرحمة لكانت اتفاقية لا مقصودة وذلك لا يوجب أن يكون الآمر سبحانه أرحم الراحمين فتعطيل حكمته والغاية المقصودة التي لأجلها يفعل إنكار لرحمته في الحقيقة وتعطيل لها"</a:t>
            </a:r>
            <a:r>
              <a:rPr lang="en-US" sz="2400" b="1" dirty="0" smtClean="0"/>
              <a:t>.</a:t>
            </a:r>
            <a:endParaRPr lang="en-US" sz="2400" dirty="0" smtClean="0"/>
          </a:p>
          <a:p>
            <a:pPr rtl="1"/>
            <a:r>
              <a:rPr lang="ar-EG" sz="2400" b="1" dirty="0" smtClean="0"/>
              <a:t>1</a:t>
            </a:r>
            <a:endParaRPr lang="ar-SA" dirty="0" smtClean="0"/>
          </a:p>
          <a:p>
            <a:endParaRPr lang="ar-SA"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b="1" dirty="0" smtClean="0"/>
              <a:t>-</a:t>
            </a:r>
            <a:r>
              <a:rPr lang="ar-EG" sz="2400" b="1" dirty="0" smtClean="0"/>
              <a:t>قال الله </a:t>
            </a:r>
            <a:r>
              <a:rPr lang="ar-EG" sz="2400" b="1" dirty="0" err="1" smtClean="0"/>
              <a:t>تعالى: </a:t>
            </a:r>
            <a:r>
              <a:rPr lang="ar-EG" sz="2400" b="1" dirty="0" smtClean="0"/>
              <a:t>{</a:t>
            </a:r>
            <a:r>
              <a:rPr lang="ar-EG" sz="2400" b="1" dirty="0" err="1" smtClean="0"/>
              <a:t>ورحمتي</a:t>
            </a:r>
            <a:r>
              <a:rPr lang="ar-EG" sz="2400" b="1" dirty="0" smtClean="0"/>
              <a:t> وسعت كل شيء</a:t>
            </a:r>
            <a:r>
              <a:rPr lang="ar-EG" sz="2400" b="1" dirty="0" err="1" smtClean="0"/>
              <a:t>}</a:t>
            </a:r>
            <a:r>
              <a:rPr lang="en-US" sz="2400" b="1" dirty="0" smtClean="0"/>
              <a:t>.</a:t>
            </a:r>
            <a:endParaRPr lang="en-US" sz="2400" dirty="0" smtClean="0"/>
          </a:p>
          <a:p>
            <a:pPr rtl="1"/>
            <a:r>
              <a:rPr lang="ar-EG" sz="2400" b="1" dirty="0" smtClean="0"/>
              <a:t>2-قال الله </a:t>
            </a:r>
            <a:r>
              <a:rPr lang="ar-EG" sz="2400" b="1" dirty="0" err="1" smtClean="0"/>
              <a:t>تعالى: </a:t>
            </a:r>
            <a:r>
              <a:rPr lang="ar-EG" sz="2400" b="1" dirty="0" smtClean="0"/>
              <a:t>{ربنا آمنا فاغفر لنا وارحمنا وأنت خير الراحمين</a:t>
            </a:r>
            <a:r>
              <a:rPr lang="ar-EG" sz="2400" b="1" dirty="0" err="1" smtClean="0"/>
              <a:t>}.</a:t>
            </a:r>
            <a:endParaRPr lang="en-US" sz="2400" dirty="0" smtClean="0"/>
          </a:p>
          <a:p>
            <a:pPr rtl="1"/>
            <a:r>
              <a:rPr lang="ar-EG" sz="2400" b="1" dirty="0" smtClean="0"/>
              <a:t>3-وأيضاً فقد أخبر الله تعالى أنه ما أرسل رسوله إلا رحمة للعالمين </a:t>
            </a:r>
            <a:r>
              <a:rPr lang="ar-EG" sz="2400" b="1" dirty="0" err="1" smtClean="0"/>
              <a:t>فقال: </a:t>
            </a:r>
            <a:r>
              <a:rPr lang="ar-EG" sz="2400" b="1" dirty="0" smtClean="0"/>
              <a:t>{وما أرسلناك إلا رحمة للعالمين</a:t>
            </a:r>
            <a:r>
              <a:rPr lang="ar-EG" sz="2400" b="1" dirty="0" err="1" smtClean="0"/>
              <a:t>}</a:t>
            </a:r>
            <a:r>
              <a:rPr lang="en-US" sz="2400" b="1" dirty="0" smtClean="0"/>
              <a:t>.</a:t>
            </a:r>
            <a:endParaRPr lang="en-US" sz="2400" dirty="0" smtClean="0"/>
          </a:p>
          <a:p>
            <a:pPr rtl="1"/>
            <a:r>
              <a:rPr lang="ar-EG" sz="2400" b="1" dirty="0" smtClean="0"/>
              <a:t>قال </a:t>
            </a:r>
            <a:r>
              <a:rPr lang="ar-EG" sz="2400" b="1" dirty="0" err="1" smtClean="0"/>
              <a:t>الآمدي: </a:t>
            </a:r>
            <a:r>
              <a:rPr lang="ar-EG" sz="2400" b="1" dirty="0" smtClean="0"/>
              <a:t>"فلو خلت الأحكام عن حكمة عائدة إلى العالمين ما كانت رحمة بل نقمة لكون التكليف </a:t>
            </a:r>
            <a:r>
              <a:rPr lang="ar-EG" sz="2400" b="1" dirty="0" err="1" smtClean="0"/>
              <a:t>بها</a:t>
            </a:r>
            <a:r>
              <a:rPr lang="ar-EG" sz="2400" b="1" dirty="0" smtClean="0"/>
              <a:t> محض تعب </a:t>
            </a:r>
            <a:r>
              <a:rPr lang="ar-EG" sz="2400" b="1" dirty="0" err="1" smtClean="0"/>
              <a:t>ونصب".</a:t>
            </a:r>
            <a:endParaRPr lang="en-US" sz="2400" dirty="0" smtClean="0"/>
          </a:p>
          <a:p>
            <a:pPr rtl="1"/>
            <a:r>
              <a:rPr lang="ar-EG" sz="2400" b="1" dirty="0" smtClean="0"/>
              <a:t>الطريقة الثالثة: إخباره سبحانه وتعالى أنه فعل كذا وكذا وأنه أمر بكذا </a:t>
            </a:r>
            <a:r>
              <a:rPr lang="ar-EG" sz="2400" b="1" dirty="0" err="1" smtClean="0"/>
              <a:t>وكذاأي</a:t>
            </a:r>
            <a:r>
              <a:rPr lang="ar-EG" sz="2400" b="1" dirty="0" smtClean="0"/>
              <a:t> بأي مسلك من مسالك العلة المعروفة في أصول الفقه وذلك كثير في آيات كثيرة، قال الإمام </a:t>
            </a:r>
            <a:r>
              <a:rPr lang="ar-EG" sz="2400" b="1" dirty="0" err="1" smtClean="0"/>
              <a:t>الشاطبي: </a:t>
            </a:r>
            <a:r>
              <a:rPr lang="ar-EG" sz="2400" b="1" dirty="0" smtClean="0"/>
              <a:t>"وأما </a:t>
            </a:r>
            <a:r>
              <a:rPr lang="ar-EG" sz="2400" b="1" dirty="0" err="1" smtClean="0"/>
              <a:t>التعاليل</a:t>
            </a:r>
            <a:r>
              <a:rPr lang="ar-EG" sz="2400" b="1" dirty="0" smtClean="0"/>
              <a:t> لتفاصيل الأحكام في الكتاب والسنة فأكثر من أن </a:t>
            </a:r>
            <a:r>
              <a:rPr lang="ar-EG" sz="2400" b="1" dirty="0" err="1" smtClean="0"/>
              <a:t>تحصى"</a:t>
            </a:r>
            <a:r>
              <a:rPr lang="ar-EG" sz="2400" b="1" dirty="0" smtClean="0"/>
              <a:t> </a:t>
            </a:r>
            <a:r>
              <a:rPr lang="en-US" sz="2400" b="1" dirty="0" smtClean="0"/>
              <a:t>.</a:t>
            </a:r>
            <a:endParaRPr lang="en-US" sz="2400" dirty="0" smtClean="0"/>
          </a:p>
          <a:p>
            <a:pPr rtl="1"/>
            <a:r>
              <a:rPr lang="ar-EG" sz="2400" b="1" dirty="0" smtClean="0"/>
              <a:t>وذلك مثل:</a:t>
            </a:r>
            <a:endParaRPr lang="en-US" sz="2400" dirty="0" smtClean="0"/>
          </a:p>
          <a:p>
            <a:pPr rtl="1"/>
            <a:r>
              <a:rPr lang="ar-EG" sz="2400" b="1" dirty="0" smtClean="0"/>
              <a:t>1-قول الله </a:t>
            </a:r>
            <a:r>
              <a:rPr lang="ar-EG" sz="2400" b="1" dirty="0" err="1" smtClean="0"/>
              <a:t>تعالى: </a:t>
            </a:r>
            <a:r>
              <a:rPr lang="ar-EG" sz="2400" b="1" dirty="0" smtClean="0"/>
              <a:t>{رسلاً مبشرين ومنذرين لئلا يكون للناس على الله حجة بعد الرسل</a:t>
            </a:r>
            <a:r>
              <a:rPr lang="ar-EG" sz="2400" b="1" dirty="0" err="1" smtClean="0"/>
              <a:t>} .</a:t>
            </a:r>
            <a:endParaRPr lang="en-US" sz="2400"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2-وقول الله </a:t>
            </a:r>
            <a:r>
              <a:rPr lang="ar-EG" sz="2400" b="1" dirty="0" err="1" smtClean="0"/>
              <a:t>تعالى: </a:t>
            </a:r>
            <a:r>
              <a:rPr lang="ar-EG" sz="2400" b="1" dirty="0" smtClean="0"/>
              <a:t>{ما يريد الله ليجعل عليكم من حرج ولكن يريد ليطهركم وليتم نعمته عليكم لعلكم تشكرون</a:t>
            </a:r>
            <a:r>
              <a:rPr lang="ar-EG" sz="2400" b="1" dirty="0" err="1" smtClean="0"/>
              <a:t>}</a:t>
            </a:r>
            <a:r>
              <a:rPr lang="ar-SA" sz="2400" b="1" dirty="0" err="1" smtClean="0"/>
              <a:t>.</a:t>
            </a:r>
            <a:endParaRPr lang="en-US" sz="2400" dirty="0" smtClean="0"/>
          </a:p>
          <a:p>
            <a:pPr rtl="1"/>
            <a:r>
              <a:rPr lang="ar-EG" sz="2400" b="1" dirty="0" smtClean="0"/>
              <a:t>3-وقول الله </a:t>
            </a:r>
            <a:r>
              <a:rPr lang="ar-EG" sz="2400" b="1" dirty="0" err="1" smtClean="0"/>
              <a:t>تعالى: </a:t>
            </a:r>
            <a:r>
              <a:rPr lang="ar-EG" sz="2400" b="1" dirty="0" smtClean="0"/>
              <a:t>{وكذلك جعلناكم أمة وسطاً لتكونوا شهداء على الناس ويكون الرسول عليكم شهيداً</a:t>
            </a:r>
            <a:r>
              <a:rPr lang="ar-EG" sz="2400" b="1" dirty="0" err="1" smtClean="0"/>
              <a:t>}.</a:t>
            </a:r>
            <a:endParaRPr lang="en-US" sz="2400" dirty="0" smtClean="0"/>
          </a:p>
          <a:p>
            <a:pPr rtl="1"/>
            <a:r>
              <a:rPr lang="ar-EG" sz="2400" b="1" dirty="0" smtClean="0"/>
              <a:t>4-وقول الله </a:t>
            </a:r>
            <a:r>
              <a:rPr lang="ar-EG" sz="2400" b="1" dirty="0" err="1" smtClean="0"/>
              <a:t>تعالى: </a:t>
            </a:r>
            <a:r>
              <a:rPr lang="ar-EG" sz="2400" b="1" dirty="0" smtClean="0"/>
              <a:t>{أن تضل إحداهما فتذكر إحداهما الأخرى</a:t>
            </a:r>
            <a:r>
              <a:rPr lang="ar-EG" sz="2400" b="1" dirty="0" err="1" smtClean="0"/>
              <a:t>}.</a:t>
            </a:r>
            <a:endParaRPr lang="en-US" sz="2400" dirty="0" smtClean="0"/>
          </a:p>
          <a:p>
            <a:pPr rtl="1"/>
            <a:r>
              <a:rPr lang="ar-EG" sz="2400" b="1" dirty="0" smtClean="0"/>
              <a:t>5-وقول الله </a:t>
            </a:r>
            <a:r>
              <a:rPr lang="ar-EG" sz="2400" b="1" dirty="0" err="1" smtClean="0"/>
              <a:t>تعالى: </a:t>
            </a:r>
            <a:r>
              <a:rPr lang="ar-EG" sz="2400" b="1" dirty="0" smtClean="0"/>
              <a:t>{ما أفاء الله على رسوله من أهل القرى فلله وللرسول ولذي القربى واليتامى والمساكين وابن السبيل كى لا يكون دولة بين الأغنياء منكم</a:t>
            </a:r>
            <a:r>
              <a:rPr lang="ar-EG" sz="2400" b="1" dirty="0" err="1" smtClean="0"/>
              <a:t>}</a:t>
            </a:r>
            <a:r>
              <a:rPr lang="ar-EG" sz="2400" b="1" dirty="0" smtClean="0"/>
              <a:t> </a:t>
            </a:r>
            <a:r>
              <a:rPr lang="ar-SA" sz="2400" b="1" dirty="0" err="1" smtClean="0"/>
              <a:t>.</a:t>
            </a:r>
            <a:r>
              <a:rPr lang="ar-SA" sz="2400" b="1" dirty="0" smtClean="0"/>
              <a:t> </a:t>
            </a:r>
            <a:endParaRPr lang="en-US" sz="2400" dirty="0" smtClean="0"/>
          </a:p>
          <a:p>
            <a:pPr rtl="1"/>
            <a:r>
              <a:rPr lang="ar-EG" sz="2400" b="1" dirty="0" smtClean="0"/>
              <a:t>والآيات في هذه الطريقة كثيرة جداً وقد ذكر العلامة ابن القيم كثيراً منها في كتابه شفاء العليل.</a:t>
            </a:r>
            <a:endParaRPr lang="en-US" sz="2400" dirty="0" smtClean="0"/>
          </a:p>
          <a:p>
            <a:pPr rtl="1"/>
            <a:r>
              <a:rPr lang="ar-EG" sz="2400" b="1" dirty="0" smtClean="0"/>
              <a:t>6-وقول الرسول </a:t>
            </a:r>
            <a:r>
              <a:rPr lang="ar-SA" sz="2400" b="1" dirty="0" err="1" smtClean="0"/>
              <a:t>–</a:t>
            </a:r>
            <a:r>
              <a:rPr lang="ar-EG" sz="2400" b="1" dirty="0" smtClean="0"/>
              <a:t> صلى الله عليه </a:t>
            </a:r>
            <a:r>
              <a:rPr lang="ar-EG" sz="2400" b="1" dirty="0" err="1" smtClean="0"/>
              <a:t>وسلم: </a:t>
            </a:r>
            <a:r>
              <a:rPr lang="ar-EG" sz="2400" b="1" dirty="0" smtClean="0"/>
              <a:t>"إنما جعل الاستئذان من أجل </a:t>
            </a:r>
            <a:r>
              <a:rPr lang="ar-EG" sz="2400" b="1" dirty="0" err="1" smtClean="0"/>
              <a:t>البصر"</a:t>
            </a:r>
            <a:r>
              <a:rPr lang="ar-EG" sz="2400" b="1" dirty="0" smtClean="0"/>
              <a:t> </a:t>
            </a:r>
            <a:r>
              <a:rPr lang="ar-SA" sz="2400" b="1" dirty="0" err="1" smtClean="0"/>
              <a:t>.</a:t>
            </a:r>
            <a:endParaRPr lang="en-US" sz="24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الطريقة الرابعة: إخبار الله سبحانه وتعالى بأن حكمه أحسن الأحكام وتقديره أحسن </a:t>
            </a:r>
            <a:r>
              <a:rPr lang="ar-EG" sz="2400" b="1" dirty="0" err="1" smtClean="0"/>
              <a:t>التقادير</a:t>
            </a:r>
            <a:r>
              <a:rPr lang="ar-EG" sz="2400" b="1" dirty="0" smtClean="0"/>
              <a:t> ولو لا مطابقة للحكمة والمصلحة المقصودة </a:t>
            </a:r>
            <a:r>
              <a:rPr lang="ar-EG" sz="2400" b="1" dirty="0" err="1" smtClean="0"/>
              <a:t>المرادة</a:t>
            </a:r>
            <a:r>
              <a:rPr lang="ar-EG" sz="2400" b="1" dirty="0" smtClean="0"/>
              <a:t> لما كان كذلك.</a:t>
            </a:r>
            <a:endParaRPr lang="en-US" sz="2400" dirty="0" smtClean="0"/>
          </a:p>
          <a:p>
            <a:pPr rtl="1"/>
            <a:r>
              <a:rPr lang="ar-EG" sz="2400" b="1" dirty="0" smtClean="0"/>
              <a:t>1-قال الله </a:t>
            </a:r>
            <a:r>
              <a:rPr lang="ar-EG" sz="2400" b="1" dirty="0" err="1" smtClean="0"/>
              <a:t>تعالى: </a:t>
            </a:r>
            <a:r>
              <a:rPr lang="ar-EG" sz="2400" b="1" dirty="0" smtClean="0"/>
              <a:t>{ومن أحسن من الله حكماً لقوم يوقنون</a:t>
            </a:r>
            <a:r>
              <a:rPr lang="ar-EG" sz="2400" b="1" dirty="0" err="1" smtClean="0"/>
              <a:t>}</a:t>
            </a:r>
            <a:r>
              <a:rPr lang="en-US" sz="2400" b="1" dirty="0" smtClean="0"/>
              <a:t>.</a:t>
            </a:r>
            <a:endParaRPr lang="en-US" sz="2400" dirty="0" smtClean="0"/>
          </a:p>
          <a:p>
            <a:pPr rtl="1"/>
            <a:r>
              <a:rPr lang="ar-EG" sz="2400" b="1" dirty="0" smtClean="0"/>
              <a:t>2-قال الله </a:t>
            </a:r>
            <a:r>
              <a:rPr lang="ar-EG" sz="2400" b="1" dirty="0" err="1" smtClean="0"/>
              <a:t>تعالى: </a:t>
            </a:r>
            <a:r>
              <a:rPr lang="ar-EG" sz="2400" b="1" dirty="0" smtClean="0"/>
              <a:t>{فقدرنا ونعم القادرون</a:t>
            </a:r>
            <a:r>
              <a:rPr lang="ar-EG" sz="2400" b="1" dirty="0" err="1" smtClean="0"/>
              <a:t>}.</a:t>
            </a:r>
            <a:endParaRPr lang="en-US" sz="2400" dirty="0" smtClean="0"/>
          </a:p>
          <a:p>
            <a:pPr rtl="1"/>
            <a:r>
              <a:rPr lang="ar-EG" sz="2400" b="1" dirty="0" smtClean="0"/>
              <a:t>الطريقة الخامسة: التنصيص على بعض مقاصد </a:t>
            </a:r>
            <a:r>
              <a:rPr lang="ar-EG" sz="2400" b="1" dirty="0" err="1" smtClean="0"/>
              <a:t>الشريعة </a:t>
            </a:r>
            <a:r>
              <a:rPr lang="ar-EG" sz="2400" b="1" dirty="0" smtClean="0"/>
              <a:t>؛وذلك مثل قول الله تعالى بعد آية الوضوء:</a:t>
            </a:r>
            <a:endParaRPr lang="en-US" sz="2400" dirty="0" smtClean="0"/>
          </a:p>
          <a:p>
            <a:pPr rtl="1"/>
            <a:r>
              <a:rPr lang="ar-EG" sz="2400" b="1" dirty="0" err="1" smtClean="0"/>
              <a:t>1-</a:t>
            </a:r>
            <a:r>
              <a:rPr lang="ar-EG" sz="2400" b="1" dirty="0" smtClean="0"/>
              <a:t>{ما يريد الله ليجعل عليكم من حرج ولكن يريد ليطهركم وليتم نعمته عليكم</a:t>
            </a:r>
            <a:r>
              <a:rPr lang="ar-EG" sz="2400" b="1" dirty="0" err="1" smtClean="0"/>
              <a:t>}.</a:t>
            </a:r>
            <a:endParaRPr lang="en-US" sz="2400" dirty="0" smtClean="0"/>
          </a:p>
          <a:p>
            <a:pPr rtl="1"/>
            <a:r>
              <a:rPr lang="ar-EG" sz="2400" b="1" dirty="0" smtClean="0"/>
              <a:t>2-ومثل قول الله </a:t>
            </a:r>
            <a:r>
              <a:rPr lang="ar-EG" sz="2400" b="1" dirty="0" err="1" smtClean="0"/>
              <a:t>تعالى: </a:t>
            </a:r>
            <a:r>
              <a:rPr lang="ar-EG" sz="2400" b="1" dirty="0" smtClean="0"/>
              <a:t>{كتب عليكم الصيام كما كتب على الذين من قبلكم لعلكم تتقون</a:t>
            </a:r>
            <a:r>
              <a:rPr lang="ar-EG" sz="2400" b="1" dirty="0" err="1" smtClean="0"/>
              <a:t>}.</a:t>
            </a:r>
            <a:endParaRPr lang="en-US" sz="2400" dirty="0" smtClean="0"/>
          </a:p>
          <a:p>
            <a:pPr rtl="1"/>
            <a:r>
              <a:rPr lang="ar-EG" sz="2400" b="1" dirty="0" smtClean="0"/>
              <a:t>3-وقول الله </a:t>
            </a:r>
            <a:r>
              <a:rPr lang="ar-EG" sz="2400" b="1" dirty="0" err="1" smtClean="0"/>
              <a:t>تعالى: </a:t>
            </a:r>
            <a:r>
              <a:rPr lang="ar-EG" sz="2400" b="1" dirty="0" smtClean="0"/>
              <a:t>{إن الصلاة تنهى عن الفحشاء والمنكر</a:t>
            </a:r>
            <a:r>
              <a:rPr lang="ar-EG" sz="2400" b="1" dirty="0" err="1" smtClean="0"/>
              <a:t>}.</a:t>
            </a:r>
            <a:endParaRPr lang="en-US" sz="2400" dirty="0" smtClean="0"/>
          </a:p>
          <a:p>
            <a:pPr rtl="1"/>
            <a:r>
              <a:rPr lang="ar-EG" sz="2400" b="1" dirty="0" smtClean="0"/>
              <a:t>4-وقوله </a:t>
            </a:r>
            <a:r>
              <a:rPr lang="ar-EG" sz="2400" b="1" dirty="0" err="1" smtClean="0"/>
              <a:t>تعالى: </a:t>
            </a:r>
            <a:r>
              <a:rPr lang="ar-EG" sz="2400" b="1" dirty="0" smtClean="0"/>
              <a:t>{أذن للذين يقاتلون بأنهم ظلموا</a:t>
            </a:r>
            <a:r>
              <a:rPr lang="ar-EG" sz="2400" b="1" dirty="0" err="1" smtClean="0"/>
              <a:t>}</a:t>
            </a:r>
            <a:r>
              <a:rPr lang="ar-SA" sz="2400" b="1" dirty="0" err="1" smtClean="0"/>
              <a:t>.</a:t>
            </a:r>
            <a:endParaRPr lang="en-US" sz="2400" dirty="0" smtClean="0"/>
          </a:p>
          <a:p>
            <a:pPr rtl="1"/>
            <a:r>
              <a:rPr lang="ar-EG" sz="2400" b="1" dirty="0" smtClean="0"/>
              <a:t>5-وقوله </a:t>
            </a:r>
            <a:r>
              <a:rPr lang="ar-EG" sz="2400" b="1" dirty="0" err="1" smtClean="0"/>
              <a:t>تعالى: </a:t>
            </a:r>
            <a:r>
              <a:rPr lang="ar-EG" sz="2400" b="1" dirty="0" smtClean="0"/>
              <a:t>{ولكم في القصاص حياة يا أولي الألباب</a:t>
            </a:r>
            <a:r>
              <a:rPr lang="ar-EG" sz="2400" b="1" dirty="0" err="1" smtClean="0"/>
              <a:t>} .</a:t>
            </a:r>
            <a:endParaRPr lang="en-US" sz="2400" dirty="0" smtClean="0"/>
          </a:p>
          <a:p>
            <a:endParaRPr lang="ar-SA"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6-وقوله </a:t>
            </a:r>
            <a:r>
              <a:rPr lang="ar-EG" sz="2400" b="1" dirty="0" err="1" smtClean="0"/>
              <a:t>تعالى: </a:t>
            </a:r>
            <a:r>
              <a:rPr lang="ar-EG" sz="2400" b="1" dirty="0" smtClean="0"/>
              <a:t>{وما جعل عليكم في الدين من حرج</a:t>
            </a:r>
            <a:r>
              <a:rPr lang="ar-EG" sz="2400" b="1" dirty="0" err="1" smtClean="0"/>
              <a:t>}.</a:t>
            </a:r>
            <a:r>
              <a:rPr lang="ar-EG" sz="2400" b="1" dirty="0" smtClean="0"/>
              <a:t> </a:t>
            </a:r>
            <a:endParaRPr lang="en-US" sz="2400" dirty="0" smtClean="0"/>
          </a:p>
          <a:p>
            <a:pPr rtl="1"/>
            <a:r>
              <a:rPr lang="ar-EG" sz="2400" b="1" dirty="0" smtClean="0"/>
              <a:t>7-وقوله </a:t>
            </a:r>
            <a:r>
              <a:rPr lang="ar-EG" sz="2400" b="1" dirty="0" err="1" smtClean="0"/>
              <a:t>تعالى: </a:t>
            </a:r>
            <a:r>
              <a:rPr lang="ar-EG" sz="2400" b="1" dirty="0" smtClean="0"/>
              <a:t>{يريد الله بكم اليسر ولا يريد بكم العسر</a:t>
            </a:r>
            <a:r>
              <a:rPr lang="ar-EG" sz="2400" b="1" dirty="0" err="1" smtClean="0"/>
              <a:t>}</a:t>
            </a:r>
            <a:r>
              <a:rPr lang="ar-EG" sz="2400" b="1" dirty="0" smtClean="0"/>
              <a:t> </a:t>
            </a:r>
            <a:r>
              <a:rPr lang="ar-SA" sz="2400" b="1" dirty="0" err="1" smtClean="0"/>
              <a:t>.</a:t>
            </a:r>
            <a:endParaRPr lang="en-US" sz="2400" dirty="0" smtClean="0"/>
          </a:p>
          <a:p>
            <a:pPr rtl="1"/>
            <a:r>
              <a:rPr lang="ar-EG" sz="2400" b="1" dirty="0" smtClean="0"/>
              <a:t>8-وقوله </a:t>
            </a:r>
            <a:r>
              <a:rPr lang="ar-EG" sz="2400" b="1" dirty="0" err="1" smtClean="0"/>
              <a:t>تعالى: </a:t>
            </a:r>
            <a:r>
              <a:rPr lang="ar-EG" sz="2400" b="1" dirty="0" smtClean="0"/>
              <a:t>{ما يريد الله ليجعل عليكم من حرج</a:t>
            </a:r>
            <a:r>
              <a:rPr lang="ar-EG" sz="2400" b="1" dirty="0" err="1" smtClean="0"/>
              <a:t>} .</a:t>
            </a:r>
            <a:endParaRPr lang="en-US" sz="2400" dirty="0" smtClean="0"/>
          </a:p>
          <a:p>
            <a:pPr rtl="1"/>
            <a:r>
              <a:rPr lang="ar-EG" sz="2400" b="1" dirty="0" smtClean="0"/>
              <a:t>9-وقول </a:t>
            </a:r>
            <a:r>
              <a:rPr lang="ar-EG" sz="2400" b="1" dirty="0" err="1" smtClean="0"/>
              <a:t>الرسول </a:t>
            </a:r>
            <a:r>
              <a:rPr lang="ar-EG" sz="2400" b="1" dirty="0" smtClean="0"/>
              <a:t>–صلى الله عليه </a:t>
            </a:r>
            <a:r>
              <a:rPr lang="ar-EG" sz="2400" b="1" dirty="0" err="1" smtClean="0"/>
              <a:t>وسلم : </a:t>
            </a:r>
            <a:r>
              <a:rPr lang="ar-EG" sz="2400" b="1" dirty="0" smtClean="0"/>
              <a:t>"لا ضرر ولا ضرار"</a:t>
            </a:r>
            <a:r>
              <a:rPr lang="ar-SA" sz="2400" b="1" dirty="0" err="1" smtClean="0"/>
              <a:t>.</a:t>
            </a:r>
            <a:endParaRPr lang="en-US" sz="2400" dirty="0" smtClean="0"/>
          </a:p>
          <a:p>
            <a:pPr rtl="1"/>
            <a:r>
              <a:rPr lang="ar-EG" sz="2400" b="1" dirty="0" smtClean="0"/>
              <a:t>فلو كان التكليف بالأحكام لا لحكمة عائدة إلى </a:t>
            </a:r>
            <a:r>
              <a:rPr lang="ar-EG" sz="2400" b="1" dirty="0" err="1" smtClean="0"/>
              <a:t>العباد: </a:t>
            </a:r>
            <a:r>
              <a:rPr lang="ar-EG" sz="2400" b="1" dirty="0" smtClean="0"/>
              <a:t>"لكان شرعها ضرراً محضاً وكان ذلك بسبب الإسلام وهو خلاف </a:t>
            </a:r>
            <a:r>
              <a:rPr lang="ar-EG" sz="2400" b="1" dirty="0" err="1" smtClean="0"/>
              <a:t>النص" .</a:t>
            </a:r>
            <a:endParaRPr lang="en-US" sz="2400" dirty="0" smtClean="0"/>
          </a:p>
          <a:p>
            <a:pPr rtl="1"/>
            <a:r>
              <a:rPr lang="ar-EG" sz="2400" b="1" dirty="0" smtClean="0"/>
              <a:t>وهناك طرق أخرى للاستدلال بالنصوص الشرعية ذكرها ابن القيم في كتابه شفاء العليل وعلماء آخرون أيضاً ذكرها وأكتفي بذكر هذه الطرق المذكورة والله تعالى </a:t>
            </a:r>
            <a:r>
              <a:rPr lang="ar-EG" sz="2400" b="1" dirty="0" err="1" smtClean="0"/>
              <a:t>أعلم.</a:t>
            </a:r>
            <a:r>
              <a:rPr lang="ar-EG" sz="2400" b="1" dirty="0" smtClean="0"/>
              <a:t>  </a:t>
            </a:r>
            <a:endParaRPr lang="en-US" sz="2400" dirty="0" smtClean="0"/>
          </a:p>
          <a:p>
            <a:pPr rtl="1"/>
            <a:r>
              <a:rPr lang="ar-EG" sz="2400" b="1" dirty="0" smtClean="0"/>
              <a:t>المطلب </a:t>
            </a:r>
            <a:r>
              <a:rPr lang="ar-EG" sz="2400" b="1" dirty="0" err="1" smtClean="0"/>
              <a:t>الثاني </a:t>
            </a:r>
            <a:r>
              <a:rPr lang="ar-EG" sz="2400" b="1" dirty="0" smtClean="0"/>
              <a:t>:إثبات المقاصد بالأدلة </a:t>
            </a:r>
            <a:r>
              <a:rPr lang="ar-EG" sz="2400" b="1" dirty="0" err="1" smtClean="0"/>
              <a:t>العقلية :</a:t>
            </a:r>
            <a:endParaRPr lang="en-US" sz="2400" dirty="0" smtClean="0"/>
          </a:p>
          <a:p>
            <a:pPr rtl="1"/>
            <a:r>
              <a:rPr lang="ar-EG" sz="2400" b="1" dirty="0" smtClean="0"/>
              <a:t>قد استدل العلماء رحمهم الله تعالى على إثبات المقاصد بالأدلة العقلية كثيرة وأذكر فيما يلي من هذا المبحث بعضها.</a:t>
            </a:r>
            <a:endParaRPr lang="en-US" sz="2400"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sz="2400" b="1" dirty="0" smtClean="0"/>
              <a:t>1-"أن فعل الحي العالم الاختياري لا لغاية ولا لغرض يدعوه إلى فعله لا يعقل، بل هو من الممتنعات، ولهذا لا يصدر إلا من مجنون أو نائم أو زائل العقل؛ فإن الحكمة والعلة الغائية هي التي تجعل المريد مريدا،ً فإنه إذا علم بمصلحة الفعل ونفعه وغايته انبعث إرادته إليه، فإذا لم يعلم في الفعل مصلحة ولا كان فيه غرض صحيح ولا داع يدعوه إليه فلا يقع منه إلا على سبيل العبث هذا الذي لا يعقل العقلاء سواه، وحينئذ فنفي الحكمة والعلة والغاية عن فعل أحكم الحاكمين نفي لفعله الاختياري في الحقيقة وذلك أنقص </a:t>
            </a:r>
            <a:r>
              <a:rPr lang="ar-EG" sz="2400" b="1" dirty="0" err="1" smtClean="0"/>
              <a:t>النقص" .</a:t>
            </a:r>
            <a:endParaRPr lang="en-US" sz="2400" dirty="0" smtClean="0"/>
          </a:p>
          <a:p>
            <a:pPr rtl="1"/>
            <a:r>
              <a:rPr lang="ar-EG" sz="2400" b="1" dirty="0" smtClean="0"/>
              <a:t>2-أن تعطيل الحكمة والغاية المطلوبة بالفعل إما أن يكون لعدم علم الفاعل </a:t>
            </a:r>
            <a:r>
              <a:rPr lang="ar-EG" sz="2400" b="1" dirty="0" err="1" smtClean="0"/>
              <a:t>بها</a:t>
            </a:r>
            <a:r>
              <a:rPr lang="ar-EG" sz="2400" b="1" dirty="0" smtClean="0"/>
              <a:t> أو تفاصيلها وهذا محال في حق من هو بكل شيء عليم، وإما لعجزه على تحصيلها وهذا ممتنع في حق من هو على كل شيء قدير، وإما لعدم إرادته ومشيئته الإحسان إلى غيره وإيصال النفع إليه وهذا مستحيل في حق أرحم </a:t>
            </a:r>
            <a:r>
              <a:rPr lang="ar-EG" sz="2400" b="1" dirty="0" smtClean="0"/>
              <a:t>الراحمين</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EG" b="1" dirty="0" smtClean="0"/>
              <a:t>3-أن </a:t>
            </a:r>
            <a:r>
              <a:rPr lang="ar-EG" b="1" dirty="0" smtClean="0"/>
              <a:t>مجرد الفعل من غير قصد ولا حكمة ولا مصلحة يقصده الفاعل لأجلها لا يكون متعلقاً للحمد فلا يحمد عليه حتى لو حصلت </a:t>
            </a:r>
            <a:r>
              <a:rPr lang="ar-EG" b="1" dirty="0" err="1" smtClean="0"/>
              <a:t>به</a:t>
            </a:r>
            <a:r>
              <a:rPr lang="ar-EG" b="1" dirty="0" smtClean="0"/>
              <a:t> مصلحة من غير قصد الفاعل لحصولها لم يستحق الحمد عليها، بل الذي يقصد الفعل لمصلحة وحكمة وغاية محمودة وهو عاجز من تنفيذ مراده أحق بالحمد من قادر لا يفعل لحكمة ولا لمصلحة ولا لقصد الإحسان، والرب سبحانه وتعالى قد ملأ حمده السماوات والأرض وما بينهما وما بعد </a:t>
            </a:r>
            <a:r>
              <a:rPr lang="ar-EG" b="1" dirty="0" err="1" smtClean="0"/>
              <a:t>ذلك .</a:t>
            </a:r>
            <a:endParaRPr lang="en-US"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1786</TotalTime>
  <Words>2086</Words>
  <Application>Microsoft Office PowerPoint</Application>
  <PresentationFormat>A4 Paper (210x297 mm)‎</PresentationFormat>
  <Paragraphs>139</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   المحاضرة  الحادية عشر     مقاصد الشريعة:  تعريفها، نشأتها , خصائصها, طرق معرفتها, أقسامها, قواعدها, مصادرها   </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145</cp:revision>
  <dcterms:created xsi:type="dcterms:W3CDTF">2009-10-14T19:14:34Z</dcterms:created>
  <dcterms:modified xsi:type="dcterms:W3CDTF">2013-04-15T16:36:26Z</dcterms:modified>
</cp:coreProperties>
</file>