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68" r:id="rId4"/>
    <p:sldId id="269" r:id="rId5"/>
    <p:sldId id="270" r:id="rId6"/>
    <p:sldId id="271" r:id="rId7"/>
    <p:sldId id="289" r:id="rId8"/>
    <p:sldId id="290" r:id="rId9"/>
    <p:sldId id="291" r:id="rId10"/>
    <p:sldId id="272" r:id="rId11"/>
    <p:sldId id="273" r:id="rId12"/>
    <p:sldId id="283" r:id="rId13"/>
    <p:sldId id="284" r:id="rId14"/>
    <p:sldId id="285" r:id="rId15"/>
    <p:sldId id="286" r:id="rId16"/>
    <p:sldId id="287" r:id="rId17"/>
    <p:sldId id="288" r:id="rId18"/>
    <p:sldId id="274" r:id="rId19"/>
    <p:sldId id="275" r:id="rId20"/>
    <p:sldId id="276" r:id="rId21"/>
    <p:sldId id="277" r:id="rId22"/>
    <p:sldId id="278" r:id="rId23"/>
    <p:sldId id="279" r:id="rId24"/>
    <p:sldId id="280" r:id="rId25"/>
    <p:sldId id="281" r:id="rId26"/>
    <p:sldId id="282"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4/15/2013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019800" y="1524000"/>
            <a:ext cx="3657599" cy="2981325"/>
            <a:chOff x="4667347" y="1066800"/>
            <a:chExt cx="4187287"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67347" y="1066800"/>
              <a:ext cx="4187287" cy="3130677"/>
            </a:xfrm>
            <a:prstGeom prst="rect">
              <a:avLst/>
            </a:prstGeom>
            <a:noFill/>
            <a:ln w="9525">
              <a:noFill/>
              <a:miter lim="800000"/>
              <a:headEnd/>
              <a:tailEnd/>
            </a:ln>
          </p:spPr>
        </p:pic>
      </p:grpSp>
      <p:sp>
        <p:nvSpPr>
          <p:cNvPr id="11" name="Freeform 10"/>
          <p:cNvSpPr/>
          <p:nvPr/>
        </p:nvSpPr>
        <p:spPr>
          <a:xfrm>
            <a:off x="152400" y="2667000"/>
            <a:ext cx="5791200" cy="1905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381000" y="1828800"/>
            <a:ext cx="5099050" cy="2362200"/>
          </a:xfrm>
          <a:prstGeom prst="rect">
            <a:avLst/>
          </a:prstGeom>
          <a:noFill/>
          <a:ln w="9525">
            <a:noFill/>
            <a:miter lim="800000"/>
            <a:headEnd/>
            <a:tailEnd/>
          </a:ln>
        </p:spPr>
        <p:txBody>
          <a:bodyPr anchor="ctr"/>
          <a:lstStyle/>
          <a:p>
            <a:endParaRPr lang="ar-SA" sz="2800" dirty="0" smtClean="0"/>
          </a:p>
          <a:p>
            <a:endParaRPr lang="ar-SA" sz="2800" dirty="0" smtClean="0"/>
          </a:p>
          <a:p>
            <a:pPr algn="ctr"/>
            <a:r>
              <a:rPr lang="ar-SA" sz="2800" dirty="0" smtClean="0">
                <a:cs typeface="Old Antic Outline Shaded" pitchFamily="2" charset="-78"/>
              </a:rPr>
              <a:t>القواعد الفقهية ومقاصد الشريعة</a:t>
            </a:r>
            <a:endParaRPr lang="en-US" sz="2800" dirty="0" smtClean="0"/>
          </a:p>
          <a:p>
            <a:pPr algn="ctr"/>
            <a:r>
              <a:rPr lang="en-US" sz="2000" dirty="0" smtClean="0"/>
              <a:t>Rules and Intends of Jurisprudence </a:t>
            </a:r>
          </a:p>
          <a:p>
            <a:pPr algn="ctr"/>
            <a:r>
              <a:rPr lang="en-US" sz="2800" dirty="0" smtClean="0"/>
              <a:t> </a:t>
            </a:r>
            <a:r>
              <a:rPr lang="ar-SA" sz="2800" b="1" dirty="0" smtClean="0">
                <a:latin typeface="Calibri" pitchFamily="34" charset="0"/>
                <a:cs typeface="PT Bold Heading" pitchFamily="2" charset="-78"/>
              </a:rPr>
              <a:t>الدكتور/حمد بن سالم المري</a:t>
            </a:r>
            <a:endParaRPr lang="en-US" sz="2800" b="1" dirty="0">
              <a:latin typeface="Calibri" pitchFamily="34" charset="0"/>
              <a:cs typeface="PT Bold Heading" pitchFamily="2" charset="-78"/>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609600"/>
            <a:ext cx="8420100" cy="4724400"/>
          </a:xfrm>
        </p:spPr>
        <p:txBody>
          <a:bodyPr/>
          <a:lstStyle/>
          <a:p>
            <a:pPr lvl="2" algn="ctr" eaLnBrk="1" hangingPunct="1">
              <a:defRPr/>
            </a:pPr>
            <a:r>
              <a:rPr lang="en-US" sz="6000" b="1" spc="-150" dirty="0" smtClean="0">
                <a:solidFill>
                  <a:srgbClr val="009900"/>
                </a:solidFill>
                <a:latin typeface="ae_AlMateen" pitchFamily="2" charset="-78"/>
                <a:cs typeface="ae_AlMateen" pitchFamily="2" charset="-78"/>
              </a:rPr>
              <a:t/>
            </a:r>
            <a:br>
              <a:rPr lang="en-US" sz="6000" b="1" spc="-150" dirty="0" smtClean="0">
                <a:solidFill>
                  <a:srgbClr val="009900"/>
                </a:solidFill>
                <a:latin typeface="ae_AlMateen" pitchFamily="2" charset="-78"/>
                <a:cs typeface="ae_AlMateen" pitchFamily="2" charset="-78"/>
              </a:rPr>
            </a:br>
            <a:r>
              <a:rPr lang="en-US" sz="6000" b="1" spc="-150" dirty="0" smtClean="0">
                <a:solidFill>
                  <a:srgbClr val="009900"/>
                </a:solidFill>
                <a:latin typeface="ae_AlMateen" pitchFamily="2" charset="-78"/>
                <a:cs typeface="ae_AlMateen" pitchFamily="2" charset="-78"/>
              </a:rPr>
              <a:t/>
            </a:r>
            <a:br>
              <a:rPr lang="en-US" sz="6000" b="1" spc="-150" dirty="0" smtClean="0">
                <a:solidFill>
                  <a:srgbClr val="009900"/>
                </a:solidFill>
                <a:latin typeface="ae_AlMateen" pitchFamily="2" charset="-78"/>
                <a:cs typeface="ae_AlMateen" pitchFamily="2" charset="-78"/>
              </a:rPr>
            </a:br>
            <a:r>
              <a:rPr lang="en-US" sz="6000" b="1" spc="-150" dirty="0" smtClean="0">
                <a:solidFill>
                  <a:srgbClr val="009900"/>
                </a:solidFill>
                <a:latin typeface="ae_AlMateen" pitchFamily="2" charset="-78"/>
                <a:cs typeface="ae_AlMateen" pitchFamily="2" charset="-78"/>
              </a:rPr>
              <a:t/>
            </a:r>
            <a:br>
              <a:rPr lang="en-US" sz="6000" b="1" spc="-150" dirty="0" smtClean="0">
                <a:solidFill>
                  <a:srgbClr val="009900"/>
                </a:solidFill>
                <a:latin typeface="ae_AlMateen" pitchFamily="2" charset="-78"/>
                <a:cs typeface="ae_AlMateen" pitchFamily="2" charset="-78"/>
              </a:rPr>
            </a:br>
            <a:r>
              <a:rPr lang="ar-SA" sz="6000" b="1" spc="-150" smtClean="0">
                <a:solidFill>
                  <a:srgbClr val="009900"/>
                </a:solidFill>
                <a:latin typeface="ae_AlMateen" pitchFamily="2" charset="-78"/>
                <a:cs typeface="ae_AlMateen" pitchFamily="2" charset="-78"/>
              </a:rPr>
              <a:t>المحاضرة الثانية عشر</a:t>
            </a:r>
            <a:r>
              <a:rPr lang="en-US" sz="6000" b="1" spc="-150" dirty="0" smtClean="0">
                <a:solidFill>
                  <a:srgbClr val="009900"/>
                </a:solidFill>
                <a:latin typeface="ae_AlMateen" pitchFamily="2" charset="-78"/>
                <a:cs typeface="ae_AlMateen" pitchFamily="2" charset="-78"/>
              </a:rPr>
              <a:t/>
            </a:r>
            <a:br>
              <a:rPr lang="en-US" sz="6000" b="1" spc="-150" dirty="0" smtClean="0">
                <a:solidFill>
                  <a:srgbClr val="009900"/>
                </a:solidFill>
                <a:latin typeface="ae_AlMateen" pitchFamily="2" charset="-78"/>
                <a:cs typeface="ae_AlMateen" pitchFamily="2" charset="-78"/>
              </a:rPr>
            </a:br>
            <a:r>
              <a:rPr lang="en-US" spc="-150" dirty="0" smtClean="0">
                <a:solidFill>
                  <a:srgbClr val="376092"/>
                </a:solidFill>
                <a:latin typeface="ae_AlMateen" pitchFamily="2" charset="-78"/>
                <a:cs typeface="ae_AlMateen" pitchFamily="2" charset="-78"/>
              </a:rPr>
              <a:t> </a:t>
            </a:r>
            <a:r>
              <a:rPr lang="ar-SA" b="1" spc="-150" dirty="0" smtClean="0">
                <a:solidFill>
                  <a:srgbClr val="376092"/>
                </a:solidFill>
                <a:latin typeface="Andalus" pitchFamily="18" charset="-78"/>
                <a:cs typeface="Diwani Letter" pitchFamily="2" charset="-78"/>
              </a:rPr>
              <a:t>  </a:t>
            </a:r>
            <a:r>
              <a:rPr lang="ar-SA" sz="5400" dirty="0" smtClean="0"/>
              <a:t> مقاصد </a:t>
            </a:r>
            <a:r>
              <a:rPr lang="ar-SA" sz="5400" dirty="0" err="1" smtClean="0"/>
              <a:t>الشريعة:</a:t>
            </a:r>
            <a:r>
              <a:rPr lang="ar-SA" sz="5400" dirty="0" smtClean="0"/>
              <a:t/>
            </a:r>
            <a:br>
              <a:rPr lang="ar-SA" sz="5400" dirty="0" smtClean="0"/>
            </a:br>
            <a:r>
              <a:rPr lang="ar-SA" sz="5400" dirty="0" smtClean="0"/>
              <a:t> تعريفها، </a:t>
            </a:r>
            <a:r>
              <a:rPr lang="ar-SA" sz="5400" dirty="0" err="1" smtClean="0"/>
              <a:t>نشأتها </a:t>
            </a:r>
            <a:r>
              <a:rPr lang="ar-SA" sz="5400" dirty="0" smtClean="0"/>
              <a:t>, خصائصها, طرق معرفتها, أقسامها, قواعدها, مصادرها </a:t>
            </a:r>
            <a:r>
              <a:rPr lang="ar-SA" sz="2000" b="1" dirty="0" smtClean="0"/>
              <a:t/>
            </a:r>
            <a:br>
              <a:rPr lang="ar-SA" sz="2000" b="1" dirty="0" smtClean="0"/>
            </a:br>
            <a:r>
              <a:rPr lang="en-US" b="1" dirty="0" smtClean="0"/>
              <a:t> </a:t>
            </a:r>
            <a:endParaRPr lang="en-US" b="1" spc="-150" dirty="0" smtClean="0">
              <a:solidFill>
                <a:srgbClr val="376092"/>
              </a:solidFill>
              <a:latin typeface="Andalus" pitchFamily="18" charset="-78"/>
              <a:cs typeface="Diwani Letter"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pPr rtl="1"/>
            <a:r>
              <a:rPr lang="ar-SA" sz="2000" b="1" u="sng" dirty="0" smtClean="0"/>
              <a:t>أقسام مقاصد </a:t>
            </a:r>
            <a:r>
              <a:rPr lang="ar-SA" sz="2000" b="1" u="sng" dirty="0" err="1" smtClean="0"/>
              <a:t>الشريعة :</a:t>
            </a:r>
            <a:r>
              <a:rPr lang="ar-SA" sz="2000" b="1" dirty="0" smtClean="0"/>
              <a:t/>
            </a:r>
            <a:br>
              <a:rPr lang="ar-SA" sz="2000" b="1" dirty="0" smtClean="0"/>
            </a:br>
            <a:r>
              <a:rPr lang="ar-SA" sz="2000" b="1" dirty="0" smtClean="0"/>
              <a:t>لقد أصبح من المعتاد تقسيم المقاصد الشرعية و مصالحها المرعية إلى ضروريات، و حاجيات، </a:t>
            </a:r>
            <a:r>
              <a:rPr lang="ar-SA" sz="2000" b="1" dirty="0" err="1" smtClean="0"/>
              <a:t>وتحسينات.</a:t>
            </a:r>
            <a:r>
              <a:rPr lang="ar-SA" sz="2000" b="1" dirty="0" smtClean="0"/>
              <a:t> كما أصبح من المعتاد اللجوء و الاحتكام إلى هذا التقسيم لتمييز مراتب المصالح و معرفة ما يقدم و ما </a:t>
            </a:r>
            <a:r>
              <a:rPr lang="ar-SA" sz="2000" b="1" dirty="0" err="1" smtClean="0"/>
              <a:t>يؤ</a:t>
            </a:r>
            <a:r>
              <a:rPr lang="ar-SA" sz="2000" b="1" dirty="0" smtClean="0"/>
              <a:t> خر، و ما يعتبر فيه الترخيص و ما لا يعتبر، و ما يمكن تفويته و ما لا يمكن...إلى غير ذلك مما يترتب على هذا التقسيم من قواعد و تطبيقات أصولية و فقهية...هذا التقسيم نجده و نجد أساسه-أول ما نجد-عند إمام الحرمين، و ذلك في باب تقاسيم العلل و الأصول من كتاب القياس </a:t>
            </a:r>
            <a:r>
              <a:rPr lang="ar-SA" sz="2000" b="1" dirty="0" err="1" smtClean="0"/>
              <a:t>في </a:t>
            </a:r>
            <a:r>
              <a:rPr lang="ar-SA" sz="2000" b="1" dirty="0" smtClean="0"/>
              <a:t>(البرهان</a:t>
            </a:r>
            <a:r>
              <a:rPr lang="ar-SA" sz="2000" b="1" dirty="0" err="1" smtClean="0"/>
              <a:t>).</a:t>
            </a:r>
            <a:r>
              <a:rPr lang="ar-SA" sz="2000" b="1" dirty="0" smtClean="0"/>
              <a:t> فبعد أن عرض آراء العلماء فيما يعلل و ما لا يعلل من أحكام </a:t>
            </a:r>
            <a:r>
              <a:rPr lang="ar-SA" sz="2000" b="1" dirty="0" err="1" smtClean="0"/>
              <a:t>الشرع</a:t>
            </a:r>
            <a:r>
              <a:rPr lang="ar-SA" sz="2000" b="1" dirty="0" smtClean="0"/>
              <a:t>، و ذكر نماذج لتعليلاتهم، و أثر كل ذلك في إجراء </a:t>
            </a:r>
            <a:r>
              <a:rPr lang="ar-SA" sz="2000" b="1" dirty="0" err="1" smtClean="0"/>
              <a:t>الأقيسة</a:t>
            </a:r>
            <a:r>
              <a:rPr lang="ar-SA" sz="2000" b="1" dirty="0" smtClean="0"/>
              <a:t> في الأحكام...قال:"هذا الذي ذكره هؤلاء أصول </a:t>
            </a:r>
            <a:r>
              <a:rPr lang="ar-SA" sz="2000" b="1" dirty="0" err="1" smtClean="0"/>
              <a:t>الشريعة.</a:t>
            </a:r>
            <a:r>
              <a:rPr lang="ar-SA" sz="2000" b="1" dirty="0" smtClean="0"/>
              <a:t> و نحن نقسمها خمسة </a:t>
            </a:r>
            <a:r>
              <a:rPr lang="ar-SA" sz="2000" b="1" dirty="0" err="1" smtClean="0"/>
              <a:t>أقسام..."</a:t>
            </a:r>
            <a:r>
              <a:rPr lang="en-US" sz="2000" b="1" dirty="0" smtClean="0"/>
              <a:t> </a:t>
            </a:r>
            <a:r>
              <a:rPr lang="ar-SA" sz="2000" b="1" dirty="0" smtClean="0"/>
              <a:t/>
            </a:r>
            <a:br>
              <a:rPr lang="ar-SA" sz="2000" b="1" dirty="0" smtClean="0"/>
            </a:br>
            <a:r>
              <a:rPr lang="ar-SA" sz="2000" b="1" dirty="0" smtClean="0"/>
              <a:t>و ظاهر من عبارته الإشعار بأن هذا التقسيم من وضعه، و أنه غير مسبوق </a:t>
            </a:r>
            <a:r>
              <a:rPr lang="ar-SA" sz="2000" b="1" dirty="0" err="1" smtClean="0"/>
              <a:t>به</a:t>
            </a:r>
            <a:r>
              <a:rPr lang="ar-SA" sz="2000" b="1" dirty="0" smtClean="0"/>
              <a:t>.و قبل أن أذكر تقسيمه للعلل و المقاصد الشرعية، أشير إلى أنه أتى </a:t>
            </a:r>
            <a:r>
              <a:rPr lang="ar-SA" sz="2000" b="1" dirty="0" err="1" smtClean="0"/>
              <a:t>به</a:t>
            </a:r>
            <a:r>
              <a:rPr lang="ar-SA" sz="2000" b="1" dirty="0" smtClean="0"/>
              <a:t> ليبين من خلاله ما يصح إجراء القياس فيه و ما لا </a:t>
            </a:r>
            <a:r>
              <a:rPr lang="ar-SA" sz="2000" b="1" dirty="0" err="1" smtClean="0"/>
              <a:t>يصح.</a:t>
            </a:r>
            <a:r>
              <a:rPr lang="ar-SA" sz="2000" b="1" dirty="0" smtClean="0"/>
              <a:t> أما الأقسام الخمسة </a:t>
            </a:r>
            <a:r>
              <a:rPr lang="ar-SA" sz="2000" b="1" dirty="0" err="1" smtClean="0"/>
              <a:t>للعلل </a:t>
            </a:r>
            <a:r>
              <a:rPr lang="ar-SA" sz="2000" b="1" dirty="0" smtClean="0"/>
              <a:t>–أو التعليلات- الشرعية، </a:t>
            </a:r>
            <a:r>
              <a:rPr lang="ar-SA" sz="2000" b="1" dirty="0" err="1" smtClean="0"/>
              <a:t>فهي:</a:t>
            </a:r>
            <a:r>
              <a:rPr lang="ar-SA" sz="2000" b="1" dirty="0" smtClean="0"/>
              <a:t/>
            </a:r>
            <a:br>
              <a:rPr lang="ar-SA" sz="2000" b="1" dirty="0" smtClean="0"/>
            </a:br>
            <a:r>
              <a:rPr lang="ar-SA" sz="2000" b="1" u="sng" dirty="0" smtClean="0"/>
              <a:t>القسم الأول: ما يتعلق </a:t>
            </a:r>
            <a:r>
              <a:rPr lang="ar-SA" sz="2000" b="1" u="sng" dirty="0" err="1" smtClean="0"/>
              <a:t>بالضرورات</a:t>
            </a:r>
            <a:r>
              <a:rPr lang="ar-SA" sz="2000" b="1" dirty="0" err="1" smtClean="0"/>
              <a:t> </a:t>
            </a:r>
            <a:r>
              <a:rPr lang="ar-SA" sz="2000" b="1" dirty="0" smtClean="0"/>
              <a:t>، مثل القصاص، فهو معلل بحفظ الدماء المعصومة، و الزجر عن التهجم عليها.</a:t>
            </a:r>
            <a:r>
              <a:rPr lang="en-US" sz="2000" b="1" dirty="0" smtClean="0"/>
              <a:t> </a:t>
            </a:r>
            <a:r>
              <a:rPr lang="ar-SA" sz="2000" b="1" dirty="0" smtClean="0"/>
              <a:t/>
            </a:r>
            <a:br>
              <a:rPr lang="ar-SA" sz="2000" b="1" dirty="0" smtClean="0"/>
            </a:br>
            <a:r>
              <a:rPr lang="ar-SA" sz="2000" b="1" dirty="0" smtClean="0"/>
              <a:t/>
            </a:r>
            <a:br>
              <a:rPr lang="ar-SA" sz="2000" b="1" dirty="0" smtClean="0"/>
            </a:b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pPr rtl="1"/>
            <a:r>
              <a:rPr lang="ar-SA" sz="2000" b="1" u="sng" dirty="0" smtClean="0"/>
              <a:t>القسم الثاني: ما يتعلق بالحاجة العامة،</a:t>
            </a:r>
            <a:r>
              <a:rPr lang="ar-SA" sz="2000" b="1" dirty="0" smtClean="0"/>
              <a:t> ولا ينتهي إلى حد </a:t>
            </a:r>
            <a:r>
              <a:rPr lang="ar-SA" sz="2000" b="1" dirty="0" err="1" smtClean="0"/>
              <a:t>الضرورة.</a:t>
            </a:r>
            <a:r>
              <a:rPr lang="ar-SA" sz="2000" b="1" dirty="0" smtClean="0"/>
              <a:t> و قد مثله </a:t>
            </a:r>
            <a:r>
              <a:rPr lang="ar-SA" sz="2000" b="1" dirty="0" err="1" smtClean="0"/>
              <a:t>بالإجارات</a:t>
            </a:r>
            <a:r>
              <a:rPr lang="ar-SA" sz="2000" b="1" dirty="0" smtClean="0"/>
              <a:t> بين الناس.</a:t>
            </a:r>
            <a:r>
              <a:rPr lang="en-US" sz="2000" b="1" dirty="0" smtClean="0"/>
              <a:t> </a:t>
            </a:r>
            <a:r>
              <a:rPr lang="ar-SA" sz="2000" b="1" dirty="0" smtClean="0"/>
              <a:t/>
            </a:r>
            <a:br>
              <a:rPr lang="ar-SA" sz="2000" b="1" dirty="0" smtClean="0"/>
            </a:br>
            <a:r>
              <a:rPr lang="ar-SA" sz="2000" b="1" u="sng" dirty="0" smtClean="0"/>
              <a:t>القسم الثالث:ما ليس ضروريا و لا حاجيا حاجة عامة</a:t>
            </a:r>
            <a:r>
              <a:rPr lang="ar-SA" sz="2000" b="1" dirty="0" smtClean="0"/>
              <a:t>، و إنما هو من قبيل التحلي بالمكرمات، و التخلي عن نقائضها.و قد مثله </a:t>
            </a:r>
            <a:r>
              <a:rPr lang="ar-SA" sz="2000" b="1" dirty="0" err="1" smtClean="0"/>
              <a:t>بالطهارات</a:t>
            </a:r>
            <a:r>
              <a:rPr lang="en-US" sz="2000" b="1" dirty="0" smtClean="0"/>
              <a:t> </a:t>
            </a:r>
            <a:r>
              <a:rPr lang="ar-SA" sz="2000" b="1" dirty="0" smtClean="0"/>
              <a:t/>
            </a:r>
            <a:br>
              <a:rPr lang="ar-SA" sz="2000" b="1" dirty="0" smtClean="0"/>
            </a:br>
            <a:r>
              <a:rPr lang="ar-SA" sz="2000" b="1" u="sng" dirty="0" smtClean="0"/>
              <a:t>القسم الرابع: و هو أيضا لا يتعلق بحاجة و لا ضرورة، و لكنه دون الثالث</a:t>
            </a:r>
            <a:r>
              <a:rPr lang="ar-SA" sz="2000" b="1" dirty="0" smtClean="0"/>
              <a:t>، بحيث ينحصر في المندوبات</a:t>
            </a:r>
            <a:r>
              <a:rPr lang="en-US" sz="2000" b="1" dirty="0" smtClean="0"/>
              <a:t> </a:t>
            </a:r>
            <a:r>
              <a:rPr lang="ar-SA" sz="2000" b="1" dirty="0" smtClean="0"/>
              <a:t> </a:t>
            </a:r>
            <a:r>
              <a:rPr lang="ar-SA" sz="2000" b="1" dirty="0" err="1" smtClean="0"/>
              <a:t>.</a:t>
            </a:r>
            <a:r>
              <a:rPr lang="ar-SA" sz="2000" b="1" dirty="0" smtClean="0"/>
              <a:t> </a:t>
            </a:r>
            <a:r>
              <a:rPr lang="ar-SA" sz="2000" b="1" dirty="0" err="1" smtClean="0"/>
              <a:t>فهو </a:t>
            </a:r>
            <a:r>
              <a:rPr lang="ar-SA" sz="2000" b="1" dirty="0" smtClean="0"/>
              <a:t>–في الأصل-كالضرب الثالث، الذي </a:t>
            </a:r>
            <a:r>
              <a:rPr lang="ar-SA" sz="2000" b="1" dirty="0" err="1" smtClean="0"/>
              <a:t>انتجز</a:t>
            </a:r>
            <a:r>
              <a:rPr lang="ar-SA" sz="2000" b="1" dirty="0" smtClean="0"/>
              <a:t> الفراغ منه، في أن الغرض المخيل:الاستحثاث على المكرمة لم يرد الأمر بإيجابها، بل ور د الأمر بالندب </a:t>
            </a:r>
            <a:r>
              <a:rPr lang="ar-SA" sz="2000" b="1" dirty="0" err="1" smtClean="0"/>
              <a:t>إليها..."</a:t>
            </a:r>
            <a:r>
              <a:rPr lang="en-US" sz="2000" b="1" dirty="0" smtClean="0"/>
              <a:t> </a:t>
            </a:r>
            <a:r>
              <a:rPr lang="ar-SA" sz="2000" b="1" dirty="0" smtClean="0"/>
              <a:t/>
            </a:r>
            <a:br>
              <a:rPr lang="ar-SA" sz="2000" b="1" dirty="0" smtClean="0"/>
            </a:br>
            <a:r>
              <a:rPr lang="ar-SA" sz="2000" b="1" u="sng" dirty="0" smtClean="0"/>
              <a:t>القسم الخامس:هو ما لا يظهر له تعليل واضح ولا مقصد محدد، لا من باب </a:t>
            </a:r>
            <a:r>
              <a:rPr lang="ar-SA" sz="2000" b="1" u="sng" dirty="0" err="1" smtClean="0"/>
              <a:t>الضرورات </a:t>
            </a:r>
            <a:r>
              <a:rPr lang="ar-SA" sz="2000" b="1" u="sng" dirty="0" smtClean="0"/>
              <a:t>، و لا من باب الحاجات، ولا من باب المكرمات</a:t>
            </a:r>
            <a:r>
              <a:rPr lang="ar-SA" sz="2000" b="1" dirty="0" smtClean="0"/>
              <a:t>، قال:"وهذا ينذر تصويره جدا</a:t>
            </a:r>
            <a:r>
              <a:rPr lang="en-US" sz="2000" b="1" dirty="0" smtClean="0"/>
              <a:t> </a:t>
            </a:r>
            <a:r>
              <a:rPr lang="ar-SA" sz="2000" b="1" dirty="0" smtClean="0"/>
              <a:t> أي أن هذا الصنف نادر جدا في الشريعة؛ لأن كل أحكامها-تقريبا-لها مقاصد واضحة وفوائد ملموسة.ولهذا فإنه رغم تمثيله هذا القسم الذي </a:t>
            </a:r>
            <a:r>
              <a:rPr lang="ar-SA" sz="2000" b="1" dirty="0" err="1" smtClean="0"/>
              <a:t>لايعلل</a:t>
            </a:r>
            <a:r>
              <a:rPr lang="ar-SA" sz="2000" b="1" dirty="0" smtClean="0"/>
              <a:t> ، بالعبادات البدنية </a:t>
            </a:r>
            <a:r>
              <a:rPr lang="ar-SA" sz="2000" b="1" dirty="0" err="1" smtClean="0"/>
              <a:t>المحضنة</a:t>
            </a:r>
            <a:r>
              <a:rPr lang="ar-SA" sz="2000" b="1" dirty="0" smtClean="0"/>
              <a:t> ، التي"لا يتعلق </a:t>
            </a:r>
            <a:r>
              <a:rPr lang="ar-SA" sz="2000" b="1" dirty="0" err="1" smtClean="0"/>
              <a:t>بها</a:t>
            </a:r>
            <a:r>
              <a:rPr lang="ar-SA" sz="2000" b="1" dirty="0" smtClean="0"/>
              <a:t> أغراض دفعية ولا نفعية"</a:t>
            </a:r>
            <a:r>
              <a:rPr lang="en-US" sz="2000" b="1" dirty="0" smtClean="0"/>
              <a:t> </a:t>
            </a:r>
            <a:r>
              <a:rPr lang="ar-SA" sz="2000" b="1" dirty="0" smtClean="0"/>
              <a:t>، أي لا يظهر فيها درء مفسدة ولا جلب مصلحة، فإنه سرعان ما نبه على أن هذه العبادات يمكن تعليلها تعليلا إجماليا، وهو أنها تمرن العباد على الانقياد لله تعالى، وتجديد العهد بذكره، مما ينتج النهي عن الفحشاء والمنكر، ويخفف في المغالاة في اتباع مطالب الدنيا، ويذكر الاستعداد </a:t>
            </a:r>
            <a:r>
              <a:rPr lang="ar-SA" sz="2000" b="1" dirty="0" err="1" smtClean="0"/>
              <a:t>للآخرة.</a:t>
            </a:r>
            <a:r>
              <a:rPr lang="ar-SA" sz="2000" b="1" dirty="0" smtClean="0"/>
              <a:t> </a:t>
            </a:r>
            <a:r>
              <a:rPr lang="ar-SA" sz="2000" b="1" dirty="0" err="1" smtClean="0"/>
              <a:t>قال: </a:t>
            </a:r>
            <a:r>
              <a:rPr lang="ar-SA" sz="2000" b="1" dirty="0" smtClean="0"/>
              <a:t>"فهذه أمور كلية، لا ننكر على الجملة أنها غرض الشارع في التعبد بالعبادات </a:t>
            </a:r>
            <a:r>
              <a:rPr lang="ar-SA" sz="2000" b="1" dirty="0" err="1" smtClean="0"/>
              <a:t>البدنية.</a:t>
            </a:r>
            <a:r>
              <a:rPr lang="ar-SA" sz="2000" b="1" dirty="0" smtClean="0"/>
              <a:t> وقد أشعر بذلك: بنصوص من القرآن العظيم في مثل قوله </a:t>
            </a:r>
            <a:r>
              <a:rPr lang="ar-SA" sz="2000" b="1" dirty="0" err="1" smtClean="0"/>
              <a:t>تعالى: </a:t>
            </a:r>
            <a:r>
              <a:rPr lang="ar-SA" sz="2000" b="1" dirty="0" smtClean="0"/>
              <a:t>"إن الصلاة تنهى عن الفحشاء والمنكر"</a:t>
            </a:r>
            <a:r>
              <a:rPr lang="en-US" sz="2000" b="1" dirty="0" smtClean="0"/>
              <a:t> </a:t>
            </a:r>
            <a:r>
              <a:rPr lang="ar-SA" sz="2000" b="1" dirty="0" smtClean="0"/>
              <a:t>(العنكبوت:45</a:t>
            </a:r>
            <a:r>
              <a:rPr lang="ar-SA" sz="2000" b="1" dirty="0" err="1" smtClean="0"/>
              <a:t>)</a:t>
            </a:r>
            <a:r>
              <a:rPr lang="ar-SA" sz="2000" b="1" dirty="0" smtClean="0"/>
              <a:t/>
            </a:r>
            <a:br>
              <a:rPr lang="ar-SA" sz="2000" b="1" dirty="0" smtClean="0"/>
            </a:br>
            <a:r>
              <a:rPr lang="ar-SA" sz="2000" b="1" dirty="0" err="1" smtClean="0"/>
              <a:t>.</a:t>
            </a:r>
            <a:endParaRPr lang="en-US" sz="20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pPr rtl="1"/>
            <a:r>
              <a:rPr lang="ar-SA" sz="2000" b="1" dirty="0" smtClean="0"/>
              <a:t>فلم يبق إذن إلا بعض أحكامها التفصيلية، مما يعسر تعليله فيتعذر القياس عليه، </a:t>
            </a:r>
            <a:r>
              <a:rPr lang="ar-SA" sz="2000" b="1" dirty="0" err="1" smtClean="0"/>
              <a:t>كهيآت</a:t>
            </a:r>
            <a:r>
              <a:rPr lang="ar-SA" sz="2000" b="1" dirty="0" smtClean="0"/>
              <a:t> الصلاة، وأعداد ركعاتها، وكتحديد شهر الصوم </a:t>
            </a:r>
            <a:r>
              <a:rPr lang="ar-SA" sz="2000" b="1" dirty="0" err="1" smtClean="0"/>
              <a:t>ووقته.</a:t>
            </a:r>
            <a:r>
              <a:rPr lang="ar-SA" sz="2000" b="1" dirty="0" smtClean="0"/>
              <a:t> </a:t>
            </a:r>
            <a:br>
              <a:rPr lang="ar-SA" sz="2000" b="1" dirty="0" smtClean="0"/>
            </a:br>
            <a:r>
              <a:rPr lang="ar-SA" sz="2000" b="1" dirty="0" smtClean="0"/>
              <a:t>ولنعد إلى التقسيم الخماسي للعلل والمقاصد الشرعية، فقد سبق التنبيه- واعتمادا على كلام الإمام نفسه- على أن القسمين الثالث والرابع، يمكن دمجهما في قسم واحد.ويؤكد هذا أنه عندما ذكر القسم الخامس نص على أنه لا يدخل لا في الضروريات، و لا في الحاجيات، و لا في المحاسن.فحصر الأقسام الأخرى في </a:t>
            </a:r>
            <a:r>
              <a:rPr lang="ar-SA" sz="2000" b="1" dirty="0" err="1" smtClean="0"/>
              <a:t>ثلاث.</a:t>
            </a:r>
            <a:r>
              <a:rPr lang="ar-SA" sz="2000" b="1" dirty="0" smtClean="0"/>
              <a:t/>
            </a:r>
            <a:br>
              <a:rPr lang="ar-SA" sz="2000" b="1" dirty="0" smtClean="0"/>
            </a:br>
            <a:r>
              <a:rPr lang="ar-SA" sz="2000" b="1" dirty="0" smtClean="0"/>
              <a:t>ثم إذا جئنا إلى هذا القسم الخامس، نجد أنه قد </a:t>
            </a:r>
            <a:r>
              <a:rPr lang="ar-SA" sz="2000" b="1" dirty="0" err="1" smtClean="0"/>
              <a:t>قسمه </a:t>
            </a:r>
            <a:r>
              <a:rPr lang="ar-SA" sz="2000" b="1" dirty="0" smtClean="0"/>
              <a:t>–ضمنيا- إلى ما يعلل تعليلا إجماليا وإلى ما لا تعليل له، فيجب إلحاقه بأحد الأقسام الثلاثة، فهو إما من الضروريات، وإما من الحاجيات، وإما من المحاسن.وما تعذر تعليله، فهو ليس مما نحن فيه، أي تقسيم العلل.فلا يبقى عند التحقيق إلا ثلاثة </a:t>
            </a:r>
            <a:r>
              <a:rPr lang="ar-SA" sz="2000" b="1" dirty="0" err="1" smtClean="0"/>
              <a:t>أقسام...</a:t>
            </a:r>
            <a:r>
              <a:rPr lang="ar-SA" sz="2000" b="1" dirty="0" smtClean="0"/>
              <a:t/>
            </a:r>
            <a:br>
              <a:rPr lang="ar-SA" sz="2000" b="1" dirty="0" smtClean="0"/>
            </a:br>
            <a:r>
              <a:rPr lang="ar-SA" sz="2000" b="1" dirty="0" smtClean="0"/>
              <a:t>والذي أريد أن أخلص إليه من هذا:هو أن إمام الحرمين رحمه الله، هو صاحب الفضل و السبق في التقسيم الثلاثي لمقاصد </a:t>
            </a:r>
            <a:r>
              <a:rPr lang="ar-SA" sz="2000" b="1" dirty="0" err="1" smtClean="0"/>
              <a:t>الشارع </a:t>
            </a:r>
            <a:r>
              <a:rPr lang="ar-SA" sz="2000" b="1" dirty="0" smtClean="0"/>
              <a:t>(الضروريات-الحاجيات-</a:t>
            </a:r>
            <a:r>
              <a:rPr lang="ar-SA" sz="2000" b="1" dirty="0" err="1" smtClean="0"/>
              <a:t>التحسينيات</a:t>
            </a:r>
            <a:r>
              <a:rPr lang="ar-SA" sz="2000" b="1" dirty="0" smtClean="0"/>
              <a:t>)، وهو التقسيم الذي أصبح من أسس الكلام في المصالح الشرعية</a:t>
            </a:r>
            <a:r>
              <a:rPr lang="ar-SA" sz="2000" b="1" dirty="0" smtClean="0"/>
              <a:t>.</a:t>
            </a:r>
            <a:endParaRPr lang="en-US" sz="20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pPr rtl="1"/>
            <a:r>
              <a:rPr lang="ar-SA" sz="2000" b="1" dirty="0" smtClean="0"/>
              <a:t>- </a:t>
            </a:r>
            <a:r>
              <a:rPr lang="ar-SA" sz="2000" b="1" u="sng" dirty="0" smtClean="0"/>
              <a:t>حفظ الضروريات من مقاصد </a:t>
            </a:r>
            <a:r>
              <a:rPr lang="ar-SA" sz="2000" b="1" u="sng" dirty="0" err="1" smtClean="0"/>
              <a:t>الشريعة </a:t>
            </a:r>
            <a:r>
              <a:rPr lang="ar-SA" sz="2000" b="1" dirty="0" err="1" smtClean="0"/>
              <a:t>:</a:t>
            </a:r>
            <a:endParaRPr lang="en-US" sz="2000" dirty="0" smtClean="0"/>
          </a:p>
          <a:p>
            <a:pPr rtl="1"/>
            <a:r>
              <a:rPr lang="ar-SA" sz="2000" b="1" dirty="0" smtClean="0"/>
              <a:t> تنقسم الأهداف العامة التي تسعى الشريعة إلى تحقيقها في حياة الناس </a:t>
            </a:r>
            <a:r>
              <a:rPr lang="ar-SA" sz="2000" b="1" dirty="0" err="1" smtClean="0"/>
              <a:t>الى :</a:t>
            </a:r>
            <a:endParaRPr lang="en-US" sz="2000" dirty="0" smtClean="0"/>
          </a:p>
          <a:p>
            <a:pPr rtl="1"/>
            <a:r>
              <a:rPr lang="fr-FR" sz="2000" b="1" dirty="0" smtClean="0"/>
              <a:t>-  </a:t>
            </a:r>
            <a:r>
              <a:rPr lang="ar-SA" sz="2000" b="1" u="sng" dirty="0" smtClean="0"/>
              <a:t>مقاصد </a:t>
            </a:r>
            <a:r>
              <a:rPr lang="ar-SA" sz="2000" b="1" u="sng" dirty="0" err="1" smtClean="0"/>
              <a:t>عامة</a:t>
            </a:r>
            <a:r>
              <a:rPr lang="ar-SA" sz="2000" b="1" dirty="0" err="1" smtClean="0"/>
              <a:t> </a:t>
            </a:r>
            <a:r>
              <a:rPr lang="ar-SA" sz="2000" b="1" dirty="0" smtClean="0"/>
              <a:t>: هي التي تحقق مصالح الخلق جميعا في الدنيا </a:t>
            </a:r>
            <a:r>
              <a:rPr lang="ar-SA" sz="2000" b="1" dirty="0" err="1" smtClean="0"/>
              <a:t>والآخرة </a:t>
            </a:r>
            <a:r>
              <a:rPr lang="ar-SA" sz="2000" b="1" dirty="0" smtClean="0"/>
              <a:t>، ويتحقق هذا من خلال جملة أحكام الشريعة </a:t>
            </a:r>
            <a:r>
              <a:rPr lang="ar-SA" sz="2000" b="1" dirty="0" err="1" smtClean="0"/>
              <a:t>الإسلامية .</a:t>
            </a:r>
            <a:endParaRPr lang="en-US" sz="2000" dirty="0" smtClean="0"/>
          </a:p>
          <a:p>
            <a:pPr rtl="1"/>
            <a:r>
              <a:rPr lang="fr-FR" sz="2000" b="1" dirty="0" smtClean="0"/>
              <a:t>-  </a:t>
            </a:r>
            <a:r>
              <a:rPr lang="ar-SA" sz="2000" b="1" u="sng" dirty="0" smtClean="0"/>
              <a:t>مقاصد </a:t>
            </a:r>
            <a:r>
              <a:rPr lang="ar-SA" sz="2000" b="1" u="sng" dirty="0" err="1" smtClean="0"/>
              <a:t>خاصة</a:t>
            </a:r>
            <a:r>
              <a:rPr lang="ar-SA" sz="2000" b="1" dirty="0" err="1" smtClean="0"/>
              <a:t> </a:t>
            </a:r>
            <a:r>
              <a:rPr lang="ar-SA" sz="2000" b="1" dirty="0" smtClean="0"/>
              <a:t>: هي الأهداف التي تسعى الشريعة إلى تحقيقها في مجال خاص من مجالات الحياة كالنظام الاقتصادي أو الأسري أو </a:t>
            </a:r>
            <a:r>
              <a:rPr lang="ar-SA" sz="2000" b="1" dirty="0" err="1" smtClean="0"/>
              <a:t>السياسي . .</a:t>
            </a:r>
            <a:r>
              <a:rPr lang="ar-SA" sz="2000" b="1" dirty="0" smtClean="0"/>
              <a:t> </a:t>
            </a:r>
            <a:r>
              <a:rPr lang="ar-SA" sz="2000" b="1" dirty="0" err="1" smtClean="0"/>
              <a:t>.</a:t>
            </a:r>
            <a:r>
              <a:rPr lang="ar-SA" sz="2000" b="1" dirty="0" smtClean="0"/>
              <a:t> </a:t>
            </a:r>
            <a:r>
              <a:rPr lang="ar-SA" sz="2000" b="1" dirty="0" err="1" smtClean="0"/>
              <a:t>إلخ</a:t>
            </a:r>
            <a:r>
              <a:rPr lang="ar-SA" sz="2000" b="1" dirty="0" smtClean="0"/>
              <a:t> ، وذلك عن طريق الأحكام التفصيلية التي شرعت لكل مجال على </a:t>
            </a:r>
            <a:r>
              <a:rPr lang="ar-SA" sz="2000" b="1" dirty="0" err="1" smtClean="0"/>
              <a:t>حدة</a:t>
            </a:r>
            <a:r>
              <a:rPr lang="ar-SA" sz="2000" b="1" dirty="0" smtClean="0"/>
              <a:t> </a:t>
            </a:r>
            <a:r>
              <a:rPr lang="ar-SA" sz="2000" b="1" dirty="0" err="1" smtClean="0"/>
              <a:t>.</a:t>
            </a:r>
            <a:endParaRPr lang="en-US" sz="2000" dirty="0" smtClean="0"/>
          </a:p>
          <a:p>
            <a:pPr rtl="1"/>
            <a:r>
              <a:rPr lang="en-US" sz="2000" b="1" dirty="0" smtClean="0"/>
              <a:t>  </a:t>
            </a:r>
            <a:r>
              <a:rPr lang="ar-SA" sz="2000" b="1" dirty="0" smtClean="0"/>
              <a:t>ومصالح الناس التي عليها مدار المقاصد الشرعية على مراتب ثلاثة من حيث </a:t>
            </a:r>
            <a:r>
              <a:rPr lang="ar-SA" sz="2000" b="1" dirty="0" err="1" smtClean="0"/>
              <a:t>الأهمية:</a:t>
            </a:r>
            <a:r>
              <a:rPr lang="ar-SA" sz="2000" b="1" dirty="0" smtClean="0"/>
              <a:t/>
            </a:r>
            <a:br>
              <a:rPr lang="ar-SA" sz="2000" b="1" dirty="0" smtClean="0"/>
            </a:br>
            <a:r>
              <a:rPr lang="ar-SA" sz="2000" b="1" dirty="0" smtClean="0"/>
              <a:t>أ- </a:t>
            </a:r>
            <a:r>
              <a:rPr lang="ar-SA" sz="2000" b="1" u="sng" dirty="0" err="1" smtClean="0"/>
              <a:t>الضروريات</a:t>
            </a:r>
            <a:r>
              <a:rPr lang="ar-SA" sz="2000" b="1" dirty="0" err="1" smtClean="0"/>
              <a:t> </a:t>
            </a:r>
            <a:r>
              <a:rPr lang="ar-SA" sz="2000" b="1" dirty="0" smtClean="0"/>
              <a:t>: هي ما لا يستغني الناس عن وجودها بأي حال من الأحوال ويأتي على رأسها الكليات الخمس كما سيأتي بيانه</a:t>
            </a:r>
            <a:endParaRPr lang="en-US" sz="2000" dirty="0" smtClean="0"/>
          </a:p>
          <a:p>
            <a:pPr rtl="1"/>
            <a:r>
              <a:rPr lang="ar-SA" sz="2000" b="1" dirty="0" smtClean="0"/>
              <a:t>ب- </a:t>
            </a:r>
            <a:r>
              <a:rPr lang="ar-SA" sz="2000" b="1" u="sng" dirty="0" err="1" smtClean="0"/>
              <a:t>الحاجيات</a:t>
            </a:r>
            <a:r>
              <a:rPr lang="ar-SA" sz="2000" b="1" dirty="0" err="1" smtClean="0"/>
              <a:t> </a:t>
            </a:r>
            <a:r>
              <a:rPr lang="ar-SA" sz="2000" b="1" dirty="0" smtClean="0"/>
              <a:t>: هي ما يحتاج الناس إليه لتحقيق مصالح هامة في </a:t>
            </a:r>
            <a:r>
              <a:rPr lang="ar-SA" sz="2000" b="1" dirty="0" err="1" smtClean="0"/>
              <a:t>حياتهم </a:t>
            </a:r>
            <a:r>
              <a:rPr lang="ar-SA" sz="2000" b="1" dirty="0" smtClean="0"/>
              <a:t>، يؤدي غيابها إلى المشقة واختلال النظام العام للحياة  دون زواله من </a:t>
            </a:r>
            <a:r>
              <a:rPr lang="ar-SA" sz="2000" b="1" dirty="0" err="1" smtClean="0"/>
              <a:t>أصوله </a:t>
            </a:r>
            <a:r>
              <a:rPr lang="ar-SA" sz="2000" b="1" dirty="0" smtClean="0"/>
              <a:t>، كما يظهر في تفصيلات أحكام البيوع والزواج وسائر المعاملات</a:t>
            </a:r>
            <a:r>
              <a:rPr lang="ar-SA" sz="2000" b="1" dirty="0" smtClean="0"/>
              <a:t>.</a:t>
            </a:r>
            <a:endParaRPr lang="en-US" sz="20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dirty="0"/>
          </a:p>
        </p:txBody>
      </p:sp>
      <p:sp>
        <p:nvSpPr>
          <p:cNvPr id="3" name="عنصر نائب للمحتوى 2"/>
          <p:cNvSpPr>
            <a:spLocks noGrp="1"/>
          </p:cNvSpPr>
          <p:nvPr>
            <p:ph idx="1"/>
          </p:nvPr>
        </p:nvSpPr>
        <p:spPr/>
        <p:txBody>
          <a:bodyPr/>
          <a:lstStyle/>
          <a:p>
            <a:pPr rtl="1"/>
            <a:r>
              <a:rPr lang="ar-SA" sz="2000" b="1" dirty="0" smtClean="0"/>
              <a:t>ج- </a:t>
            </a:r>
            <a:r>
              <a:rPr lang="ar-SA" sz="2000" b="1" u="sng" dirty="0" err="1" smtClean="0"/>
              <a:t>التحسينيات</a:t>
            </a:r>
            <a:r>
              <a:rPr lang="ar-SA" sz="2000" b="1" dirty="0" smtClean="0"/>
              <a:t> : هي ما يتم </a:t>
            </a:r>
            <a:r>
              <a:rPr lang="ar-SA" sz="2000" b="1" dirty="0" err="1" smtClean="0"/>
              <a:t>بها</a:t>
            </a:r>
            <a:r>
              <a:rPr lang="ar-SA" sz="2000" b="1" dirty="0" smtClean="0"/>
              <a:t> اكتمال وتجميل أحوال الناس </a:t>
            </a:r>
            <a:r>
              <a:rPr lang="ar-SA" sz="2000" b="1" dirty="0" err="1" smtClean="0"/>
              <a:t>وتصرفاتهم </a:t>
            </a:r>
            <a:r>
              <a:rPr lang="ar-SA" sz="2000" b="1" dirty="0" smtClean="0"/>
              <a:t>، مثل الاعتناء بجمال الملبس وإعداد المأكل وجميع محاسن العادات في سلوك </a:t>
            </a:r>
            <a:r>
              <a:rPr lang="ar-SA" sz="2000" b="1" dirty="0" err="1" smtClean="0"/>
              <a:t>الناس.</a:t>
            </a:r>
            <a:r>
              <a:rPr lang="ar-SA" sz="2000" b="1" dirty="0" smtClean="0"/>
              <a:t> </a:t>
            </a:r>
            <a:endParaRPr lang="en-US" sz="2000" dirty="0" smtClean="0"/>
          </a:p>
          <a:p>
            <a:pPr rtl="1"/>
            <a:r>
              <a:rPr lang="ar-SA" sz="2000" b="1" dirty="0" smtClean="0"/>
              <a:t>- </a:t>
            </a:r>
            <a:r>
              <a:rPr lang="ar-SA" sz="2000" b="1" u="sng" dirty="0" smtClean="0"/>
              <a:t>الكليات الخمس التي تشتمل عليها الضروريات من المقاصد الشرعية ووسائل </a:t>
            </a:r>
            <a:r>
              <a:rPr lang="ar-SA" sz="2000" b="1" u="sng" dirty="0" err="1" smtClean="0"/>
              <a:t>حفظها </a:t>
            </a:r>
            <a:r>
              <a:rPr lang="ar-SA" sz="2000" b="1" i="1" dirty="0" err="1" smtClean="0"/>
              <a:t>:</a:t>
            </a:r>
            <a:endParaRPr lang="en-US" sz="2000" dirty="0" smtClean="0"/>
          </a:p>
          <a:p>
            <a:pPr rtl="1"/>
            <a:r>
              <a:rPr lang="en-US" sz="2000" b="1" dirty="0" smtClean="0"/>
              <a:t>    </a:t>
            </a:r>
            <a:r>
              <a:rPr lang="ar-SA" sz="2000" b="1" u="sng" dirty="0" err="1" smtClean="0"/>
              <a:t>أولا </a:t>
            </a:r>
            <a:r>
              <a:rPr lang="ar-SA" sz="2000" b="1" u="sng" dirty="0" smtClean="0"/>
              <a:t>: حفظ </a:t>
            </a:r>
            <a:r>
              <a:rPr lang="ar-SA" sz="2000" b="1" u="sng" dirty="0" err="1" smtClean="0"/>
              <a:t>الدين</a:t>
            </a:r>
            <a:r>
              <a:rPr lang="ar-SA" sz="2000" b="1" dirty="0" err="1" smtClean="0"/>
              <a:t> :</a:t>
            </a:r>
            <a:r>
              <a:rPr lang="ar-SA" sz="2000" b="1" dirty="0" smtClean="0"/>
              <a:t/>
            </a:r>
            <a:br>
              <a:rPr lang="ar-SA" sz="2000" b="1" dirty="0" smtClean="0"/>
            </a:br>
            <a:r>
              <a:rPr lang="ar-SA" sz="2000" b="1" dirty="0" smtClean="0"/>
              <a:t>قدر الإسلام ما للدين من أهمية في حياة الإنسان حيث يلبي النزعة الإنسانية إلى عبادة </a:t>
            </a:r>
            <a:r>
              <a:rPr lang="ar-SA" sz="2000" b="1" dirty="0" err="1" smtClean="0"/>
              <a:t>الله </a:t>
            </a:r>
            <a:r>
              <a:rPr lang="ar-SA" sz="2000" b="1" dirty="0" smtClean="0"/>
              <a:t>، ولما يمد </a:t>
            </a:r>
            <a:r>
              <a:rPr lang="ar-SA" sz="2000" b="1" dirty="0" err="1" smtClean="0"/>
              <a:t>به</a:t>
            </a:r>
            <a:r>
              <a:rPr lang="ar-SA" sz="2000" b="1" dirty="0" smtClean="0"/>
              <a:t> الإنسان من وجدان </a:t>
            </a:r>
            <a:r>
              <a:rPr lang="ar-SA" sz="2000" b="1" dirty="0" err="1" smtClean="0"/>
              <a:t>وضمير </a:t>
            </a:r>
            <a:r>
              <a:rPr lang="ar-SA" sz="2000" b="1" dirty="0" smtClean="0"/>
              <a:t>، ولما يقوى في نفسه من عناصر الخير </a:t>
            </a:r>
            <a:r>
              <a:rPr lang="ar-SA" sz="2000" b="1" dirty="0" err="1" smtClean="0"/>
              <a:t>والفضيلة </a:t>
            </a:r>
            <a:r>
              <a:rPr lang="ar-SA" sz="2000" b="1" dirty="0" smtClean="0"/>
              <a:t>، وما يضفي على حياته من سعادة </a:t>
            </a:r>
            <a:r>
              <a:rPr lang="ar-SA" sz="2000" b="1" dirty="0" err="1" smtClean="0"/>
              <a:t>وطمأنينة .</a:t>
            </a:r>
            <a:r>
              <a:rPr lang="ar-SA" sz="2000" b="1" dirty="0" smtClean="0"/>
              <a:t> نظرا لتلك الأسباب كلها كان الدين ضرورة حياة بالنسبة </a:t>
            </a:r>
            <a:r>
              <a:rPr lang="ar-SA" sz="2000" b="1" dirty="0" err="1" smtClean="0"/>
              <a:t>للإنسان </a:t>
            </a:r>
            <a:r>
              <a:rPr lang="ar-SA" sz="2000" b="1" dirty="0" smtClean="0"/>
              <a:t>، قال </a:t>
            </a:r>
            <a:r>
              <a:rPr lang="ar-SA" sz="2000" b="1" dirty="0" err="1" smtClean="0"/>
              <a:t>تعالى  </a:t>
            </a:r>
            <a:r>
              <a:rPr lang="ar-SA" sz="2000" b="1" dirty="0" smtClean="0"/>
              <a:t>” فَأَقِمْ وَجْهَكَ لِلدِّينِ حَنِيفًا فِطْرَةَ اللَّهِ الَّتِي فَطَرَ النَّاسَ عَلَيْهَا لَا تَبْدِيلَ لِخَلْقِ اللَّهِ ذَلِكَ الدِّينُ الْقَيِّمُ وَلَكِنَّ أَكْثَرَ النَّاسِ لَا </a:t>
            </a:r>
            <a:r>
              <a:rPr lang="ar-SA" sz="2000" b="1" dirty="0" err="1" smtClean="0"/>
              <a:t>يَعْلَمُونَ </a:t>
            </a:r>
            <a:r>
              <a:rPr lang="ar-SA" sz="2000" b="1" dirty="0" smtClean="0"/>
              <a:t>” ولذا يقول </a:t>
            </a:r>
            <a:r>
              <a:rPr lang="ar-SA" sz="2000" b="1" dirty="0" err="1" smtClean="0"/>
              <a:t>برجستون</a:t>
            </a:r>
            <a:r>
              <a:rPr lang="ar-SA" sz="2000" b="1" dirty="0" smtClean="0"/>
              <a:t> " لقد </a:t>
            </a:r>
            <a:r>
              <a:rPr lang="ar-SA" sz="2000" b="1" dirty="0" err="1" smtClean="0"/>
              <a:t>وجدت </a:t>
            </a:r>
            <a:r>
              <a:rPr lang="ar-SA" sz="2000" b="1" dirty="0" smtClean="0"/>
              <a:t>- </a:t>
            </a:r>
            <a:r>
              <a:rPr lang="ar-SA" sz="2000" b="1" dirty="0" err="1" smtClean="0"/>
              <a:t>وتوجد </a:t>
            </a:r>
            <a:r>
              <a:rPr lang="ar-SA" sz="2000" b="1" dirty="0" smtClean="0"/>
              <a:t>- جماعات إنسانية من غير علوم وفنون وفلسفات ولكن لم توجد قط جماعة بغير </a:t>
            </a:r>
            <a:r>
              <a:rPr lang="ar-SA" sz="2000" b="1" dirty="0" err="1" smtClean="0"/>
              <a:t>ديانة </a:t>
            </a:r>
            <a:r>
              <a:rPr lang="ar-SA" sz="2000" b="1" dirty="0" smtClean="0"/>
              <a:t>" ونظرا لتلك الاعتبارات حافظت شريعة الإسلام على </a:t>
            </a:r>
            <a:r>
              <a:rPr lang="ar-SA" sz="2000" b="1" dirty="0" err="1" smtClean="0"/>
              <a:t>الدين </a:t>
            </a:r>
            <a:r>
              <a:rPr lang="ar-SA" sz="2000" b="1" dirty="0" smtClean="0"/>
              <a:t>، سواء من حيث غرسه في النفوس وتعميقه فيها </a:t>
            </a:r>
            <a:r>
              <a:rPr lang="ar-SA" sz="2000" b="1" dirty="0" err="1" smtClean="0"/>
              <a:t>ابتداء </a:t>
            </a:r>
            <a:r>
              <a:rPr lang="ar-SA" sz="2000" b="1" dirty="0" smtClean="0"/>
              <a:t>، أو من حيث تدعيم أصله وتعهده بما ينميه ويحفظ بقاءه استمرارا </a:t>
            </a:r>
            <a:r>
              <a:rPr lang="ar-SA" sz="2000" b="1" dirty="0" err="1" smtClean="0"/>
              <a:t>ودواما </a:t>
            </a:r>
            <a:r>
              <a:rPr lang="ar-SA" sz="2000" b="1" dirty="0" smtClean="0"/>
              <a:t>، وشرعت لذلك الوسائل </a:t>
            </a:r>
            <a:r>
              <a:rPr lang="ar-SA" sz="2000" b="1" dirty="0" err="1" smtClean="0"/>
              <a:t>التالية :</a:t>
            </a:r>
            <a:r>
              <a:rPr lang="ar-SA" sz="2000" b="1" dirty="0" smtClean="0"/>
              <a:t/>
            </a:r>
            <a:br>
              <a:rPr lang="ar-SA" sz="2000" b="1" dirty="0" smtClean="0"/>
            </a:br>
            <a:r>
              <a:rPr lang="ar-SA" sz="2000" b="1" dirty="0" smtClean="0"/>
              <a:t> أ- </a:t>
            </a:r>
            <a:r>
              <a:rPr lang="ar-SA" sz="2000" b="1" u="sng" dirty="0" smtClean="0"/>
              <a:t>وسائل حفظ الدين من جانب </a:t>
            </a:r>
            <a:r>
              <a:rPr lang="ar-SA" sz="2000" b="1" u="sng" dirty="0" err="1" smtClean="0"/>
              <a:t>الوجود </a:t>
            </a:r>
            <a:r>
              <a:rPr lang="ar-SA" sz="2000" b="1" dirty="0" err="1" smtClean="0"/>
              <a:t>:</a:t>
            </a:r>
            <a:r>
              <a:rPr lang="ar-SA" sz="2000" b="1" dirty="0" smtClean="0"/>
              <a:t> </a:t>
            </a:r>
            <a:endParaRPr lang="en-US" sz="2000" dirty="0" smtClean="0"/>
          </a:p>
          <a:p>
            <a:pPr rtl="1"/>
            <a:r>
              <a:rPr lang="ar-SA" sz="2000" b="1" dirty="0" smtClean="0"/>
              <a:t>من وسائل غرس الدين في النفوس ابتداء في الشريعة الإسلامية الوسائل </a:t>
            </a:r>
            <a:r>
              <a:rPr lang="ar-SA" sz="2000" b="1" dirty="0" err="1" smtClean="0"/>
              <a:t>التالية </a:t>
            </a:r>
            <a:r>
              <a:rPr lang="ar-SA" sz="2000" b="1" dirty="0" err="1" smtClean="0"/>
              <a:t>:</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dirty="0"/>
          </a:p>
        </p:txBody>
      </p:sp>
      <p:sp>
        <p:nvSpPr>
          <p:cNvPr id="3" name="عنصر نائب للمحتوى 2"/>
          <p:cNvSpPr>
            <a:spLocks noGrp="1"/>
          </p:cNvSpPr>
          <p:nvPr>
            <p:ph idx="1"/>
          </p:nvPr>
        </p:nvSpPr>
        <p:spPr/>
        <p:txBody>
          <a:bodyPr/>
          <a:lstStyle/>
          <a:p>
            <a:pPr rtl="1"/>
            <a:r>
              <a:rPr lang="en-US" sz="2000" b="1" dirty="0" smtClean="0"/>
              <a:t> </a:t>
            </a:r>
            <a:r>
              <a:rPr lang="fr-FR" sz="2000" b="1" dirty="0" smtClean="0"/>
              <a:t>1-</a:t>
            </a:r>
            <a:r>
              <a:rPr lang="ar-SA" sz="2000" b="1" dirty="0" smtClean="0"/>
              <a:t>ترسيخ اليقين بأصول الإيمان </a:t>
            </a:r>
            <a:r>
              <a:rPr lang="ar-SA" sz="2000" b="1" dirty="0" err="1" smtClean="0"/>
              <a:t>وأركانه </a:t>
            </a:r>
            <a:r>
              <a:rPr lang="ar-SA" sz="2000" b="1" dirty="0" smtClean="0"/>
              <a:t>، وهي الإيمان بالله ورسله وكتبه وملائكته واليوم الآخر والقدر خيره </a:t>
            </a:r>
            <a:r>
              <a:rPr lang="ar-SA" sz="2000" b="1" dirty="0" err="1" smtClean="0"/>
              <a:t>وشره </a:t>
            </a:r>
            <a:r>
              <a:rPr lang="ar-SA" sz="2000" b="1" dirty="0" smtClean="0"/>
              <a:t>، يقول الله </a:t>
            </a:r>
            <a:r>
              <a:rPr lang="ar-SA" sz="2000" b="1" dirty="0" err="1" smtClean="0"/>
              <a:t>تعالى  </a:t>
            </a:r>
            <a:r>
              <a:rPr lang="ar-SA" sz="2000" b="1" dirty="0" smtClean="0"/>
              <a:t>” آمَنَ الرَّسُولُ بِمَا أُنْزِلَ إِلَيْهِ مِنْ رَبِّهِ وَالْمُؤْمِنُونَ كُلٌّ آمَنَ بِاللَّهِ وَمَلَائِكَتِهِ وَكُتُبِهِ وَرُسُلِهِ لَا نُفَرِّقُ بَيْنَ أَحَدٍ مِنْ </a:t>
            </a:r>
            <a:r>
              <a:rPr lang="ar-SA" sz="2000" b="1" dirty="0" err="1" smtClean="0"/>
              <a:t>رُسُلِهِ </a:t>
            </a:r>
            <a:r>
              <a:rPr lang="ar-SA" sz="2000" b="1" dirty="0" smtClean="0"/>
              <a:t>” ويقول </a:t>
            </a:r>
            <a:r>
              <a:rPr lang="ar-SA" sz="2000" b="1" dirty="0" err="1" smtClean="0"/>
              <a:t>تعالى  </a:t>
            </a:r>
            <a:r>
              <a:rPr lang="ar-SA" sz="2000" b="1" dirty="0" smtClean="0"/>
              <a:t>” </a:t>
            </a:r>
            <a:r>
              <a:rPr lang="ar-SA" sz="2000" b="1" dirty="0" err="1" smtClean="0"/>
              <a:t>يَاأَيُّهَا</a:t>
            </a:r>
            <a:r>
              <a:rPr lang="ar-SA" sz="2000" b="1" dirty="0" smtClean="0"/>
              <a:t> الَّذِينَ آمَنُوا آمِنُوا بِاللَّهِ وَرَسُولِهِ وَالْكِتَابِ الَّذِي نَزَّلَ عَلَى رَسُولِهِ وَالْكِتَابِ الَّذِي أَنْزَلَ مِنْ قَبْلُ وَمَنْ يَكْفُرْ بِاللَّهِ وَمَلَائِكَتِهِ وَكُتُبِهِ وَرُسُلِهِ وَالْيَوْمِ الْآخِرِ فَقَدْ ضَلَّ ضَلَالًا </a:t>
            </a:r>
            <a:r>
              <a:rPr lang="ar-SA" sz="2000" b="1" dirty="0" err="1" smtClean="0"/>
              <a:t>بَعِيدًا ” .</a:t>
            </a:r>
            <a:endParaRPr lang="en-US" sz="2000" dirty="0" smtClean="0"/>
          </a:p>
          <a:p>
            <a:pPr rtl="1"/>
            <a:r>
              <a:rPr lang="en-US" sz="2000" b="1" dirty="0" smtClean="0"/>
              <a:t> </a:t>
            </a:r>
            <a:r>
              <a:rPr lang="fr-FR" sz="2000" b="1" dirty="0" smtClean="0"/>
              <a:t>2- </a:t>
            </a:r>
            <a:r>
              <a:rPr lang="ar-SA" sz="2000" b="1" dirty="0" smtClean="0"/>
              <a:t>إقامة هذا الإيمان على البرهان العقلي والحجة </a:t>
            </a:r>
            <a:r>
              <a:rPr lang="ar-SA" sz="2000" b="1" dirty="0" err="1" smtClean="0"/>
              <a:t>العلمية </a:t>
            </a:r>
            <a:r>
              <a:rPr lang="ar-SA" sz="2000" b="1" dirty="0" smtClean="0"/>
              <a:t>، ومن هنا كانت دعوة الإسلام إلى النظر والتدبر يقول </a:t>
            </a:r>
            <a:r>
              <a:rPr lang="ar-SA" sz="2000" b="1" dirty="0" err="1" smtClean="0"/>
              <a:t>تعالى  </a:t>
            </a:r>
            <a:r>
              <a:rPr lang="ar-SA" sz="2000" b="1" dirty="0" smtClean="0"/>
              <a:t>” أَوَلَمْ يَنْظُرُوا فِي مَلَكُوتِ السَّمَاوَاتِ وَالْأَرْضِ وَمَا خَلَقَ اللَّهُ مِنْ </a:t>
            </a:r>
            <a:r>
              <a:rPr lang="ar-SA" sz="2000" b="1" dirty="0" err="1" smtClean="0"/>
              <a:t>شَيْءٍ </a:t>
            </a:r>
            <a:r>
              <a:rPr lang="ar-SA" sz="2000" b="1" dirty="0" smtClean="0"/>
              <a:t>”  وكان نعيه على أولئك الذين لا يتفكرون في الآيات المبثوثة في </a:t>
            </a:r>
            <a:r>
              <a:rPr lang="ar-SA" sz="2000" b="1" dirty="0" err="1" smtClean="0"/>
              <a:t>الكون </a:t>
            </a:r>
            <a:r>
              <a:rPr lang="ar-SA" sz="2000" b="1" dirty="0" smtClean="0"/>
              <a:t>” </a:t>
            </a:r>
            <a:r>
              <a:rPr lang="ar-SA" sz="2000" b="1" dirty="0" err="1" smtClean="0"/>
              <a:t>وَكَأَيِّنْ</a:t>
            </a:r>
            <a:r>
              <a:rPr lang="ar-SA" sz="2000" b="1" dirty="0" smtClean="0"/>
              <a:t> مِنْ آيَةٍ فِي السَّمَاوَاتِ وَالْأَرْضِ يَمُرُّونَ عَلَيْهَا وَهُمْ عَنْهَا </a:t>
            </a:r>
            <a:r>
              <a:rPr lang="ar-SA" sz="2000" b="1" dirty="0" err="1" smtClean="0"/>
              <a:t>مُعْرِضُونَ </a:t>
            </a:r>
            <a:r>
              <a:rPr lang="ar-SA" sz="2000" b="1" dirty="0" smtClean="0"/>
              <a:t>} كما شن حملة </a:t>
            </a:r>
            <a:r>
              <a:rPr lang="ar-SA" sz="2000" b="1" dirty="0" err="1" smtClean="0"/>
              <a:t>شعواء</a:t>
            </a:r>
            <a:r>
              <a:rPr lang="ar-SA" sz="2000" b="1" dirty="0" smtClean="0"/>
              <a:t> على تقاليد الآباء وأخذ المعتقدات من غير نظر ولا برهان يقول </a:t>
            </a:r>
            <a:r>
              <a:rPr lang="ar-SA" sz="2000" b="1" dirty="0" err="1" smtClean="0"/>
              <a:t>تعالى  </a:t>
            </a:r>
            <a:r>
              <a:rPr lang="ar-SA" sz="2000" b="1" dirty="0" smtClean="0"/>
              <a:t>” وَإِذَا قِيلَ لَهُمُ اتَّبِعُوا مَا أَنْزَلَ اللَّهُ قَالُوا بَلْ نَتَّبِعُ مَا أَلْفَيْنَا عَلَيْهِ آبَاءَنَا أَوَلَوْ كَانَ آبَاؤُهُمْ لَا يَعْقِلُونَ شَيْئًا وَلَا </a:t>
            </a:r>
            <a:r>
              <a:rPr lang="ar-SA" sz="2000" b="1" dirty="0" err="1" smtClean="0"/>
              <a:t>يَهْتَدُونَ ” .</a:t>
            </a:r>
            <a:r>
              <a:rPr lang="ar-SA" sz="2000" b="1" dirty="0" smtClean="0"/>
              <a:t/>
            </a:r>
            <a:br>
              <a:rPr lang="ar-SA" sz="2000" b="1" dirty="0" smtClean="0"/>
            </a:br>
            <a:r>
              <a:rPr lang="ar-SA" sz="2000" b="1" dirty="0" smtClean="0"/>
              <a:t>3- القيام بأصول العبادات وأركان الإسلام من صلاة وزكاة وصوم </a:t>
            </a:r>
            <a:r>
              <a:rPr lang="ar-SA" sz="2000" b="1" dirty="0" err="1" smtClean="0"/>
              <a:t>وحج </a:t>
            </a:r>
            <a:r>
              <a:rPr lang="ar-SA" sz="2000" b="1" dirty="0" smtClean="0"/>
              <a:t>، بعد النطق بالشهادتين فهذه العبادات من أهم أسرارها وحكمها أنها تصل العبد بربه وتوثق صلته </a:t>
            </a:r>
            <a:r>
              <a:rPr lang="ar-SA" sz="2000" b="1" dirty="0" err="1" smtClean="0"/>
              <a:t>به</a:t>
            </a:r>
            <a:r>
              <a:rPr lang="ar-SA" sz="2000" b="1" dirty="0" smtClean="0"/>
              <a:t> مما يرسخ أصل الإيمان في نفسه </a:t>
            </a:r>
            <a:r>
              <a:rPr lang="ar-SA" sz="2000" b="1" dirty="0" err="1" smtClean="0"/>
              <a:t>ويجدده </a:t>
            </a:r>
            <a:r>
              <a:rPr lang="ar-SA" sz="2000" b="1" dirty="0" smtClean="0"/>
              <a:t>، يقول الرسول صلى الله عليه </a:t>
            </a:r>
            <a:r>
              <a:rPr lang="ar-SA" sz="2000" b="1" dirty="0" err="1" smtClean="0"/>
              <a:t>وسلم </a:t>
            </a:r>
            <a:r>
              <a:rPr lang="ar-SA" sz="2000" b="1" dirty="0" smtClean="0"/>
              <a:t>، فيما يرويه عن ربه </a:t>
            </a:r>
            <a:r>
              <a:rPr lang="fr-FR" sz="2000" b="1" dirty="0" smtClean="0"/>
              <a:t>« </a:t>
            </a:r>
            <a:r>
              <a:rPr lang="ar-SA" sz="2000" b="1" dirty="0" smtClean="0"/>
              <a:t>وما تقرب إلي عبدي بشيء أحب إلي مما افترضته </a:t>
            </a:r>
            <a:r>
              <a:rPr lang="ar-SA" sz="2000" b="1" dirty="0" err="1" smtClean="0"/>
              <a:t>عليه </a:t>
            </a:r>
            <a:r>
              <a:rPr lang="ar-SA" sz="2000" b="1" dirty="0" smtClean="0"/>
              <a:t>، ولا يزال عبدي يتقرب إلي بالنوافل حتى </a:t>
            </a:r>
            <a:r>
              <a:rPr lang="ar-SA" sz="2000" b="1" dirty="0" smtClean="0"/>
              <a:t>أحبه</a:t>
            </a:r>
            <a:endParaRPr lang="ar-SA" sz="2000" dirty="0" smtClean="0"/>
          </a:p>
          <a:p>
            <a:endParaRPr lang="ar-SA"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dirty="0"/>
          </a:p>
        </p:txBody>
      </p:sp>
      <p:sp>
        <p:nvSpPr>
          <p:cNvPr id="3" name="عنصر نائب للمحتوى 2"/>
          <p:cNvSpPr>
            <a:spLocks noGrp="1"/>
          </p:cNvSpPr>
          <p:nvPr>
            <p:ph idx="1"/>
          </p:nvPr>
        </p:nvSpPr>
        <p:spPr/>
        <p:txBody>
          <a:bodyPr/>
          <a:lstStyle/>
          <a:p>
            <a:r>
              <a:rPr lang="fr-FR" b="1" dirty="0" smtClean="0"/>
              <a:t>»</a:t>
            </a:r>
            <a:r>
              <a:rPr lang="ar-SA" b="1" dirty="0" smtClean="0"/>
              <a:t> </a:t>
            </a:r>
            <a:r>
              <a:rPr lang="ar-SA" sz="2400" b="1" dirty="0" smtClean="0"/>
              <a:t> ويقول صلى الله عليه </a:t>
            </a:r>
            <a:r>
              <a:rPr lang="ar-SA" sz="2400" b="1" dirty="0" err="1" smtClean="0"/>
              <a:t>وسلم  </a:t>
            </a:r>
            <a:r>
              <a:rPr lang="ar-SA" sz="2400" b="1" dirty="0" smtClean="0"/>
              <a:t>” بني الإسلام على خمس شهادة أن لا إله إلا الله وأن محمدا رسول </a:t>
            </a:r>
            <a:r>
              <a:rPr lang="ar-SA" sz="2400" b="1" dirty="0" err="1" smtClean="0"/>
              <a:t>الله </a:t>
            </a:r>
            <a:r>
              <a:rPr lang="ar-SA" sz="2400" b="1" dirty="0" smtClean="0"/>
              <a:t>، </a:t>
            </a:r>
            <a:r>
              <a:rPr lang="ar-SA" sz="2400" b="1" dirty="0" err="1" smtClean="0"/>
              <a:t>وإقام</a:t>
            </a:r>
            <a:r>
              <a:rPr lang="ar-SA" sz="2400" b="1" dirty="0" smtClean="0"/>
              <a:t> </a:t>
            </a:r>
            <a:r>
              <a:rPr lang="ar-SA" sz="2400" b="1" dirty="0" err="1" smtClean="0"/>
              <a:t>الصلاة </a:t>
            </a:r>
            <a:r>
              <a:rPr lang="ar-SA" sz="2400" b="1" dirty="0" smtClean="0"/>
              <a:t>، وإيتاء </a:t>
            </a:r>
            <a:r>
              <a:rPr lang="ar-SA" sz="2400" b="1" dirty="0" err="1" smtClean="0"/>
              <a:t>الزكاة </a:t>
            </a:r>
            <a:r>
              <a:rPr lang="ar-SA" sz="2400" b="1" dirty="0" smtClean="0"/>
              <a:t>، وصوم </a:t>
            </a:r>
            <a:r>
              <a:rPr lang="ar-SA" sz="2400" b="1" dirty="0" err="1" smtClean="0"/>
              <a:t>رمضان </a:t>
            </a:r>
            <a:r>
              <a:rPr lang="ar-SA" sz="2400" b="1" dirty="0" smtClean="0"/>
              <a:t>، وحج البيت من استطاع إليه سبيلا </a:t>
            </a:r>
            <a:r>
              <a:rPr lang="fr-FR" sz="2400" b="1" dirty="0" smtClean="0"/>
              <a:t>»</a:t>
            </a:r>
            <a:br>
              <a:rPr lang="fr-FR" sz="2400" b="1" dirty="0" smtClean="0"/>
            </a:br>
            <a:r>
              <a:rPr lang="fr-FR" sz="2400" b="1" dirty="0" smtClean="0"/>
              <a:t> 4 - </a:t>
            </a:r>
            <a:r>
              <a:rPr lang="ar-SA" sz="2400" b="1" dirty="0" smtClean="0"/>
              <a:t>إيجاب الدعوة إلى الله وحمايتها وتوفير أسباب الأمن لحملتها  يقول </a:t>
            </a:r>
            <a:r>
              <a:rPr lang="ar-SA" sz="2400" b="1" dirty="0" err="1" smtClean="0"/>
              <a:t>تعالى  </a:t>
            </a:r>
            <a:r>
              <a:rPr lang="ar-SA" sz="2400" b="1" dirty="0" smtClean="0"/>
              <a:t>” وَلْتَكُنْ مِنْكُمْ أُمَّةٌ يَدْعُونَ إِلَى الْخَيْرِ وَيَأْمُرُونَ بِالْمَعْرُوفِ وَيَنْهَوْنَ عَنِ الْمُنْكَرِ وَأُولَئِكَ هُمُ </a:t>
            </a:r>
            <a:r>
              <a:rPr lang="ar-SA" sz="2400" b="1" dirty="0" err="1" smtClean="0"/>
              <a:t>الْمُفْلِحُونَ </a:t>
            </a:r>
            <a:r>
              <a:rPr lang="ar-SA" sz="2400" b="1" dirty="0" smtClean="0"/>
              <a:t>” ويقول </a:t>
            </a:r>
            <a:r>
              <a:rPr lang="ar-SA" sz="2400" b="1" dirty="0" err="1" smtClean="0"/>
              <a:t>تعالى  </a:t>
            </a:r>
            <a:r>
              <a:rPr lang="ar-SA" sz="2400" b="1" dirty="0" smtClean="0"/>
              <a:t>” ادْعُ إِلَى سَبِيلِ رَبِّكَ بِالْحِكْمَةِ وَالْمَوْعِظَةِ الْحَسَنَةِ وَجَادِلْهُمْ بِالَّتِي هِيَ </a:t>
            </a:r>
            <a:r>
              <a:rPr lang="ar-SA" sz="2400" b="1" dirty="0" err="1" smtClean="0"/>
              <a:t>أَحْسَنُ </a:t>
            </a:r>
            <a:r>
              <a:rPr lang="ar-SA" sz="2400" b="1" dirty="0" smtClean="0"/>
              <a:t>” ويقول </a:t>
            </a:r>
            <a:r>
              <a:rPr lang="ar-SA" sz="2400" b="1" dirty="0" err="1" smtClean="0"/>
              <a:t>تعالى  </a:t>
            </a:r>
            <a:r>
              <a:rPr lang="ar-SA" sz="2400" b="1" dirty="0" smtClean="0"/>
              <a:t>” </a:t>
            </a:r>
            <a:r>
              <a:rPr lang="ar-SA" sz="2400" b="1" dirty="0" err="1" smtClean="0"/>
              <a:t>يَابُنَيَّ</a:t>
            </a:r>
            <a:r>
              <a:rPr lang="ar-SA" sz="2400" b="1" dirty="0" smtClean="0"/>
              <a:t> أَقِمِ الصَّلَاةَ وَأْمُرْ بِالْمَعْرُوفِ وَانْهَ عَنِ الْمُنْكَرِ وَاصْبِرْ عَلَى مَا </a:t>
            </a:r>
            <a:r>
              <a:rPr lang="ar-SA" sz="2400" b="1" dirty="0" err="1" smtClean="0"/>
              <a:t>أَصَابَكَ</a:t>
            </a:r>
            <a:r>
              <a:rPr lang="ar-SA" sz="2400" b="1" dirty="0" smtClean="0"/>
              <a:t> ” ويقول </a:t>
            </a:r>
            <a:r>
              <a:rPr lang="ar-SA" sz="2400" b="1" dirty="0" err="1" smtClean="0"/>
              <a:t>تعالى </a:t>
            </a:r>
            <a:r>
              <a:rPr lang="ar-SA" sz="2400" b="1" dirty="0" smtClean="0"/>
              <a:t>” أَرَأَيْتَ الَّذِي يَنْهَى  عَبْدًا إِذَا </a:t>
            </a:r>
            <a:r>
              <a:rPr lang="ar-SA" sz="2400" b="1" dirty="0" err="1" smtClean="0"/>
              <a:t>صَلَّى </a:t>
            </a:r>
            <a:r>
              <a:rPr lang="ar-SA" sz="2400" b="1" dirty="0" smtClean="0"/>
              <a:t>” ويقول </a:t>
            </a:r>
            <a:r>
              <a:rPr lang="ar-SA" sz="2400" b="1" dirty="0" err="1" smtClean="0"/>
              <a:t>تعالى  </a:t>
            </a:r>
            <a:r>
              <a:rPr lang="ar-SA" sz="2400" b="1" dirty="0" smtClean="0"/>
              <a:t>” إِنَّ الَّذِينَ فَتَنُوا الْمُؤْمِنِينَ وَالْمُؤْمِنَاتِ ثُمَّ لَمْ يَتُوبُوا فَلَهُمْ عَذَابُ جَهَنَّمَ وَلَهُمْ عَذَابُ </a:t>
            </a:r>
            <a:r>
              <a:rPr lang="ar-SA" sz="2400" b="1" dirty="0" err="1" smtClean="0"/>
              <a:t>الْحَرِيقِ ”</a:t>
            </a:r>
            <a:r>
              <a:rPr lang="ar-SA" sz="2400" b="1" dirty="0" smtClean="0"/>
              <a:t/>
            </a:r>
            <a:br>
              <a:rPr lang="ar-SA" sz="2400" b="1" dirty="0" smtClean="0"/>
            </a:br>
            <a:r>
              <a:rPr lang="ar-SA" sz="2400" b="1" dirty="0" smtClean="0"/>
              <a:t>ب- </a:t>
            </a:r>
            <a:r>
              <a:rPr lang="ar-SA" sz="2400" b="1" dirty="0" smtClean="0"/>
              <a:t>استنباط الأحكام والتشريعات للحوادث </a:t>
            </a:r>
            <a:r>
              <a:rPr lang="ar-SA" sz="2400" b="1" dirty="0" err="1" smtClean="0"/>
              <a:t>المستجدة </a:t>
            </a:r>
            <a:r>
              <a:rPr lang="ar-SA" sz="2400" b="1" dirty="0" smtClean="0"/>
              <a:t>، وهو مجال واسع يستند إلى مبادئ عدة كالقياس والمصلحة والاستحسان وغيرها</a:t>
            </a:r>
            <a:endParaRPr lang="ar-SA"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a:xfrm>
            <a:off x="533400" y="1676400"/>
            <a:ext cx="8915400" cy="4525963"/>
          </a:xfrm>
        </p:spPr>
        <p:txBody>
          <a:bodyPr/>
          <a:lstStyle/>
          <a:p>
            <a:pPr rtl="1"/>
            <a:r>
              <a:rPr lang="ar-SA" sz="2000" b="1" dirty="0" smtClean="0"/>
              <a:t>ب-</a:t>
            </a:r>
            <a:r>
              <a:rPr lang="ar-SA" sz="2000" b="1" u="sng" dirty="0" smtClean="0"/>
              <a:t> وسائل المحافظة على الدين من جانب البقاء والمقصود </a:t>
            </a:r>
            <a:r>
              <a:rPr lang="ar-SA" sz="2000" b="1" u="sng" dirty="0" err="1" smtClean="0"/>
              <a:t>بها</a:t>
            </a:r>
            <a:r>
              <a:rPr lang="ar-SA" sz="2000" b="1" u="sng" dirty="0" smtClean="0"/>
              <a:t> الوسائل التي انتهجتها الشريعة في المحافظة على الدين بعد حصوله لصيانته وإزالة العوائق من طريقه  وتزكيته في النفوس ومن هذه </a:t>
            </a:r>
            <a:r>
              <a:rPr lang="ar-SA" sz="2000" b="1" u="sng" dirty="0" err="1" smtClean="0"/>
              <a:t>الوسائل </a:t>
            </a:r>
            <a:r>
              <a:rPr lang="ar-SA" sz="2000" b="1" u="sng" dirty="0" smtClean="0"/>
              <a:t>: </a:t>
            </a:r>
            <a:r>
              <a:rPr lang="ar-SA" sz="2000" b="1" dirty="0" smtClean="0"/>
              <a:t/>
            </a:r>
            <a:br>
              <a:rPr lang="ar-SA" sz="2000" b="1" dirty="0" smtClean="0"/>
            </a:br>
            <a:r>
              <a:rPr lang="ar-SA" sz="2000" b="1" dirty="0" smtClean="0"/>
              <a:t>1- كفالة حرية العقيدة والتدين وحمايتها فالإسلام لا يكره أحدا على </a:t>
            </a:r>
            <a:r>
              <a:rPr lang="ar-SA" sz="2000" b="1" dirty="0" err="1" smtClean="0"/>
              <a:t>اعتناقه </a:t>
            </a:r>
            <a:r>
              <a:rPr lang="ar-SA" sz="2000" b="1" dirty="0" smtClean="0"/>
              <a:t>، ويسمح بتعايش مختلف الأديان داخل دياره وفي رحاب </a:t>
            </a:r>
            <a:r>
              <a:rPr lang="ar-SA" sz="2000" b="1" dirty="0" err="1" smtClean="0"/>
              <a:t>دولته </a:t>
            </a:r>
            <a:r>
              <a:rPr lang="ar-SA" sz="2000" b="1" dirty="0" smtClean="0"/>
              <a:t>، ويترك الحرية لأهل الأديان في عقائدهم وممارستهم التعبدية وتصرفاتهم المدنية كما قال صلى الله عليه </a:t>
            </a:r>
            <a:r>
              <a:rPr lang="ar-SA" sz="2000" b="1" dirty="0" err="1" smtClean="0"/>
              <a:t>وسلم :</a:t>
            </a:r>
            <a:r>
              <a:rPr lang="ar-SA" sz="2000" b="1" dirty="0" smtClean="0"/>
              <a:t> </a:t>
            </a:r>
            <a:r>
              <a:rPr lang="fr-FR" sz="2000" b="1" dirty="0" smtClean="0"/>
              <a:t>« </a:t>
            </a:r>
            <a:r>
              <a:rPr lang="ar-SA" sz="2000" b="1" dirty="0" smtClean="0"/>
              <a:t>لهم ما لنا وعليهم ما علينا </a:t>
            </a:r>
            <a:r>
              <a:rPr lang="fr-FR" sz="2000" b="1" dirty="0" smtClean="0"/>
              <a:t>» </a:t>
            </a:r>
            <a:r>
              <a:rPr lang="ar-SA" sz="2000" b="1" dirty="0" smtClean="0"/>
              <a:t>  بل إن من أهداف الجهاد الإسلامي تأمين حرية الاعتقاد </a:t>
            </a:r>
            <a:r>
              <a:rPr lang="ar-SA" sz="2000" b="1" dirty="0" err="1" smtClean="0"/>
              <a:t>والتدين </a:t>
            </a:r>
            <a:r>
              <a:rPr lang="ar-SA" sz="2000" b="1" dirty="0" smtClean="0"/>
              <a:t>، قال </a:t>
            </a:r>
            <a:r>
              <a:rPr lang="ar-SA" sz="2000" b="1" dirty="0" err="1" smtClean="0"/>
              <a:t>تعالى  </a:t>
            </a:r>
            <a:r>
              <a:rPr lang="ar-SA" sz="2000" b="1" dirty="0" smtClean="0"/>
              <a:t>” وَلَوْلَا دَفْعُ اللَّهِ النَّاسَ بَعْضَهُمْ بِبَعْضٍ لَهُدِّمَتْ صَوَامِعُ وَبِيَعٌ وَصَلَوَاتٌ وَمَسَاجِدُ يُذْكَرُ فِيهَا اسْمُ اللَّهِ </a:t>
            </a:r>
            <a:r>
              <a:rPr lang="ar-SA" sz="2000" b="1" dirty="0" err="1" smtClean="0"/>
              <a:t>كَثِيرًا ”</a:t>
            </a:r>
            <a:r>
              <a:rPr lang="ar-SA" sz="2000" b="1" dirty="0" smtClean="0"/>
              <a:t/>
            </a:r>
            <a:br>
              <a:rPr lang="ar-SA" sz="2000" b="1" dirty="0" smtClean="0"/>
            </a:br>
            <a:r>
              <a:rPr lang="ar-SA" sz="2000" b="1" dirty="0" smtClean="0"/>
              <a:t>2- تشريع الجهاد تمكينا للدين ودرءًا للعدوان وحماية للاعتقاد قال </a:t>
            </a:r>
            <a:r>
              <a:rPr lang="ar-SA" sz="2000" b="1" dirty="0" err="1" smtClean="0"/>
              <a:t>تعالى  </a:t>
            </a:r>
            <a:r>
              <a:rPr lang="ar-SA" sz="2000" b="1" dirty="0" smtClean="0"/>
              <a:t>” وَقَاتِلُوا فِي سَبِيلِ اللَّهِ الَّذِينَ يُقَاتِلُونَكُمْ وَلَا تَعْتَدُوا إِنَّ اللَّهَ لَا يُحِبُّ </a:t>
            </a:r>
            <a:r>
              <a:rPr lang="ar-SA" sz="2000" b="1" dirty="0" err="1" smtClean="0"/>
              <a:t>الْمُعْتَدِينَ </a:t>
            </a:r>
            <a:r>
              <a:rPr lang="ar-SA" sz="2000" b="1" dirty="0" smtClean="0"/>
              <a:t>”  ويقول </a:t>
            </a:r>
            <a:r>
              <a:rPr lang="ar-SA" sz="2000" b="1" dirty="0" err="1" smtClean="0"/>
              <a:t>تعالى :  </a:t>
            </a:r>
            <a:r>
              <a:rPr lang="ar-SA" sz="2000" b="1" dirty="0" smtClean="0"/>
              <a:t>” وَمَا لَكُمْ لَا تُقَاتِلُونَ فِي سَبِيلِ اللَّهِ وَالْمُسْتَضْعَفِينَ مِنَ الرِّجَالِ وَالنِّسَاءِ وَالْوِلْدَانِ الَّذِينَ يَقُولُونَ رَبَّنَا أَخْرِجْنَا مِنْ هَذِهِ الْقَرْيَةِ الظَّالِمِ أَهْلُهَا وَاجْعَل لَنَا مِنْ لَدُنْكَ وَلِيًّا وَاجْعَل لَنَا مِنْ لَدُنْكَ </a:t>
            </a:r>
            <a:r>
              <a:rPr lang="ar-SA" sz="2000" b="1" dirty="0" err="1" smtClean="0"/>
              <a:t>نَصِيرًا ”.</a:t>
            </a:r>
            <a:endParaRPr lang="en-US" sz="2000" dirty="0" smtClean="0"/>
          </a:p>
          <a:p>
            <a:pPr rtl="1"/>
            <a:r>
              <a:rPr lang="fr-FR" sz="2000" b="1" dirty="0" smtClean="0"/>
              <a:t>3-  </a:t>
            </a:r>
            <a:r>
              <a:rPr lang="ar-SA" sz="2000" b="1" dirty="0" smtClean="0"/>
              <a:t>الالتزام بتعاليم الدين وتطبيقها بعد </a:t>
            </a:r>
            <a:r>
              <a:rPr lang="ar-SA" sz="2000" b="1" dirty="0" err="1" smtClean="0"/>
              <a:t>الإقتناع</a:t>
            </a:r>
            <a:r>
              <a:rPr lang="ar-SA" sz="2000" b="1" dirty="0" smtClean="0"/>
              <a:t> </a:t>
            </a:r>
            <a:r>
              <a:rPr lang="ar-SA" sz="2000" b="1" dirty="0" err="1" smtClean="0"/>
              <a:t>بها</a:t>
            </a:r>
            <a:r>
              <a:rPr lang="ar-SA" sz="2000" b="1" dirty="0" smtClean="0"/>
              <a:t> وبذلك تظل للدين حيويته في النفوس وأثره في </a:t>
            </a:r>
            <a:r>
              <a:rPr lang="ar-SA" sz="2000" b="1" dirty="0" err="1" smtClean="0"/>
              <a:t>الوجدان </a:t>
            </a:r>
            <a:r>
              <a:rPr lang="ar-SA" sz="2000" b="1" dirty="0" smtClean="0"/>
              <a:t>، ومن هنا قرن الإيمان والعمل الصالح في كثير من نصوص </a:t>
            </a:r>
            <a:r>
              <a:rPr lang="ar-SA" sz="2000" b="1" dirty="0" err="1" smtClean="0"/>
              <a:t>القرآن </a:t>
            </a:r>
            <a:r>
              <a:rPr lang="ar-SA" sz="2000" b="1" dirty="0" smtClean="0"/>
              <a:t>، إذ كثيرا ما يرد في القرآن قوله </a:t>
            </a:r>
            <a:r>
              <a:rPr lang="ar-SA" sz="2000" b="1" dirty="0" err="1" smtClean="0"/>
              <a:t>تعالى  </a:t>
            </a:r>
            <a:r>
              <a:rPr lang="ar-SA" sz="2000" b="1" dirty="0" smtClean="0"/>
              <a:t>” إِنَّ الَّذِينَ آمَنُوا وَعَمِلُوا </a:t>
            </a:r>
            <a:r>
              <a:rPr lang="ar-SA" sz="2000" b="1" dirty="0" err="1" smtClean="0"/>
              <a:t>الصَّالِحَاتِ ” .</a:t>
            </a:r>
            <a:r>
              <a:rPr lang="ar-SA" sz="2000" b="1" dirty="0" smtClean="0"/>
              <a:t/>
            </a:r>
            <a:br>
              <a:rPr lang="ar-SA" sz="2000" b="1" dirty="0" smtClean="0"/>
            </a:br>
            <a:endParaRPr lang="ar-SA"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pPr rtl="1"/>
            <a:r>
              <a:rPr lang="ar-SA" sz="2000" b="1" dirty="0" smtClean="0"/>
              <a:t>4- تشريع عقوبة الردة وذلك حتى يكون الإنسان جادا في اعتناقه </a:t>
            </a:r>
            <a:r>
              <a:rPr lang="ar-SA" sz="2000" b="1" dirty="0" err="1" smtClean="0"/>
              <a:t>للإسلام </a:t>
            </a:r>
            <a:r>
              <a:rPr lang="ar-SA" sz="2000" b="1" dirty="0" smtClean="0"/>
              <a:t>، وحتى لا يقدم على الإسلام إلا بعد قناعة </a:t>
            </a:r>
            <a:r>
              <a:rPr lang="ar-SA" sz="2000" b="1" dirty="0" err="1" smtClean="0"/>
              <a:t>تامة </a:t>
            </a:r>
            <a:r>
              <a:rPr lang="ar-SA" sz="2000" b="1" dirty="0" smtClean="0"/>
              <a:t>، فالإسلام لا يكره أحدا على </a:t>
            </a:r>
            <a:r>
              <a:rPr lang="ar-SA" sz="2000" b="1" dirty="0" err="1" smtClean="0"/>
              <a:t>اعتناقه .</a:t>
            </a:r>
            <a:r>
              <a:rPr lang="ar-SA" sz="2000" b="1" dirty="0" smtClean="0"/>
              <a:t> بل إن الله لا يقبل من الدين إلا ما كان نابعا عن قناعة من </a:t>
            </a:r>
            <a:r>
              <a:rPr lang="ar-SA" sz="2000" b="1" dirty="0" err="1" smtClean="0"/>
              <a:t>صاحبه </a:t>
            </a:r>
            <a:r>
              <a:rPr lang="ar-SA" sz="2000" b="1" dirty="0" smtClean="0"/>
              <a:t>، فإذا دخله الشخص فمن المفروض أن يكون على قناعة بما اتخذ من </a:t>
            </a:r>
            <a:r>
              <a:rPr lang="ar-SA" sz="2000" b="1" dirty="0" err="1" smtClean="0"/>
              <a:t>قرار </a:t>
            </a:r>
            <a:r>
              <a:rPr lang="ar-SA" sz="2000" b="1" dirty="0" smtClean="0"/>
              <a:t>، فإذا ارتد بعد ذلك فمعنى ذلك أنه أحدث بلبلة فكرية وسياسية تضطرب </a:t>
            </a:r>
            <a:r>
              <a:rPr lang="ar-SA" sz="2000" b="1" dirty="0" err="1" smtClean="0"/>
              <a:t>بها</a:t>
            </a:r>
            <a:r>
              <a:rPr lang="ar-SA" sz="2000" b="1" dirty="0" smtClean="0"/>
              <a:t> أوضاع </a:t>
            </a:r>
            <a:r>
              <a:rPr lang="ar-SA" sz="2000" b="1" dirty="0" err="1" smtClean="0"/>
              <a:t>المجتمع </a:t>
            </a:r>
            <a:r>
              <a:rPr lang="ar-SA" sz="2000" b="1" dirty="0" smtClean="0"/>
              <a:t>، ويفقد استقراره الفكري والنفسي </a:t>
            </a:r>
            <a:r>
              <a:rPr lang="ar-SA" sz="2000" b="1" dirty="0" err="1" smtClean="0"/>
              <a:t>المنشود .</a:t>
            </a:r>
            <a:r>
              <a:rPr lang="ar-SA" sz="2000" b="1" dirty="0" smtClean="0"/>
              <a:t> كما قال تعالى مبينا دعوة المشركين إلى هذه </a:t>
            </a:r>
            <a:r>
              <a:rPr lang="ar-SA" sz="2000" b="1" dirty="0" err="1" smtClean="0"/>
              <a:t>السياسة : </a:t>
            </a:r>
            <a:r>
              <a:rPr lang="ar-SA" sz="2000" b="1" dirty="0" smtClean="0"/>
              <a:t>” وَقَالَتْ طَائِفَةٌ مِنْ أَهْلِ الْكِتَابِ آمِنُوا بِالَّذِي أُنْزِلَ عَلَى الَّذِينَ آمَنُوا وَجْهَ النَّهَارِ وَاكْفُرُوا آخِرَهُ لَعَلَّهُمْ </a:t>
            </a:r>
            <a:r>
              <a:rPr lang="ar-SA" sz="2000" b="1" dirty="0" err="1" smtClean="0"/>
              <a:t>يَرْجِعُونَ ”</a:t>
            </a:r>
            <a:r>
              <a:rPr lang="ar-SA" sz="2000" b="1" dirty="0" smtClean="0"/>
              <a:t/>
            </a:r>
            <a:br>
              <a:rPr lang="ar-SA" sz="2000" b="1" dirty="0" smtClean="0"/>
            </a:br>
            <a:r>
              <a:rPr lang="ar-SA" sz="2000" b="1" dirty="0" smtClean="0"/>
              <a:t>ونظرا لذلك شرعت عقوبة </a:t>
            </a:r>
            <a:r>
              <a:rPr lang="ar-SA" sz="2000" b="1" dirty="0" err="1" smtClean="0"/>
              <a:t>الردة .</a:t>
            </a:r>
            <a:r>
              <a:rPr lang="ar-SA" sz="2000" b="1" dirty="0" smtClean="0"/>
              <a:t> حماية لجدية </a:t>
            </a:r>
            <a:r>
              <a:rPr lang="ar-SA" sz="2000" b="1" dirty="0" err="1" smtClean="0"/>
              <a:t>الاعتقاد </a:t>
            </a:r>
            <a:r>
              <a:rPr lang="ar-SA" sz="2000" b="1" dirty="0" smtClean="0"/>
              <a:t>، وحرمة </a:t>
            </a:r>
            <a:r>
              <a:rPr lang="ar-SA" sz="2000" b="1" dirty="0" err="1" smtClean="0"/>
              <a:t>الدين .</a:t>
            </a:r>
            <a:endParaRPr lang="en-US" sz="2000" dirty="0" smtClean="0"/>
          </a:p>
          <a:p>
            <a:pPr rtl="1"/>
            <a:r>
              <a:rPr lang="fr-FR" sz="2000" b="1" dirty="0" smtClean="0"/>
              <a:t>5-  </a:t>
            </a:r>
            <a:r>
              <a:rPr lang="ar-SA" sz="2000" b="1" dirty="0" smtClean="0"/>
              <a:t>- إقامة سياج من الحاجيات والتحسينات كأداء الصلاة </a:t>
            </a:r>
            <a:r>
              <a:rPr lang="ar-SA" sz="2000" b="1" dirty="0" err="1" smtClean="0"/>
              <a:t>جماعة </a:t>
            </a:r>
            <a:r>
              <a:rPr lang="ar-SA" sz="2000" b="1" dirty="0" smtClean="0"/>
              <a:t>، ونوافل العبادات المختلفة وبكل هذه التشريعات يتأصل </a:t>
            </a:r>
            <a:r>
              <a:rPr lang="ar-SA" sz="2000" b="1" dirty="0" err="1" smtClean="0"/>
              <a:t>الدين </a:t>
            </a:r>
            <a:r>
              <a:rPr lang="ar-SA" sz="2000" b="1" dirty="0" smtClean="0"/>
              <a:t>، ويرسخ في نفس الإنسان وفي </a:t>
            </a:r>
            <a:r>
              <a:rPr lang="ar-SA" sz="2000" b="1" dirty="0" err="1" smtClean="0"/>
              <a:t>المجتمع </a:t>
            </a:r>
            <a:r>
              <a:rPr lang="ar-SA" sz="2000" b="1" dirty="0" smtClean="0"/>
              <a:t>، مما يحقق الأنس والسكينة والخير للفرد </a:t>
            </a:r>
            <a:r>
              <a:rPr lang="ar-SA" sz="2000" b="1" dirty="0" err="1" smtClean="0"/>
              <a:t>والمجتمع .</a:t>
            </a:r>
            <a:endParaRPr lang="en-US" sz="2000" dirty="0" smtClean="0"/>
          </a:p>
          <a:p>
            <a:pPr rtl="1"/>
            <a:r>
              <a:rPr lang="ar-SA" sz="2000" b="1" u="sng" dirty="0" err="1" smtClean="0"/>
              <a:t>ثانيا </a:t>
            </a:r>
            <a:r>
              <a:rPr lang="ar-SA" sz="2000" b="1" u="sng" dirty="0" smtClean="0"/>
              <a:t>: حفظ </a:t>
            </a:r>
            <a:r>
              <a:rPr lang="ar-SA" sz="2000" b="1" u="sng" dirty="0" err="1" smtClean="0"/>
              <a:t>النفس:</a:t>
            </a:r>
            <a:r>
              <a:rPr lang="ar-SA" sz="2000" b="1" u="sng" dirty="0" smtClean="0"/>
              <a:t/>
            </a:r>
            <a:br>
              <a:rPr lang="ar-SA" sz="2000" b="1" u="sng" dirty="0" smtClean="0"/>
            </a:br>
            <a:r>
              <a:rPr lang="ar-SA" sz="2000" b="1" dirty="0" smtClean="0"/>
              <a:t>  فمن ضروريات الحياة </a:t>
            </a:r>
            <a:r>
              <a:rPr lang="ar-SA" sz="2000" b="1" dirty="0" err="1" smtClean="0"/>
              <a:t>الإنسانية </a:t>
            </a:r>
            <a:r>
              <a:rPr lang="ar-SA" sz="2000" b="1" dirty="0" smtClean="0"/>
              <a:t>: عصمة النفس وصون حق </a:t>
            </a:r>
            <a:r>
              <a:rPr lang="ar-SA" sz="2000" b="1" dirty="0" err="1" smtClean="0"/>
              <a:t>الحياة .</a:t>
            </a:r>
            <a:r>
              <a:rPr lang="ar-SA" sz="2000" b="1" dirty="0" smtClean="0"/>
              <a:t> وقد شرع الإسلام عدة وسائل للمحافظة على </a:t>
            </a:r>
            <a:r>
              <a:rPr lang="ar-SA" sz="2000" b="1" dirty="0" err="1" smtClean="0"/>
              <a:t>النفس :</a:t>
            </a:r>
            <a:r>
              <a:rPr lang="ar-SA" sz="2000" b="1" dirty="0" smtClean="0"/>
              <a:t/>
            </a:r>
            <a:br>
              <a:rPr lang="ar-SA" sz="2000" b="1" dirty="0" smtClean="0"/>
            </a:b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dirty="0"/>
          </a:p>
        </p:txBody>
      </p:sp>
      <p:sp>
        <p:nvSpPr>
          <p:cNvPr id="3" name="عنصر نائب للمحتوى 2"/>
          <p:cNvSpPr>
            <a:spLocks noGrp="1"/>
          </p:cNvSpPr>
          <p:nvPr>
            <p:ph idx="1"/>
          </p:nvPr>
        </p:nvSpPr>
        <p:spPr/>
        <p:txBody>
          <a:bodyPr/>
          <a:lstStyle/>
          <a:p>
            <a:pPr rtl="1"/>
            <a:r>
              <a:rPr lang="ar-SA" sz="2000" b="1" u="sng" dirty="0" smtClean="0"/>
              <a:t>- فمن جهة </a:t>
            </a:r>
            <a:r>
              <a:rPr lang="ar-SA" sz="2000" b="1" u="sng" dirty="0" err="1" smtClean="0"/>
              <a:t>الوجود :</a:t>
            </a:r>
            <a:r>
              <a:rPr lang="ar-SA" sz="2000" b="1" dirty="0" smtClean="0"/>
              <a:t> </a:t>
            </a:r>
            <a:endParaRPr lang="en-US" sz="2000" dirty="0" smtClean="0"/>
          </a:p>
          <a:p>
            <a:pPr rtl="1"/>
            <a:r>
              <a:rPr lang="ar-SA" sz="2000" b="1" dirty="0" smtClean="0"/>
              <a:t>شرع الزواج من أجل التناسل والتكاثر وإيجاد النفوس لتعمر العالم وتشكل بذرة الحياة الإنسانية في الجيل </a:t>
            </a:r>
            <a:r>
              <a:rPr lang="ar-SA" sz="2000" b="1" dirty="0" err="1" smtClean="0"/>
              <a:t>الخالف</a:t>
            </a:r>
            <a:r>
              <a:rPr lang="ar-SA" sz="2000" b="1" dirty="0" smtClean="0"/>
              <a:t> ، وقد نوه الإسلام بالعلاقة المقدسة بين الزوجين واعتبرها آية من آيات الله يقول </a:t>
            </a:r>
            <a:r>
              <a:rPr lang="ar-SA" sz="2000" b="1" dirty="0" err="1" smtClean="0"/>
              <a:t>تعالى  </a:t>
            </a:r>
            <a:r>
              <a:rPr lang="ar-SA" sz="2000" b="1" dirty="0" smtClean="0"/>
              <a:t>” وَمِنْ آيَاتِهِ أَنْ خَلَقَ لَكُمْ مِنْ أَنْفُسِكُمْ أَزْوَاجًا لِتَسْكُنُوا إِلَيْهَا وَجَعَلَ بَيْنَكُمْ مَوَدَّةً </a:t>
            </a:r>
            <a:r>
              <a:rPr lang="ar-SA" sz="2000" b="1" dirty="0" err="1" smtClean="0"/>
              <a:t>وَرَحْمَةً ”.</a:t>
            </a:r>
            <a:r>
              <a:rPr lang="ar-SA" sz="2000" b="1" dirty="0" smtClean="0"/>
              <a:t/>
            </a:r>
            <a:br>
              <a:rPr lang="ar-SA" sz="2000" b="1" dirty="0" smtClean="0"/>
            </a:br>
            <a:r>
              <a:rPr lang="ar-SA" sz="2000" b="1" u="sng" dirty="0" smtClean="0"/>
              <a:t>- أما من جهة الاستمرار </a:t>
            </a:r>
            <a:r>
              <a:rPr lang="ar-SA" sz="2000" b="1" u="sng" dirty="0" err="1" smtClean="0"/>
              <a:t>والدوام</a:t>
            </a:r>
            <a:r>
              <a:rPr lang="ar-SA" sz="2000" b="1" dirty="0" err="1" smtClean="0"/>
              <a:t> :</a:t>
            </a:r>
            <a:r>
              <a:rPr lang="ar-SA" sz="2000" b="1" dirty="0" smtClean="0"/>
              <a:t> </a:t>
            </a:r>
            <a:endParaRPr lang="en-US" sz="2000" dirty="0" smtClean="0"/>
          </a:p>
          <a:p>
            <a:pPr rtl="1"/>
            <a:r>
              <a:rPr lang="ar-SA" sz="2000" b="1" dirty="0" smtClean="0"/>
              <a:t>فقد شرع عدة وسائل لحفظ </a:t>
            </a:r>
            <a:r>
              <a:rPr lang="ar-SA" sz="2000" b="1" dirty="0" err="1" smtClean="0"/>
              <a:t>النفس .</a:t>
            </a:r>
            <a:r>
              <a:rPr lang="ar-SA" sz="2000" b="1" dirty="0" smtClean="0"/>
              <a:t/>
            </a:r>
            <a:br>
              <a:rPr lang="ar-SA" sz="2000" b="1" dirty="0" smtClean="0"/>
            </a:br>
            <a:r>
              <a:rPr lang="ar-SA" sz="2000" b="1" dirty="0" smtClean="0"/>
              <a:t>1- أوجب على الإنسان أن يمد نفسه بوسائل الإبقاء على حياته من تناول للطعام والشراب وتوفير اللباس </a:t>
            </a:r>
            <a:r>
              <a:rPr lang="ar-SA" sz="2000" b="1" dirty="0" err="1" smtClean="0"/>
              <a:t>والمسكن </a:t>
            </a:r>
            <a:r>
              <a:rPr lang="ar-SA" sz="2000" b="1" dirty="0" smtClean="0"/>
              <a:t>، فيحرم على المسلم أن يمتنع عن هذه الضروريات إلى الحد الذي يهدد بقاء </a:t>
            </a:r>
            <a:r>
              <a:rPr lang="ar-SA" sz="2000" b="1" dirty="0" err="1" smtClean="0"/>
              <a:t>حياته .</a:t>
            </a:r>
            <a:r>
              <a:rPr lang="ar-SA" sz="2000" b="1" dirty="0" smtClean="0"/>
              <a:t> كما اعتبر الحصول على هذه الضروريات هو الحد الأدنى الذي يلزم المجتمع ممثلا في الدولة بتوفيره للأفراد العاجزين عن توفيره </a:t>
            </a:r>
            <a:r>
              <a:rPr lang="ar-SA" sz="2000" b="1" dirty="0" err="1" smtClean="0"/>
              <a:t>لأنفسهم </a:t>
            </a:r>
            <a:r>
              <a:rPr lang="ar-SA" sz="2000" b="1" dirty="0" smtClean="0"/>
              <a:t>، بل أوجب على </a:t>
            </a:r>
            <a:r>
              <a:rPr lang="ar-SA" sz="2000" b="1" dirty="0" err="1" smtClean="0"/>
              <a:t>الإنسان </a:t>
            </a:r>
            <a:r>
              <a:rPr lang="ar-SA" sz="2000" b="1" dirty="0" smtClean="0"/>
              <a:t>-إذا وجد نفسه مهددة- أن يدفع عن نفسه الهلاك بأكل مال غيره بقدر </a:t>
            </a:r>
            <a:r>
              <a:rPr lang="ar-SA" sz="2000" b="1" dirty="0" err="1" smtClean="0"/>
              <a:t>الضرورة .</a:t>
            </a:r>
            <a:endParaRPr lang="en-US" sz="2000" dirty="0" smtClean="0"/>
          </a:p>
          <a:p>
            <a:pPr rtl="1"/>
            <a:r>
              <a:rPr lang="fr-FR" sz="2000" b="1" dirty="0" smtClean="0"/>
              <a:t>2</a:t>
            </a:r>
            <a:r>
              <a:rPr lang="ar-SA" sz="2000" b="1" dirty="0" smtClean="0"/>
              <a:t>- أوجب على الدولة إقامة الأجهزة الكفيلة بتوفير الأمن العام </a:t>
            </a:r>
            <a:r>
              <a:rPr lang="ar-SA" sz="2000" b="1" dirty="0" err="1" smtClean="0"/>
              <a:t>للأفراد </a:t>
            </a:r>
            <a:r>
              <a:rPr lang="ar-SA" sz="2000" b="1" dirty="0" smtClean="0"/>
              <a:t>، من قضاء وشرطة </a:t>
            </a:r>
            <a:r>
              <a:rPr lang="ar-SA" sz="2000" b="1" dirty="0" err="1" smtClean="0"/>
              <a:t>وغيرها </a:t>
            </a:r>
            <a:r>
              <a:rPr lang="ar-SA" sz="2000" b="1" dirty="0" smtClean="0"/>
              <a:t>، مما يحقق الأمن </a:t>
            </a:r>
            <a:r>
              <a:rPr lang="ar-SA" sz="2000" b="1" dirty="0" err="1" smtClean="0"/>
              <a:t>للمجتمع .</a:t>
            </a:r>
            <a:r>
              <a:rPr lang="ar-SA" sz="2000" b="1" dirty="0" smtClean="0"/>
              <a:t/>
            </a:r>
            <a:br>
              <a:rPr lang="ar-SA" sz="2000" b="1" dirty="0" smtClean="0"/>
            </a:b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dirty="0"/>
          </a:p>
        </p:txBody>
      </p:sp>
      <p:sp>
        <p:nvSpPr>
          <p:cNvPr id="3" name="عنصر نائب للمحتوى 2"/>
          <p:cNvSpPr>
            <a:spLocks noGrp="1"/>
          </p:cNvSpPr>
          <p:nvPr>
            <p:ph idx="1"/>
          </p:nvPr>
        </p:nvSpPr>
        <p:spPr/>
        <p:txBody>
          <a:bodyPr/>
          <a:lstStyle/>
          <a:p>
            <a:pPr rtl="1"/>
            <a:r>
              <a:rPr lang="ar-SA" sz="2000" b="1" dirty="0" smtClean="0"/>
              <a:t>3- أوجب المحافظة على كرامة الآدمي بمنع القذف </a:t>
            </a:r>
            <a:r>
              <a:rPr lang="ar-SA" sz="2000" b="1" dirty="0" err="1" smtClean="0"/>
              <a:t>والسب </a:t>
            </a:r>
            <a:r>
              <a:rPr lang="ar-SA" sz="2000" b="1" dirty="0" smtClean="0"/>
              <a:t>، ومنع الحد من نشاط الإنسان من غير </a:t>
            </a:r>
            <a:r>
              <a:rPr lang="ar-SA" sz="2000" b="1" dirty="0" err="1" smtClean="0"/>
              <a:t>مبرر </a:t>
            </a:r>
            <a:r>
              <a:rPr lang="ar-SA" sz="2000" b="1" dirty="0" smtClean="0"/>
              <a:t>، وبهذا حمى حريات الفكر والعمل والرأي والإقامة والتنقل وكفلها قال الله </a:t>
            </a:r>
            <a:r>
              <a:rPr lang="ar-SA" sz="2000" b="1" dirty="0" err="1" smtClean="0"/>
              <a:t>تعالى : </a:t>
            </a:r>
            <a:r>
              <a:rPr lang="ar-SA" sz="2000" b="1" dirty="0" smtClean="0"/>
              <a:t>” وَالَّذِينَ يُؤْذُونَ الْمُؤْمِنِينَ وَالْمُؤْمِنَاتِ بِغَيْرِ مَا اكْتَسَبُوا فَقَدِ احْتَمَلُوا بُهْتَانًا وَإِثْمًا </a:t>
            </a:r>
            <a:r>
              <a:rPr lang="ar-SA" sz="2000" b="1" dirty="0" err="1" smtClean="0"/>
              <a:t>مُبِينًا ” .</a:t>
            </a:r>
            <a:r>
              <a:rPr lang="ar-SA" sz="2000" b="1" dirty="0" smtClean="0"/>
              <a:t/>
            </a:r>
            <a:br>
              <a:rPr lang="ar-SA" sz="2000" b="1" dirty="0" smtClean="0"/>
            </a:br>
            <a:r>
              <a:rPr lang="ar-SA" sz="2000" b="1" dirty="0" smtClean="0"/>
              <a:t>4- تشريع الرخص بسبب الأعذار الموجبة للمشقة التي تلحق النفس فينشأ منها ضرر </a:t>
            </a:r>
            <a:r>
              <a:rPr lang="ar-SA" sz="2000" b="1" dirty="0" err="1" smtClean="0"/>
              <a:t>عليها </a:t>
            </a:r>
            <a:r>
              <a:rPr lang="ar-SA" sz="2000" b="1" dirty="0" smtClean="0"/>
              <a:t>، ومن ذلك رخص الفطر في رمضان بسبب المرض </a:t>
            </a:r>
            <a:r>
              <a:rPr lang="ar-SA" sz="2000" b="1" dirty="0" err="1" smtClean="0"/>
              <a:t>والسفر </a:t>
            </a:r>
            <a:r>
              <a:rPr lang="ar-SA" sz="2000" b="1" dirty="0" smtClean="0"/>
              <a:t>، وقصر الصلاة في </a:t>
            </a:r>
            <a:r>
              <a:rPr lang="ar-SA" sz="2000" b="1" dirty="0" err="1" smtClean="0"/>
              <a:t>السفر ....</a:t>
            </a:r>
            <a:endParaRPr lang="en-US" sz="2000" dirty="0" smtClean="0"/>
          </a:p>
          <a:p>
            <a:pPr rtl="1"/>
            <a:r>
              <a:rPr lang="fr-FR" sz="2000" b="1" dirty="0" smtClean="0"/>
              <a:t>5 </a:t>
            </a:r>
            <a:r>
              <a:rPr lang="ar-SA" sz="2000" b="1" dirty="0" smtClean="0"/>
              <a:t>- حرم الإسلام قتل النفس سواء قتل الإنسان نفسه أم قتله غيره قال الله </a:t>
            </a:r>
            <a:r>
              <a:rPr lang="ar-SA" sz="2000" b="1" dirty="0" err="1" smtClean="0"/>
              <a:t>تعالى  </a:t>
            </a:r>
            <a:r>
              <a:rPr lang="ar-SA" sz="2000" b="1" dirty="0" smtClean="0"/>
              <a:t>” وَلَا تَقْتُلُوا أَنْفُسَكُمْ إِنَّ اللَّهَ كَانَ بِكُمْ </a:t>
            </a:r>
            <a:r>
              <a:rPr lang="ar-SA" sz="2000" b="1" dirty="0" err="1" smtClean="0"/>
              <a:t>رَحِيمًا </a:t>
            </a:r>
            <a:r>
              <a:rPr lang="ar-SA" sz="2000" b="1" dirty="0" smtClean="0"/>
              <a:t>” وشنع على هذه الجريمة فاعتبر قتل نفس واحدة  بمثابة قتل الناس </a:t>
            </a:r>
            <a:r>
              <a:rPr lang="ar-SA" sz="2000" b="1" dirty="0" err="1" smtClean="0"/>
              <a:t>جميعا </a:t>
            </a:r>
            <a:r>
              <a:rPr lang="ar-SA" sz="2000" b="1" dirty="0" smtClean="0"/>
              <a:t>، قال </a:t>
            </a:r>
            <a:r>
              <a:rPr lang="ar-SA" sz="2000" b="1" dirty="0" err="1" smtClean="0"/>
              <a:t>تعالى  </a:t>
            </a:r>
            <a:r>
              <a:rPr lang="ar-SA" sz="2000" b="1" dirty="0" smtClean="0"/>
              <a:t>” مَنْ قَتَلَ نَفْسًا بِغَيْرِ نَفْسٍ أَوْ فَسَادٍ فِي الْأَرْضِ فَكَأَنَّمَا قَتَلَ النَّاسَ جَمِيعًا وَمَنْ أَحْيَاهَا فَكَأَنَّمَا أَحْيَا النَّاسَ </a:t>
            </a:r>
            <a:r>
              <a:rPr lang="ar-SA" sz="2000" b="1" dirty="0" err="1" smtClean="0"/>
              <a:t>جَمِيعًا </a:t>
            </a:r>
            <a:r>
              <a:rPr lang="ar-SA" sz="2000" b="1" dirty="0" smtClean="0"/>
              <a:t>” ويقول </a:t>
            </a:r>
            <a:r>
              <a:rPr lang="ar-SA" sz="2000" b="1" dirty="0" err="1" smtClean="0"/>
              <a:t>تعالى  </a:t>
            </a:r>
            <a:r>
              <a:rPr lang="ar-SA" sz="2000" b="1" dirty="0" smtClean="0"/>
              <a:t>” وَلَا تَقْتُلُوا النَّفْسَ الَّتِي حَرَّمَ اللَّهُ إِلَّا </a:t>
            </a:r>
            <a:r>
              <a:rPr lang="ar-SA" sz="2000" b="1" dirty="0" err="1" smtClean="0"/>
              <a:t>بِالْحَقِّ </a:t>
            </a:r>
            <a:r>
              <a:rPr lang="ar-SA" sz="2000" b="1" dirty="0" smtClean="0"/>
              <a:t>” ويقول </a:t>
            </a:r>
            <a:r>
              <a:rPr lang="ar-SA" sz="2000" b="1" dirty="0" err="1" smtClean="0"/>
              <a:t>تعالى  </a:t>
            </a:r>
            <a:r>
              <a:rPr lang="ar-SA" sz="2000" b="1" dirty="0" smtClean="0"/>
              <a:t>” وَمَنْ يَقْتُلْ مُؤْمِنًا مُتَعَمِّدًا فَجَزَاؤُهُ جَهَنَّمُ خَالِدًا فِيهَا وَغَضِبَ اللَّهُ عَلَيْهِ وَلَعَنَهُ وَأَعَدَّ لَهُ عَذَابًا </a:t>
            </a:r>
            <a:r>
              <a:rPr lang="ar-SA" sz="2000" b="1" dirty="0" err="1" smtClean="0"/>
              <a:t>عَظِيمًا </a:t>
            </a:r>
            <a:r>
              <a:rPr lang="ar-SA" sz="2000" b="1" dirty="0" smtClean="0"/>
              <a:t>” وفي </a:t>
            </a:r>
            <a:r>
              <a:rPr lang="ar-SA" sz="2000" b="1" dirty="0" err="1" smtClean="0"/>
              <a:t>الحديث  </a:t>
            </a:r>
            <a:r>
              <a:rPr lang="ar-SA" sz="2000" b="1" dirty="0" smtClean="0"/>
              <a:t>” من قتل معاهدا لم يرح ريح </a:t>
            </a:r>
            <a:r>
              <a:rPr lang="ar-SA" sz="2000" b="1" dirty="0" err="1" smtClean="0"/>
              <a:t>الجنة </a:t>
            </a:r>
            <a:r>
              <a:rPr lang="ar-SA" sz="2000" b="1" dirty="0" smtClean="0"/>
              <a:t>” حديث </a:t>
            </a:r>
            <a:r>
              <a:rPr lang="ar-SA" sz="2000" b="1" dirty="0" err="1" smtClean="0"/>
              <a:t>صحيح .</a:t>
            </a:r>
            <a:endParaRPr lang="en-US" sz="2000" dirty="0" smtClean="0"/>
          </a:p>
          <a:p>
            <a:pPr rtl="1"/>
            <a:r>
              <a:rPr lang="fr-FR" sz="2000" b="1" dirty="0" smtClean="0"/>
              <a:t>6-</a:t>
            </a:r>
            <a:r>
              <a:rPr lang="ar-SA" sz="2000" b="1" dirty="0" smtClean="0"/>
              <a:t> أوجب القصاص في القتل </a:t>
            </a:r>
            <a:r>
              <a:rPr lang="ar-SA" sz="2000" b="1" dirty="0" err="1" smtClean="0"/>
              <a:t>العمد </a:t>
            </a:r>
            <a:r>
              <a:rPr lang="ar-SA" sz="2000" b="1" dirty="0" smtClean="0"/>
              <a:t>، والدية والكفارة في القتل الخطأ قال </a:t>
            </a:r>
            <a:r>
              <a:rPr lang="ar-SA" sz="2000" b="1" dirty="0" err="1" smtClean="0"/>
              <a:t>تعالى : </a:t>
            </a:r>
            <a:r>
              <a:rPr lang="ar-SA" sz="2000" b="1" dirty="0" smtClean="0"/>
              <a:t>” </a:t>
            </a:r>
            <a:r>
              <a:rPr lang="ar-SA" sz="2000" b="1" dirty="0" err="1" smtClean="0"/>
              <a:t>يَاأَيُّهَا</a:t>
            </a:r>
            <a:r>
              <a:rPr lang="ar-SA" sz="2000" b="1" dirty="0" smtClean="0"/>
              <a:t> الَّذِينَ آمَنُوا كُتِبَ عَلَيْكُمُ الْقِصَاصُ فِي </a:t>
            </a:r>
            <a:r>
              <a:rPr lang="ar-SA" sz="2000" b="1" dirty="0" err="1" smtClean="0"/>
              <a:t>الْقَتْلَى </a:t>
            </a:r>
            <a:r>
              <a:rPr lang="ar-SA" sz="2000" b="1" dirty="0" err="1" smtClean="0"/>
              <a:t>”</a:t>
            </a:r>
            <a:endParaRPr lang="ar-SA" dirty="0" smtClean="0"/>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dirty="0"/>
          </a:p>
        </p:txBody>
      </p:sp>
      <p:sp>
        <p:nvSpPr>
          <p:cNvPr id="3" name="عنصر نائب للمحتوى 2"/>
          <p:cNvSpPr>
            <a:spLocks noGrp="1"/>
          </p:cNvSpPr>
          <p:nvPr>
            <p:ph idx="1"/>
          </p:nvPr>
        </p:nvSpPr>
        <p:spPr/>
        <p:txBody>
          <a:bodyPr/>
          <a:lstStyle/>
          <a:p>
            <a:pPr rtl="1"/>
            <a:r>
              <a:rPr lang="ar-SA" sz="2000" b="1" dirty="0" smtClean="0"/>
              <a:t>وقال </a:t>
            </a:r>
            <a:r>
              <a:rPr lang="ar-SA" sz="2000" b="1" dirty="0" err="1" smtClean="0"/>
              <a:t>تعالى </a:t>
            </a:r>
            <a:r>
              <a:rPr lang="ar-SA" sz="2000" b="1" dirty="0" smtClean="0"/>
              <a:t>” وَمَا كَانَ لِمُؤْمِنٍ أَنْ يَقْتُلَ مُؤْمِنًا إِلَّا خَطَأً وَمَنْ قَتَلَ مُؤْمِنًا خَطَأً فَتَحْرِيرُ رَقَبَةٍ مُؤْمِنَةٍ وَدِيَةٌ مُسَلَّمَةٌ إِلَى أَهْلِهِ إِلَّا أَنْ يَصَّدَّقُوا فَإِنْ كَانَ مِنْ قَوْمٍ عَدُوٍّ لَكُمْ وَهُوَ مُؤْمِنٌ فَتَحْرِيرُ رَقَبَةٍ مُؤْمِنَةٍ وَإِنْ كَانَ مِنْ قَوْمٍ بَيْنَكُمْ وَبَيْنَهُمْ مِيثَاقٌ فَدِيَةٌ مُسَلَّمَةٌ إِلَى أَهْلِهِ وَتَحْرِيرُ رَقَبَةٍ مُؤْمِنَةٍ فَمَنْ لَمْ يَجِدْ فَصِيَامُ شَهْرَيْنِ مُتَتَابِعَيْنِ تَوْبَةً مِنَ اللَّهِ وَكَانَ اللَّهُ عَلِيمًا </a:t>
            </a:r>
            <a:r>
              <a:rPr lang="ar-SA" sz="2000" b="1" dirty="0" err="1" smtClean="0"/>
              <a:t>حَكِيمًا ” .</a:t>
            </a:r>
            <a:r>
              <a:rPr lang="ar-SA" sz="2000" b="1" dirty="0" smtClean="0"/>
              <a:t/>
            </a:r>
            <a:br>
              <a:rPr lang="ar-SA" sz="2000" b="1" dirty="0" smtClean="0"/>
            </a:br>
            <a:r>
              <a:rPr lang="ar-SA" sz="2000" b="1" dirty="0" smtClean="0"/>
              <a:t>7- إعلان الجهاد حفظا للنفوس وحماية للمستضعفين يقول </a:t>
            </a:r>
            <a:r>
              <a:rPr lang="ar-SA" sz="2000" b="1" dirty="0" err="1" smtClean="0"/>
              <a:t>تعالى  </a:t>
            </a:r>
            <a:r>
              <a:rPr lang="ar-SA" sz="2000" b="1" dirty="0" smtClean="0"/>
              <a:t>” وَمَا لَكُمْ لَا تُقَاتِلُونَ فِي سَبِيلِ اللَّهِ وَالْمُسْتَضْعَفِينَ مِنَ الرِّجَالِ وَالنِّسَاءِ </a:t>
            </a:r>
            <a:r>
              <a:rPr lang="ar-SA" sz="2000" b="1" dirty="0" err="1" smtClean="0"/>
              <a:t>وَالْوِلْدَانِ ” .</a:t>
            </a:r>
            <a:r>
              <a:rPr lang="ar-SA" sz="2000" b="1" dirty="0" smtClean="0"/>
              <a:t/>
            </a:r>
            <a:br>
              <a:rPr lang="ar-SA" sz="2000" b="1" dirty="0" smtClean="0"/>
            </a:br>
            <a:r>
              <a:rPr lang="ar-SA" sz="2000" b="1" dirty="0" smtClean="0"/>
              <a:t>8- أوجب على المسلم إنقاذ من يتعرض للقتل ظلما أو يتعرض لخطر إن استطاع أن </a:t>
            </a:r>
            <a:r>
              <a:rPr lang="ar-SA" sz="2000" b="1" dirty="0" err="1" smtClean="0"/>
              <a:t>ينقذه .</a:t>
            </a:r>
            <a:endParaRPr lang="en-US" sz="2000" dirty="0" smtClean="0"/>
          </a:p>
          <a:p>
            <a:pPr rtl="1"/>
            <a:r>
              <a:rPr lang="en-US" sz="2000" b="1" dirty="0" smtClean="0"/>
              <a:t> </a:t>
            </a:r>
            <a:r>
              <a:rPr lang="fr-FR" sz="2000" b="1" dirty="0" smtClean="0"/>
              <a:t>9-</a:t>
            </a:r>
            <a:r>
              <a:rPr lang="ar-SA" sz="2000" b="1" dirty="0" smtClean="0"/>
              <a:t>كما شرع للإنسان أن يدفع عن نفسه إذا هاجمه من يريد الاعتداء عليه دون تحمل أية مسؤولية إذا مات </a:t>
            </a:r>
            <a:r>
              <a:rPr lang="ar-SA" sz="2000" b="1" dirty="0" err="1" smtClean="0"/>
              <a:t>المهاجم </a:t>
            </a:r>
            <a:r>
              <a:rPr lang="ar-SA" sz="2000" b="1" dirty="0" smtClean="0"/>
              <a:t>، وثبت أنه كان يريد الاعتداء عليه.</a:t>
            </a:r>
            <a:endParaRPr lang="en-US" sz="2000" dirty="0" smtClean="0"/>
          </a:p>
          <a:p>
            <a:pPr rtl="1"/>
            <a:r>
              <a:rPr lang="ar-SA" sz="2000" b="1" u="sng" dirty="0" err="1" smtClean="0"/>
              <a:t>ثالثا </a:t>
            </a:r>
            <a:r>
              <a:rPr lang="ar-SA" sz="2000" b="1" u="sng" dirty="0" smtClean="0"/>
              <a:t>: حفظ </a:t>
            </a:r>
            <a:r>
              <a:rPr lang="ar-SA" sz="2000" b="1" u="sng" dirty="0" err="1" smtClean="0"/>
              <a:t>العقل</a:t>
            </a:r>
            <a:r>
              <a:rPr lang="ar-SA" sz="2000" b="1" dirty="0" err="1" smtClean="0"/>
              <a:t>:</a:t>
            </a:r>
            <a:r>
              <a:rPr lang="ar-SA" sz="2000" b="1" dirty="0" smtClean="0"/>
              <a:t/>
            </a:r>
            <a:br>
              <a:rPr lang="ar-SA" sz="2000" b="1" dirty="0" smtClean="0"/>
            </a:br>
            <a:r>
              <a:rPr lang="ar-SA" sz="2000" b="1" dirty="0" smtClean="0"/>
              <a:t> للعقل في الإسلام أهمية كبرى فهو مناط </a:t>
            </a:r>
            <a:r>
              <a:rPr lang="ar-SA" sz="2000" b="1" dirty="0" err="1" smtClean="0"/>
              <a:t>المسؤولية </a:t>
            </a:r>
            <a:r>
              <a:rPr lang="ar-SA" sz="2000" b="1" dirty="0" smtClean="0"/>
              <a:t>، </a:t>
            </a:r>
            <a:r>
              <a:rPr lang="ar-SA" sz="2000" b="1" dirty="0" err="1" smtClean="0"/>
              <a:t>وبه</a:t>
            </a:r>
            <a:r>
              <a:rPr lang="ar-SA" sz="2000" b="1" dirty="0" smtClean="0"/>
              <a:t> كرم الإنسان وفضل على سائر </a:t>
            </a:r>
            <a:r>
              <a:rPr lang="ar-SA" sz="2000" b="1" dirty="0" err="1" smtClean="0"/>
              <a:t>المخلوقات </a:t>
            </a:r>
            <a:r>
              <a:rPr lang="ar-SA" sz="2000" b="1" dirty="0" smtClean="0"/>
              <a:t>، وتهيأ للقيام بالخلافة في الأرض وحمل الأمانة من عند الله  قال </a:t>
            </a:r>
            <a:r>
              <a:rPr lang="ar-SA" sz="2000" b="1" dirty="0" err="1" smtClean="0"/>
              <a:t>تعالى  </a:t>
            </a:r>
            <a:r>
              <a:rPr lang="ar-SA" sz="2000" b="1" dirty="0" smtClean="0"/>
              <a:t>” إِنَّا عَرَضْنَا الْأَمَانَةَ عَلَى السَّمَاوَاتِ وَالْأَرْضِ وَالْجِبَالِ فَأَبَيْنَ أَنْ يَحْمِلْنَهَا وَأَشْفَقْنَ مِنْهَا وَحَمَلَهَا </a:t>
            </a:r>
            <a:r>
              <a:rPr lang="ar-SA" sz="2000" b="1" dirty="0" err="1" smtClean="0"/>
              <a:t>الْإِنْسَانُ </a:t>
            </a:r>
            <a:r>
              <a:rPr lang="ar-SA" sz="2000" b="1" dirty="0" smtClean="0"/>
              <a:t>” ولهذه الأهمية الخاصة حافظ الإسلام على العقل وسن من التشريعات ما يضمن سلامته وحيويته ومن </a:t>
            </a:r>
            <a:r>
              <a:rPr lang="ar-SA" sz="2000" b="1" dirty="0" err="1" smtClean="0"/>
              <a:t>ذلك :</a:t>
            </a:r>
            <a:r>
              <a:rPr lang="ar-SA" sz="2000" b="1" dirty="0" smtClean="0"/>
              <a:t/>
            </a:r>
            <a:br>
              <a:rPr lang="ar-SA" sz="2000" b="1" dirty="0" smtClean="0"/>
            </a:br>
            <a:r>
              <a:rPr lang="ar-SA" sz="2000" b="1" dirty="0" err="1" smtClean="0"/>
              <a:t>.</a:t>
            </a:r>
            <a:endParaRPr lang="ar-SA" sz="2000" dirty="0" smtClean="0"/>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dirty="0"/>
          </a:p>
        </p:txBody>
      </p:sp>
      <p:sp>
        <p:nvSpPr>
          <p:cNvPr id="5" name="عنصر نائب للمحتوى 2"/>
          <p:cNvSpPr>
            <a:spLocks noGrp="1"/>
          </p:cNvSpPr>
          <p:nvPr>
            <p:ph idx="1"/>
          </p:nvPr>
        </p:nvSpPr>
        <p:spPr/>
        <p:txBody>
          <a:bodyPr/>
          <a:lstStyle/>
          <a:p>
            <a:pPr rtl="1"/>
            <a:r>
              <a:rPr lang="ar-SA" b="1" dirty="0" smtClean="0"/>
              <a:t>1</a:t>
            </a:r>
            <a:r>
              <a:rPr lang="ar-SA" sz="2000" b="1" dirty="0" smtClean="0"/>
              <a:t>- أنه حرم كل ما من شأنه أن يؤثر على العقل ويضر </a:t>
            </a:r>
            <a:r>
              <a:rPr lang="ar-SA" sz="2000" b="1" dirty="0" err="1" smtClean="0"/>
              <a:t>به</a:t>
            </a:r>
            <a:r>
              <a:rPr lang="ar-SA" sz="2000" b="1" dirty="0" smtClean="0"/>
              <a:t> أو يعطل طاقته كالخمر والحشيش وغيرها قال </a:t>
            </a:r>
            <a:r>
              <a:rPr lang="ar-SA" sz="2000" b="1" dirty="0" err="1" smtClean="0"/>
              <a:t>تعالى </a:t>
            </a:r>
            <a:r>
              <a:rPr lang="ar-SA" sz="2000" b="1" dirty="0" smtClean="0"/>
              <a:t>” </a:t>
            </a:r>
            <a:r>
              <a:rPr lang="ar-SA" sz="2000" b="1" dirty="0" err="1" smtClean="0"/>
              <a:t>يَاأَيُّهَا</a:t>
            </a:r>
            <a:r>
              <a:rPr lang="ar-SA" sz="2000" b="1" dirty="0" smtClean="0"/>
              <a:t> الَّذِينَ آمَنُوا إِنَّمَا الْخَمْرُ وَالْمَيْسِرُ وَالْأَنْصَابُ وَالْأَزْلَامُ رِجْسٌ مِنْ عَمَلِ الشَّيْطَانِ فَاجْتَنِبُوهُ لَعَلَّكُمْ </a:t>
            </a:r>
            <a:r>
              <a:rPr lang="ar-SA" sz="2000" b="1" dirty="0" err="1" smtClean="0"/>
              <a:t>تُفْلِحُونَ ” .</a:t>
            </a:r>
            <a:r>
              <a:rPr lang="ar-SA" sz="2000" b="1" dirty="0" smtClean="0"/>
              <a:t/>
            </a:r>
            <a:br>
              <a:rPr lang="ar-SA" sz="2000" b="1" dirty="0" smtClean="0"/>
            </a:br>
            <a:r>
              <a:rPr lang="ar-SA" sz="2000" b="1" dirty="0" smtClean="0"/>
              <a:t>2- كما شرع العقوبة الرادعة على تناول المسكرات وذلك لخطورتها وأثرها البالغ الضرر على الفرد </a:t>
            </a:r>
            <a:r>
              <a:rPr lang="ar-SA" sz="2000" b="1" dirty="0" err="1" smtClean="0"/>
              <a:t>والمجتمع .</a:t>
            </a:r>
            <a:endParaRPr lang="en-US" sz="2000" dirty="0" smtClean="0"/>
          </a:p>
          <a:p>
            <a:pPr rtl="1"/>
            <a:r>
              <a:rPr lang="fr-FR" sz="2000" b="1" dirty="0" smtClean="0"/>
              <a:t> 3</a:t>
            </a:r>
            <a:r>
              <a:rPr lang="ar-SA" sz="2000" b="1" dirty="0" smtClean="0"/>
              <a:t>أنه ربى العقل على روح الاستقلال في الفهم والنظر </a:t>
            </a:r>
            <a:r>
              <a:rPr lang="ar-SA" sz="2000" b="1" dirty="0" err="1" smtClean="0"/>
              <a:t>واتباع</a:t>
            </a:r>
            <a:r>
              <a:rPr lang="ar-SA" sz="2000" b="1" dirty="0" smtClean="0"/>
              <a:t> البرهان ونبذ التقليد غير القائم على الحجة كما في قوله </a:t>
            </a:r>
            <a:r>
              <a:rPr lang="ar-SA" sz="2000" b="1" dirty="0" err="1" smtClean="0"/>
              <a:t>تعالى  </a:t>
            </a:r>
            <a:r>
              <a:rPr lang="ar-SA" sz="2000" b="1" dirty="0" smtClean="0"/>
              <a:t>” أَمِ اتَّخَذُوا مِنْ دُونِهِ آلِهَةً قُلْ هَاتُوا </a:t>
            </a:r>
            <a:r>
              <a:rPr lang="ar-SA" sz="2000" b="1" dirty="0" err="1" smtClean="0"/>
              <a:t>بُرْهَانَكُمْ </a:t>
            </a:r>
            <a:r>
              <a:rPr lang="ar-SA" sz="2000" b="1" dirty="0" smtClean="0"/>
              <a:t>” وقوله </a:t>
            </a:r>
            <a:r>
              <a:rPr lang="ar-SA" sz="2000" b="1" dirty="0" err="1" smtClean="0"/>
              <a:t>تعالى </a:t>
            </a:r>
            <a:r>
              <a:rPr lang="ar-SA" sz="2000" b="1" dirty="0" smtClean="0"/>
              <a:t>” وَمَنْ يَدْعُ مَعَ اللَّهِ إِلَهًا آخَرَ لَا بُرْهَانَ لَهُ </a:t>
            </a:r>
            <a:r>
              <a:rPr lang="ar-SA" sz="2000" b="1" dirty="0" err="1" smtClean="0"/>
              <a:t>بِهِ</a:t>
            </a:r>
            <a:r>
              <a:rPr lang="ar-SA" sz="2000" b="1" dirty="0" smtClean="0"/>
              <a:t> فَإِنَّمَا حِسَابُهُ عِنْدَ </a:t>
            </a:r>
            <a:r>
              <a:rPr lang="ar-SA" sz="2000" b="1" dirty="0" err="1" smtClean="0"/>
              <a:t>رَبِّهِ </a:t>
            </a:r>
            <a:r>
              <a:rPr lang="ar-SA" sz="2000" b="1" dirty="0" smtClean="0"/>
              <a:t>” وقوله </a:t>
            </a:r>
            <a:r>
              <a:rPr lang="ar-SA" sz="2000" b="1" dirty="0" err="1" smtClean="0"/>
              <a:t>تعالى </a:t>
            </a:r>
            <a:r>
              <a:rPr lang="ar-SA" sz="2000" b="1" dirty="0" smtClean="0"/>
              <a:t>” قُلْ هَاتُوا بُرْهَانَكُمْ إِنْ كُنْتُمْ </a:t>
            </a:r>
            <a:r>
              <a:rPr lang="ar-SA" sz="2000" b="1" dirty="0" err="1" smtClean="0"/>
              <a:t>صَادِقِينَ ” .</a:t>
            </a:r>
            <a:r>
              <a:rPr lang="ar-SA" sz="2000" b="1" dirty="0" smtClean="0"/>
              <a:t/>
            </a:r>
            <a:br>
              <a:rPr lang="ar-SA" sz="2000" b="1" dirty="0" smtClean="0"/>
            </a:br>
            <a:r>
              <a:rPr lang="ar-SA" sz="2000" b="1" dirty="0" smtClean="0"/>
              <a:t>4- كما دعا إلى تنمية العقل ماديا ومعنويا ماديا بالغذاء الجيد الذي يقوي الجسم وينشط </a:t>
            </a:r>
            <a:r>
              <a:rPr lang="ar-SA" sz="2000" b="1" dirty="0" err="1" smtClean="0"/>
              <a:t>الذهن </a:t>
            </a:r>
            <a:r>
              <a:rPr lang="ar-SA" sz="2000" b="1" dirty="0" smtClean="0"/>
              <a:t>، ومن هنا كره للقاضي أن يقضي وهو </a:t>
            </a:r>
            <a:r>
              <a:rPr lang="ar-SA" sz="2000" b="1" dirty="0" err="1" smtClean="0"/>
              <a:t>جائع </a:t>
            </a:r>
            <a:r>
              <a:rPr lang="ar-SA" sz="2000" b="1" dirty="0" smtClean="0"/>
              <a:t>، وفضل تقديم الطعام على الصلاة إذا حضرا </a:t>
            </a:r>
            <a:r>
              <a:rPr lang="ar-SA" sz="2000" b="1" dirty="0" err="1" smtClean="0"/>
              <a:t>معا .</a:t>
            </a:r>
            <a:r>
              <a:rPr lang="ar-SA" sz="2000" b="1" dirty="0" smtClean="0"/>
              <a:t> أما معنويا فبالتأكيد على طلب العلم واعتباره أساس الإيمان قال </a:t>
            </a:r>
            <a:r>
              <a:rPr lang="ar-SA" sz="2000" b="1" dirty="0" err="1" smtClean="0"/>
              <a:t>تعالى </a:t>
            </a:r>
            <a:r>
              <a:rPr lang="ar-SA" sz="2000" b="1" dirty="0" smtClean="0"/>
              <a:t>” إِنَّمَا يَخْشَى اللَّهَ مِنْ عِبَادِهِ </a:t>
            </a:r>
            <a:r>
              <a:rPr lang="ar-SA" sz="2000" b="1" dirty="0" err="1" smtClean="0"/>
              <a:t>الْعُلَمَاءُ </a:t>
            </a:r>
            <a:r>
              <a:rPr lang="ar-SA" sz="2000" b="1" dirty="0" smtClean="0"/>
              <a:t>”  وقوله </a:t>
            </a:r>
            <a:r>
              <a:rPr lang="ar-SA" sz="2000" b="1" dirty="0" err="1" smtClean="0"/>
              <a:t>تعالى : </a:t>
            </a:r>
            <a:r>
              <a:rPr lang="ar-SA" sz="2000" b="1" dirty="0" smtClean="0"/>
              <a:t>{ وَقُلْ رَبِّ زِدْنِي </a:t>
            </a:r>
            <a:r>
              <a:rPr lang="ar-SA" sz="2000" b="1" dirty="0" err="1" smtClean="0"/>
              <a:t>عِلْمًا </a:t>
            </a:r>
            <a:r>
              <a:rPr lang="ar-SA" sz="2000" b="1" dirty="0" smtClean="0"/>
              <a:t>} كما أتاح فرصة التعليم للجميع وجعله حقا مشاعا بين أفراد </a:t>
            </a:r>
            <a:r>
              <a:rPr lang="ar-SA" sz="2000" b="1" dirty="0" err="1" smtClean="0"/>
              <a:t>المجتمع </a:t>
            </a:r>
            <a:r>
              <a:rPr lang="ar-SA" sz="2000" b="1" dirty="0" smtClean="0"/>
              <a:t>، بل جعل حدا أدنى منه واجبا على كل مسلم </a:t>
            </a:r>
            <a:r>
              <a:rPr lang="ar-SA" sz="2000" b="1" dirty="0" err="1" smtClean="0"/>
              <a:t>ومسلمة </a:t>
            </a:r>
            <a:r>
              <a:rPr lang="ar-SA" sz="2000" b="1" dirty="0" err="1" smtClean="0"/>
              <a:t>.</a:t>
            </a:r>
            <a:endParaRPr lang="en-US" sz="20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dirty="0"/>
          </a:p>
        </p:txBody>
      </p:sp>
      <p:sp>
        <p:nvSpPr>
          <p:cNvPr id="3" name="عنصر نائب للمحتوى 2"/>
          <p:cNvSpPr>
            <a:spLocks noGrp="1"/>
          </p:cNvSpPr>
          <p:nvPr>
            <p:ph idx="1"/>
          </p:nvPr>
        </p:nvSpPr>
        <p:spPr/>
        <p:txBody>
          <a:bodyPr/>
          <a:lstStyle/>
          <a:p>
            <a:pPr rtl="1"/>
            <a:r>
              <a:rPr lang="en-US" sz="2000" b="1" dirty="0" smtClean="0"/>
              <a:t> </a:t>
            </a:r>
            <a:r>
              <a:rPr lang="fr-FR" sz="2000" b="1" dirty="0" smtClean="0"/>
              <a:t>5- </a:t>
            </a:r>
            <a:r>
              <a:rPr lang="ar-SA" sz="2000" b="1" dirty="0" smtClean="0"/>
              <a:t>رفع مكانة العقل وكرم أولي العقول ففي أكثر من آية من القرآن </a:t>
            </a:r>
            <a:r>
              <a:rPr lang="ar-SA" sz="2000" b="1" dirty="0" err="1" smtClean="0"/>
              <a:t>الكريم </a:t>
            </a:r>
            <a:r>
              <a:rPr lang="ar-SA" sz="2000" b="1" dirty="0" smtClean="0"/>
              <a:t>، قال الله </a:t>
            </a:r>
            <a:r>
              <a:rPr lang="ar-SA" sz="2000" b="1" dirty="0" err="1" smtClean="0"/>
              <a:t>تعالى  </a:t>
            </a:r>
            <a:r>
              <a:rPr lang="ar-SA" sz="2000" b="1" dirty="0" smtClean="0"/>
              <a:t>” فَبَشِّرْ </a:t>
            </a:r>
            <a:r>
              <a:rPr lang="ar-SA" sz="2000" b="1" dirty="0" err="1" smtClean="0"/>
              <a:t>عِبَادِي </a:t>
            </a:r>
            <a:r>
              <a:rPr lang="ar-SA" sz="2000" b="1" dirty="0" smtClean="0"/>
              <a:t>” وقوله </a:t>
            </a:r>
            <a:r>
              <a:rPr lang="ar-SA" sz="2000" b="1" dirty="0" err="1" smtClean="0"/>
              <a:t>تعالى  </a:t>
            </a:r>
            <a:r>
              <a:rPr lang="ar-SA" sz="2000" b="1" dirty="0" smtClean="0"/>
              <a:t>” الَّذِينَ يَسْتَمِعُونَ الْقَوْلَ فَيَتَّبِعُونَ أَحْسَنَهُ أُولَئِكَ الَّذِينَ هَدَاهُمُ اللَّهُ وَأُولَئِكَ هُمْ أُولُو </a:t>
            </a:r>
            <a:r>
              <a:rPr lang="ar-SA" sz="2000" b="1" dirty="0" err="1" smtClean="0"/>
              <a:t>الْأَلْبَابِ </a:t>
            </a:r>
            <a:r>
              <a:rPr lang="ar-SA" sz="2000" b="1" dirty="0" smtClean="0"/>
              <a:t>” وقوله </a:t>
            </a:r>
            <a:r>
              <a:rPr lang="ar-SA" sz="2000" b="1" dirty="0" err="1" smtClean="0"/>
              <a:t>تعالى  </a:t>
            </a:r>
            <a:r>
              <a:rPr lang="ar-SA" sz="2000" b="1" dirty="0" smtClean="0"/>
              <a:t>”إِنَّ فِي خَلْقِ السَّمَاوَاتِ وَالْأَرْضِ وَاخْتِلَافِ اللَّيْلِ وَالنَّهَارِ لَآيَاتٍ لِأُولِي </a:t>
            </a:r>
            <a:r>
              <a:rPr lang="ar-SA" sz="2000" b="1" dirty="0" err="1" smtClean="0"/>
              <a:t>الْأَلْبَابِ </a:t>
            </a:r>
            <a:r>
              <a:rPr lang="ar-SA" sz="2000" b="1" dirty="0" smtClean="0"/>
              <a:t>” وقوله </a:t>
            </a:r>
            <a:r>
              <a:rPr lang="ar-SA" sz="2000" b="1" dirty="0" err="1" smtClean="0"/>
              <a:t>تعالى : </a:t>
            </a:r>
            <a:r>
              <a:rPr lang="ar-SA" sz="2000" b="1" dirty="0" smtClean="0"/>
              <a:t>” قُلْ هَلْ يَسْتَوِي الَّذِينَ يَعْلَمُونَ وَالَّذِينَ لَا يَعْلَمُونَ إِنَّمَا يَتَذَكَّرُ أُولُو </a:t>
            </a:r>
            <a:r>
              <a:rPr lang="ar-SA" sz="2000" b="1" dirty="0" err="1" smtClean="0"/>
              <a:t>الْأَلْبَابِ ”</a:t>
            </a:r>
            <a:r>
              <a:rPr lang="ar-SA" sz="2000" b="1" dirty="0" smtClean="0"/>
              <a:t/>
            </a:r>
            <a:br>
              <a:rPr lang="ar-SA" sz="2000" b="1" dirty="0" smtClean="0"/>
            </a:br>
            <a:r>
              <a:rPr lang="ar-SA" sz="2000" b="1" dirty="0" smtClean="0"/>
              <a:t>6- تحرير العقل من سلطان الخرافة وإطلاقه من </a:t>
            </a:r>
            <a:r>
              <a:rPr lang="ar-SA" sz="2000" b="1" dirty="0" err="1" smtClean="0"/>
              <a:t>إسر</a:t>
            </a:r>
            <a:r>
              <a:rPr lang="ar-SA" sz="2000" b="1" dirty="0" smtClean="0"/>
              <a:t> </a:t>
            </a:r>
            <a:r>
              <a:rPr lang="ar-SA" sz="2000" b="1" dirty="0" err="1" smtClean="0"/>
              <a:t>الأوهام </a:t>
            </a:r>
            <a:r>
              <a:rPr lang="ar-SA" sz="2000" b="1" dirty="0" smtClean="0"/>
              <a:t>، ومن هنا حرم الإسلام السحر والكهانة والشعوذة وغيرها من أساليب الدجل </a:t>
            </a:r>
            <a:r>
              <a:rPr lang="ar-SA" sz="2000" b="1" dirty="0" err="1" smtClean="0"/>
              <a:t>والخرافة .</a:t>
            </a:r>
            <a:r>
              <a:rPr lang="ar-SA" sz="2000" b="1" dirty="0" smtClean="0"/>
              <a:t> كما أنه منع على العقل الخوض في الغيبيات من غير سلطان أو علم يأتيه من الوحي المنزل على </a:t>
            </a:r>
            <a:r>
              <a:rPr lang="ar-SA" sz="2000" b="1" dirty="0" err="1" smtClean="0"/>
              <a:t>الأنبياء </a:t>
            </a:r>
            <a:r>
              <a:rPr lang="ar-SA" sz="2000" b="1" dirty="0" smtClean="0"/>
              <a:t>، واعتبر ذلك مسببا في هدر طاقته من غير طائل قال </a:t>
            </a:r>
            <a:r>
              <a:rPr lang="ar-SA" sz="2000" b="1" dirty="0" err="1" smtClean="0"/>
              <a:t>تعالى  </a:t>
            </a:r>
            <a:r>
              <a:rPr lang="ar-SA" sz="2000" b="1" dirty="0" smtClean="0"/>
              <a:t>” إِنَّ الَّذِينَ يُجَادِلُونَ فِي آيَاتِ اللَّهِ بِغَيْرِ سُلْطَانٍ أَتَاهُمْ إِنْ فِي صُدُورِهِمْ إِلَّا كِبْرٌ مَا هُمْ بِبَالِغِيهِ فَاسْتَعِذْ بِاللَّهِ إِنَّهُ هُوَ السَّمِيعُ </a:t>
            </a:r>
            <a:r>
              <a:rPr lang="ar-SA" sz="2000" b="1" dirty="0" err="1" smtClean="0"/>
              <a:t>الْبَصِيرُ ”</a:t>
            </a:r>
            <a:endParaRPr lang="en-US" sz="2000" dirty="0" smtClean="0"/>
          </a:p>
          <a:p>
            <a:pPr rtl="1"/>
            <a:r>
              <a:rPr lang="en-US" sz="2000" b="1" dirty="0" smtClean="0"/>
              <a:t> </a:t>
            </a:r>
            <a:r>
              <a:rPr lang="fr-FR" sz="2000" b="1" dirty="0" smtClean="0"/>
              <a:t>7- </a:t>
            </a:r>
            <a:r>
              <a:rPr lang="ar-SA" sz="2000" b="1" dirty="0" smtClean="0"/>
              <a:t>تدريب العقل على الاستدلال المثمر والتعرف على الحقيقة وذلك من خلال </a:t>
            </a:r>
            <a:r>
              <a:rPr lang="ar-SA" sz="2000" b="1" dirty="0" err="1" smtClean="0"/>
              <a:t>وسيلتين :</a:t>
            </a:r>
            <a:r>
              <a:rPr lang="ar-SA" sz="2000" b="1" dirty="0" smtClean="0"/>
              <a:t/>
            </a:r>
            <a:br>
              <a:rPr lang="ar-SA" sz="2000" b="1" dirty="0" smtClean="0"/>
            </a:br>
            <a:r>
              <a:rPr lang="ar-SA" sz="2000" b="1" dirty="0" smtClean="0"/>
              <a:t>- </a:t>
            </a:r>
            <a:r>
              <a:rPr lang="ar-SA" sz="2000" b="1" dirty="0" err="1" smtClean="0"/>
              <a:t>الأولى </a:t>
            </a:r>
            <a:r>
              <a:rPr lang="ar-SA" sz="2000" b="1" dirty="0" smtClean="0"/>
              <a:t>: أنه وضع المنهج الصحيح للنظر العقلي المفيد </a:t>
            </a:r>
            <a:r>
              <a:rPr lang="ar-SA" sz="2000" b="1" dirty="0" err="1" smtClean="0"/>
              <a:t>لليقين </a:t>
            </a:r>
            <a:r>
              <a:rPr lang="ar-SA" sz="2000" b="1" dirty="0" smtClean="0"/>
              <a:t>، من هنا كانت دعوته إلى </a:t>
            </a:r>
            <a:r>
              <a:rPr lang="ar-SA" sz="2000" b="1" dirty="0" err="1" smtClean="0"/>
              <a:t>التتبت</a:t>
            </a:r>
            <a:r>
              <a:rPr lang="ar-SA" sz="2000" b="1" dirty="0" smtClean="0"/>
              <a:t> قبل </a:t>
            </a:r>
            <a:r>
              <a:rPr lang="ar-SA" sz="2000" b="1" dirty="0" err="1" smtClean="0"/>
              <a:t>الاعتقاد </a:t>
            </a:r>
            <a:r>
              <a:rPr lang="ar-SA" sz="2000" b="1" dirty="0" smtClean="0"/>
              <a:t>، قال </a:t>
            </a:r>
            <a:r>
              <a:rPr lang="ar-SA" sz="2000" b="1" dirty="0" err="1" smtClean="0"/>
              <a:t>تعالى </a:t>
            </a:r>
            <a:r>
              <a:rPr lang="ar-SA" sz="2000" b="1" dirty="0" smtClean="0"/>
              <a:t>”وَلَا تَقْفُ مَا لَيْسَ لَكَ </a:t>
            </a:r>
            <a:r>
              <a:rPr lang="ar-SA" sz="2000" b="1" dirty="0" err="1" smtClean="0"/>
              <a:t>بِهِ</a:t>
            </a:r>
            <a:r>
              <a:rPr lang="ar-SA" sz="2000" b="1" dirty="0" smtClean="0"/>
              <a:t> </a:t>
            </a:r>
            <a:r>
              <a:rPr lang="ar-SA" sz="2000" b="1" dirty="0" err="1" smtClean="0"/>
              <a:t>عِلْمٌ </a:t>
            </a:r>
            <a:r>
              <a:rPr lang="ar-SA" sz="2000" b="1" dirty="0" smtClean="0"/>
              <a:t>” وقوله </a:t>
            </a:r>
            <a:r>
              <a:rPr lang="ar-SA" sz="2000" b="1" dirty="0" err="1" smtClean="0"/>
              <a:t>تعالى  </a:t>
            </a:r>
            <a:r>
              <a:rPr lang="ar-SA" sz="2000" b="1" dirty="0" smtClean="0"/>
              <a:t>”هَؤُلَاءِ قَوْمُنَا اتَّخَذُوا مِنْ دُونِهِ آلِهَةً لَوْلَا يَأْتُونَ عَلَيْهِمْ بِسُلْطَانٍ بَيِّنٍ فَمَنْ أَظْلَمُ مِمَّنِ افْتَرَى عَلَى اللَّهِ </a:t>
            </a:r>
            <a:r>
              <a:rPr lang="ar-SA" sz="2000" b="1" dirty="0" err="1" smtClean="0"/>
              <a:t>كَذِبًا ”</a:t>
            </a:r>
            <a:r>
              <a:rPr lang="ar-SA" sz="2000" b="1" dirty="0" smtClean="0"/>
              <a:t/>
            </a:r>
            <a:br>
              <a:rPr lang="ar-SA" sz="2000" b="1" dirty="0" smtClean="0"/>
            </a:br>
            <a:r>
              <a:rPr lang="ar-SA" sz="2000" b="1" dirty="0" smtClean="0"/>
              <a:t>- </a:t>
            </a:r>
            <a:r>
              <a:rPr lang="ar-SA" sz="2000" b="1" dirty="0" err="1" smtClean="0"/>
              <a:t>الثانية </a:t>
            </a:r>
            <a:r>
              <a:rPr lang="ar-SA" sz="2000" b="1" dirty="0" smtClean="0"/>
              <a:t>: الدعوة إلى التدبر في نواميس الكون لاستكشافها وتأمل ما فيها من دقة </a:t>
            </a:r>
            <a:r>
              <a:rPr lang="ar-SA" sz="2000" b="1" dirty="0" err="1" smtClean="0"/>
              <a:t>وترابط </a:t>
            </a:r>
            <a:r>
              <a:rPr lang="ar-SA" sz="2000" b="1" dirty="0" smtClean="0"/>
              <a:t>، وإلى استخدام الاستقراء والتمحيص الدقيق من أجل الوصول إلى </a:t>
            </a:r>
            <a:r>
              <a:rPr lang="ar-SA" sz="2000" b="1" dirty="0" err="1" smtClean="0"/>
              <a:t>اليقين .</a:t>
            </a:r>
            <a:r>
              <a:rPr lang="ar-SA" sz="2000" b="1" dirty="0" smtClean="0"/>
              <a:t/>
            </a:r>
            <a:br>
              <a:rPr lang="ar-SA" sz="2000" b="1" dirty="0" smtClean="0"/>
            </a:b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dirty="0"/>
          </a:p>
        </p:txBody>
      </p:sp>
      <p:sp>
        <p:nvSpPr>
          <p:cNvPr id="3" name="عنصر نائب للمحتوى 2"/>
          <p:cNvSpPr>
            <a:spLocks noGrp="1"/>
          </p:cNvSpPr>
          <p:nvPr>
            <p:ph idx="1"/>
          </p:nvPr>
        </p:nvSpPr>
        <p:spPr/>
        <p:txBody>
          <a:bodyPr/>
          <a:lstStyle/>
          <a:p>
            <a:pPr rtl="1"/>
            <a:r>
              <a:rPr lang="ar-SA" b="1" dirty="0" smtClean="0"/>
              <a:t>8- وجه الطاقة العقلية إلى استخلاص حكم التشريع وأسراره في قوله </a:t>
            </a:r>
            <a:r>
              <a:rPr lang="ar-SA" b="1" dirty="0" err="1" smtClean="0"/>
              <a:t>تعالى  </a:t>
            </a:r>
            <a:r>
              <a:rPr lang="ar-SA" b="1" dirty="0" smtClean="0"/>
              <a:t>” أَفَلَا يَتَدَبَّرُونَ الْقُرْآنَ وَلَوْ كَانَ مِنْ عِنْدِ غَيْرِ اللَّهِ لَوَجَدُوا فِيهِ اخْتِلَافًا </a:t>
            </a:r>
            <a:r>
              <a:rPr lang="ar-SA" b="1" dirty="0" err="1" smtClean="0"/>
              <a:t>كَثِيرًا ”</a:t>
            </a:r>
            <a:r>
              <a:rPr lang="ar-SA" b="1" dirty="0" smtClean="0"/>
              <a:t/>
            </a:r>
            <a:br>
              <a:rPr lang="ar-SA" b="1" dirty="0" smtClean="0"/>
            </a:br>
            <a:r>
              <a:rPr lang="ar-SA" b="1" dirty="0" smtClean="0"/>
              <a:t>9- كما وجهه إلى استخلاص الطاقات المادية في الكون والاستفادة منها في بناء الحضارة  في قوله </a:t>
            </a:r>
            <a:r>
              <a:rPr lang="ar-SA" b="1" dirty="0" err="1" smtClean="0"/>
              <a:t>تعالى  </a:t>
            </a:r>
            <a:r>
              <a:rPr lang="ar-SA" b="1" dirty="0" smtClean="0"/>
              <a:t>” هُوَ الَّذِي جَعَلَ لَكُمُ الْأَرْضَ </a:t>
            </a:r>
            <a:r>
              <a:rPr lang="ar-SA" b="1" dirty="0" err="1" smtClean="0"/>
              <a:t>ذَلُولًا</a:t>
            </a:r>
            <a:r>
              <a:rPr lang="ar-SA" b="1" dirty="0" smtClean="0"/>
              <a:t> فَامْشُوا فِي مَنَاكِبِهَا وَكُلُوا مِنْ </a:t>
            </a:r>
            <a:r>
              <a:rPr lang="ar-SA" b="1" dirty="0" err="1" smtClean="0"/>
              <a:t>رِزْقِهِ ”</a:t>
            </a:r>
            <a:r>
              <a:rPr lang="ar-SA" b="1" dirty="0" smtClean="0"/>
              <a:t/>
            </a:r>
            <a:br>
              <a:rPr lang="ar-SA" b="1" dirty="0" smtClean="0"/>
            </a:br>
            <a:r>
              <a:rPr lang="ar-SA" b="1" dirty="0" smtClean="0"/>
              <a:t>10- كما فتح له باب الاجتهاد في التشريع فيما لا نص فيه وذلك في </a:t>
            </a:r>
            <a:r>
              <a:rPr lang="ar-SA" b="1" dirty="0" err="1" smtClean="0"/>
              <a:t>مجالين :</a:t>
            </a:r>
            <a:endParaRPr lang="en-US" dirty="0" smtClean="0"/>
          </a:p>
          <a:p>
            <a:pPr rtl="1"/>
            <a:r>
              <a:rPr lang="ar-SA" b="1" dirty="0" smtClean="0"/>
              <a:t>أ- معرفة واستخلاص المقاصد والأهداف من النصوص والأحكام الشرعية</a:t>
            </a:r>
            <a:endParaRPr lang="ar-SA" dirty="0" smtClean="0"/>
          </a:p>
          <a:p>
            <a:endParaRPr lang="ar-SA" dirty="0" smtClean="0"/>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pPr rtl="1"/>
            <a:r>
              <a:rPr lang="ar-SA" sz="2000" b="1" u="sng" dirty="0" err="1" smtClean="0"/>
              <a:t>رابعا </a:t>
            </a:r>
            <a:r>
              <a:rPr lang="ar-SA" sz="2000" b="1" u="sng" dirty="0" smtClean="0"/>
              <a:t>: حفظ </a:t>
            </a:r>
            <a:r>
              <a:rPr lang="ar-SA" sz="2000" b="1" u="sng" dirty="0" err="1" smtClean="0"/>
              <a:t>النسل:</a:t>
            </a:r>
            <a:r>
              <a:rPr lang="ar-SA" sz="2000" b="1" dirty="0" smtClean="0"/>
              <a:t/>
            </a:r>
            <a:br>
              <a:rPr lang="ar-SA" sz="2000" b="1" dirty="0" smtClean="0"/>
            </a:br>
            <a:r>
              <a:rPr lang="ar-SA" sz="2000" b="1" dirty="0" smtClean="0"/>
              <a:t>ويراد </a:t>
            </a:r>
            <a:r>
              <a:rPr lang="ar-SA" sz="2000" b="1" dirty="0" err="1" smtClean="0"/>
              <a:t>به</a:t>
            </a:r>
            <a:r>
              <a:rPr lang="ar-SA" sz="2000" b="1" dirty="0" smtClean="0"/>
              <a:t> حفظ النوع الإنساني على الأرض بواسطة التناسل ذلك أن الإسلام يسعى إلى استمرار المسيرة الإنسانية على الأرض حتى يأذن الله بفناء العالم ويرث الأرض ومن </a:t>
            </a:r>
            <a:r>
              <a:rPr lang="ar-SA" sz="2000" b="1" dirty="0" err="1" smtClean="0"/>
              <a:t>عليها .</a:t>
            </a:r>
            <a:r>
              <a:rPr lang="ar-SA" sz="2000" b="1" dirty="0" smtClean="0"/>
              <a:t> ومن أجل تحقيق هذا المقصد شرع الإسلام المبادئ والتشريعات </a:t>
            </a:r>
            <a:r>
              <a:rPr lang="ar-SA" sz="2000" b="1" dirty="0" err="1" smtClean="0"/>
              <a:t>التالية :</a:t>
            </a:r>
            <a:r>
              <a:rPr lang="ar-SA" sz="2000" b="1" dirty="0" smtClean="0"/>
              <a:t/>
            </a:r>
            <a:br>
              <a:rPr lang="ar-SA" sz="2000" b="1" dirty="0" smtClean="0"/>
            </a:br>
            <a:r>
              <a:rPr lang="ar-SA" sz="2000" b="1" dirty="0" smtClean="0"/>
              <a:t>1- شريعة </a:t>
            </a:r>
            <a:r>
              <a:rPr lang="ar-SA" sz="2000" b="1" dirty="0" err="1" smtClean="0"/>
              <a:t>الزواج </a:t>
            </a:r>
            <a:r>
              <a:rPr lang="ar-SA" sz="2000" b="1" dirty="0" smtClean="0"/>
              <a:t>: فقد شرع الإسلام الزواج ورغب فيه واعتبره الطريق الفطري النظيف الذي يلتقي فيه الرجل بالمرأة لا بدوافع غريزية محضة ولكن بالإضافة إلى تلك </a:t>
            </a:r>
            <a:r>
              <a:rPr lang="ar-SA" sz="2000" b="1" dirty="0" err="1" smtClean="0"/>
              <a:t>الدوافع </a:t>
            </a:r>
            <a:r>
              <a:rPr lang="ar-SA" sz="2000" b="1" dirty="0" smtClean="0"/>
              <a:t>، يلتقيان من أجل تحقيق هدف سام نبيل هو حفظ النوع الإنساني وابتغاء الذرية الصالحة التي تعمر العالم وتبني الحياة الإنسانية وتتسلم أعباء الخلافة في الأرض لتسلمها إلى من يخلف بعدها حتى يستمر العطاء الإنساني وتزدهر الحضارة الإنسانية في ظل المبادئ النبيلة والقيم الفاضلة </a:t>
            </a:r>
            <a:br>
              <a:rPr lang="ar-SA" sz="2000" b="1" dirty="0" smtClean="0"/>
            </a:br>
            <a:r>
              <a:rPr lang="ar-SA" sz="2000" b="1" dirty="0" smtClean="0"/>
              <a:t>2- العناية بتربية النشء وتعميق روابط </a:t>
            </a:r>
            <a:r>
              <a:rPr lang="ar-SA" sz="2000" b="1" dirty="0" err="1" smtClean="0"/>
              <a:t>الألفة </a:t>
            </a:r>
            <a:r>
              <a:rPr lang="ar-SA" sz="2000" b="1" dirty="0" smtClean="0"/>
              <a:t>: ألزام الأبوين برعاية أولادهما والإنفاق عليهم حتى يتحقق للأولاد الاستغناء عن نفقة </a:t>
            </a:r>
            <a:r>
              <a:rPr lang="ar-SA" sz="2000" b="1" dirty="0" err="1" smtClean="0"/>
              <a:t>الأبوين .</a:t>
            </a:r>
            <a:endParaRPr lang="en-US" sz="2000" dirty="0" smtClean="0"/>
          </a:p>
          <a:p>
            <a:pPr rtl="1"/>
            <a:r>
              <a:rPr lang="en-US" sz="2000" b="1" dirty="0" smtClean="0"/>
              <a:t> </a:t>
            </a:r>
            <a:r>
              <a:rPr lang="fr-FR" sz="2000" b="1" dirty="0" smtClean="0"/>
              <a:t>3-</a:t>
            </a:r>
            <a:r>
              <a:rPr lang="ar-SA" sz="2000" b="1" dirty="0" smtClean="0"/>
              <a:t>العناية بالأسرة وإقامتها على أسس سليمة باعتبارها الحصن الذي يحتضن جيل المستقبل ويتربى </a:t>
            </a:r>
            <a:r>
              <a:rPr lang="ar-SA" sz="2000" b="1" dirty="0" err="1" smtClean="0"/>
              <a:t>فيه </a:t>
            </a:r>
            <a:r>
              <a:rPr lang="ar-SA" sz="2000" b="1" dirty="0" smtClean="0"/>
              <a:t>، فقد جعل الإسلام علاقة الزواج قائمة على الاختيار الحر والتراضي بين </a:t>
            </a:r>
            <a:r>
              <a:rPr lang="ar-SA" sz="2000" b="1" dirty="0" err="1" smtClean="0"/>
              <a:t>الطرفين </a:t>
            </a:r>
            <a:r>
              <a:rPr lang="ar-SA" sz="2000" b="1" dirty="0" smtClean="0"/>
              <a:t>، وعلى الانسجام والتشاور في كافة الشؤون بحيث تشيع روح المودة </a:t>
            </a:r>
            <a:r>
              <a:rPr lang="ar-SA" sz="2000" b="1" dirty="0" err="1" smtClean="0"/>
              <a:t>والتفاهم </a:t>
            </a:r>
            <a:r>
              <a:rPr lang="ar-SA" sz="2000" b="1" dirty="0" smtClean="0"/>
              <a:t>، وسعي كل من الزوجين في سعادة الآخر قال </a:t>
            </a:r>
            <a:r>
              <a:rPr lang="ar-SA" sz="2000" b="1" dirty="0" err="1" smtClean="0"/>
              <a:t>تعالى : </a:t>
            </a:r>
            <a:r>
              <a:rPr lang="ar-SA" sz="2000" b="1" dirty="0" smtClean="0"/>
              <a:t>” وَمِنْ آيَاتِهِ أَنْ خَلَقَ لَكُمْ مِنْ أَنْفُسِكُمْ أَزْوَاجًا لِتَسْكُنُوا إِلَيْهَا وَجَعَلَ بَيْنَكُمْ مَوَدَّةً </a:t>
            </a:r>
            <a:r>
              <a:rPr lang="ar-SA" sz="2000" b="1" dirty="0" err="1" smtClean="0"/>
              <a:t>وَرَحْمَةً ” .</a:t>
            </a:r>
            <a:r>
              <a:rPr lang="ar-SA" sz="2000" b="1" dirty="0" smtClean="0"/>
              <a:t/>
            </a:r>
            <a:br>
              <a:rPr lang="ar-SA" sz="2000" b="1" dirty="0" smtClean="0"/>
            </a:b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pPr rtl="1"/>
            <a:r>
              <a:rPr lang="ar-SA" sz="2000" b="1" dirty="0" smtClean="0"/>
              <a:t>4- إحاطة العلاقة بين الذكر والأنثى بمجموعة من المبادئ والآداب الأخلاقية التي تضمن تحقيق الأهداف السامية لهذه العلاقة وتستبعد الممارسات الفوضوية للعلاقات بين </a:t>
            </a:r>
            <a:r>
              <a:rPr lang="ar-SA" sz="2000" b="1" dirty="0" err="1" smtClean="0"/>
              <a:t>الجنسين </a:t>
            </a:r>
            <a:r>
              <a:rPr lang="ar-SA" sz="2000" b="1" dirty="0" smtClean="0"/>
              <a:t>، فعن طريق إيجاب غض بصر الذكر عن الأنثى والأنثى عن الذكر يقطع الإسلام الطريق على وسائل الإثارة في النفس </a:t>
            </a:r>
            <a:r>
              <a:rPr lang="ar-SA" sz="2000" b="1" dirty="0" err="1" smtClean="0"/>
              <a:t>البشرية .</a:t>
            </a:r>
            <a:r>
              <a:rPr lang="ar-SA" sz="2000" b="1" dirty="0" smtClean="0"/>
              <a:t> وبإيجاب اللباس الساتر بمواصفات خاصة يحارب التشريع أسباب </a:t>
            </a:r>
            <a:r>
              <a:rPr lang="ar-SA" sz="2000" b="1" dirty="0" err="1" smtClean="0"/>
              <a:t>الفتنه .</a:t>
            </a:r>
            <a:r>
              <a:rPr lang="ar-SA" sz="2000" b="1" dirty="0" smtClean="0"/>
              <a:t> وفي غير حالات الضرورة القصوى يحرم على الرجل الاختلاء بالمرأة الأجنبية حتى وإن كانت ملتزمة باللباس </a:t>
            </a:r>
            <a:r>
              <a:rPr lang="ar-SA" sz="2000" b="1" dirty="0" err="1" smtClean="0"/>
              <a:t>الساتر </a:t>
            </a:r>
            <a:r>
              <a:rPr lang="ar-SA" sz="2000" b="1" dirty="0" smtClean="0"/>
              <a:t>، إلا بوجود أحد </a:t>
            </a:r>
            <a:r>
              <a:rPr lang="ar-SA" sz="2000" b="1" dirty="0" err="1" smtClean="0"/>
              <a:t>محارمها .</a:t>
            </a:r>
            <a:r>
              <a:rPr lang="ar-SA" sz="2000" b="1" dirty="0" smtClean="0"/>
              <a:t> وللبيوت في الإسلام حرمة عظيمة حيث لا يجوز دخولها دون استئذان أصحابها والسلام عليهم  قال </a:t>
            </a:r>
            <a:r>
              <a:rPr lang="ar-SA" sz="2000" b="1" dirty="0" err="1" smtClean="0"/>
              <a:t>تعالى : </a:t>
            </a:r>
            <a:r>
              <a:rPr lang="ar-SA" sz="2000" b="1" dirty="0" smtClean="0"/>
              <a:t>” </a:t>
            </a:r>
            <a:r>
              <a:rPr lang="ar-SA" sz="2000" b="1" dirty="0" err="1" smtClean="0"/>
              <a:t>يَاأَيُّهَا</a:t>
            </a:r>
            <a:r>
              <a:rPr lang="ar-SA" sz="2000" b="1" dirty="0" smtClean="0"/>
              <a:t> الَّذِينَ آمَنُوا لَا تَدْخُلُوا بُيُوتًا غَيْرَ بُيُوتِكُمْ حَتَّى تَسْتَأْنِسُوا وَتُسَلِّمُوا عَلَى </a:t>
            </a:r>
            <a:r>
              <a:rPr lang="ar-SA" sz="2000" b="1" dirty="0" err="1" smtClean="0"/>
              <a:t>أَهْلِهَا </a:t>
            </a:r>
            <a:r>
              <a:rPr lang="ar-SA" sz="2000" b="1" dirty="0" smtClean="0"/>
              <a:t>” وبالإضافة إلى هذه الآداب وغيرها يضع الإسلام الضوابط التي تنظم حالات اجتماع الرجال والنساء عند </a:t>
            </a:r>
            <a:r>
              <a:rPr lang="ar-SA" sz="2000" b="1" dirty="0" err="1" smtClean="0"/>
              <a:t>الحاجة .</a:t>
            </a:r>
            <a:r>
              <a:rPr lang="ar-SA" sz="2000" b="1" dirty="0" smtClean="0"/>
              <a:t/>
            </a:r>
            <a:br>
              <a:rPr lang="ar-SA" sz="2000" b="1" dirty="0" smtClean="0"/>
            </a:br>
            <a:r>
              <a:rPr lang="ar-SA" sz="2000" b="1" dirty="0" smtClean="0"/>
              <a:t>5- تحريم الاعتداء على </a:t>
            </a:r>
            <a:r>
              <a:rPr lang="ar-SA" sz="2000" b="1" dirty="0" err="1" smtClean="0"/>
              <a:t>الأعراض </a:t>
            </a:r>
            <a:r>
              <a:rPr lang="ar-SA" sz="2000" b="1" dirty="0" smtClean="0"/>
              <a:t>، ولذا حرم الله </a:t>
            </a:r>
            <a:r>
              <a:rPr lang="ar-SA" sz="2000" b="1" dirty="0" err="1" smtClean="0"/>
              <a:t>الزنا</a:t>
            </a:r>
            <a:r>
              <a:rPr lang="ar-SA" sz="2000" b="1" dirty="0" smtClean="0"/>
              <a:t> كما حرم </a:t>
            </a:r>
            <a:r>
              <a:rPr lang="ar-SA" sz="2000" b="1" dirty="0" err="1" smtClean="0"/>
              <a:t>القذف </a:t>
            </a:r>
            <a:r>
              <a:rPr lang="ar-SA" sz="2000" b="1" dirty="0" smtClean="0"/>
              <a:t>، وحدد لكل منهما عقوبة رادعة قال </a:t>
            </a:r>
            <a:r>
              <a:rPr lang="ar-SA" sz="2000" b="1" dirty="0" err="1" smtClean="0"/>
              <a:t>تعالى : </a:t>
            </a:r>
            <a:r>
              <a:rPr lang="ar-SA" sz="2000" b="1" dirty="0" smtClean="0"/>
              <a:t>” الزَّانِيَةُ وَالزَّانِي فَاجْلِدُوا كُلَّ وَاحِدٍ مِنْهُمَا مِائَةَ جَلْدَةٍ وَلَا </a:t>
            </a:r>
            <a:r>
              <a:rPr lang="ar-SA" sz="2000" b="1" dirty="0" err="1" smtClean="0"/>
              <a:t>تَأْخُذْكُمْ</a:t>
            </a:r>
            <a:r>
              <a:rPr lang="ar-SA" sz="2000" b="1" dirty="0" smtClean="0"/>
              <a:t> </a:t>
            </a:r>
            <a:r>
              <a:rPr lang="ar-SA" sz="2000" b="1" dirty="0" err="1" smtClean="0"/>
              <a:t>بِهِمَا</a:t>
            </a:r>
            <a:r>
              <a:rPr lang="ar-SA" sz="2000" b="1" dirty="0" smtClean="0"/>
              <a:t> رَأْفَةٌ فِي دِينِ </a:t>
            </a:r>
            <a:r>
              <a:rPr lang="ar-SA" sz="2000" b="1" dirty="0" err="1" smtClean="0"/>
              <a:t>اللَّهِ </a:t>
            </a:r>
            <a:r>
              <a:rPr lang="ar-SA" sz="2000" b="1" dirty="0" smtClean="0"/>
              <a:t>” وقوله </a:t>
            </a:r>
            <a:r>
              <a:rPr lang="ar-SA" sz="2000" b="1" dirty="0" err="1" smtClean="0"/>
              <a:t>تعالى  </a:t>
            </a:r>
            <a:r>
              <a:rPr lang="ar-SA" sz="2000" b="1" dirty="0" smtClean="0"/>
              <a:t>” وَالَّذِينَ يَرْمُونَ الْمُحْصَنَاتِ ثُمَّ لَمْ يَأْتُوا بِأَرْبَعَةِ شُهَدَاءَ فَاجْلِدُوهُمْ ثَمَانِينَ جَلْدَةً وَلَا تَقْبَلُوا لَهُمْ شَهَادَةً </a:t>
            </a:r>
            <a:r>
              <a:rPr lang="ar-SA" sz="2000" b="1" dirty="0" err="1" smtClean="0"/>
              <a:t>أَبَدًا ”</a:t>
            </a:r>
            <a:endParaRPr lang="en-US" sz="2000" dirty="0" smtClean="0"/>
          </a:p>
          <a:p>
            <a:pPr rtl="1"/>
            <a:r>
              <a:rPr lang="en-US" sz="2000" b="1" u="sng" dirty="0" smtClean="0"/>
              <a:t> </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pPr rtl="1"/>
            <a:r>
              <a:rPr lang="en-US" b="1" u="sng" dirty="0" smtClean="0"/>
              <a:t> </a:t>
            </a:r>
            <a:r>
              <a:rPr lang="ar-SA" sz="2000" b="1" u="sng" dirty="0" err="1" smtClean="0"/>
              <a:t>خامسا </a:t>
            </a:r>
            <a:r>
              <a:rPr lang="ar-SA" sz="2000" b="1" u="sng" dirty="0" smtClean="0"/>
              <a:t>: حفظ </a:t>
            </a:r>
            <a:r>
              <a:rPr lang="ar-SA" sz="2000" b="1" u="sng" dirty="0" err="1" smtClean="0"/>
              <a:t>المال:</a:t>
            </a:r>
            <a:r>
              <a:rPr lang="ar-SA" sz="2000" b="1" dirty="0" smtClean="0"/>
              <a:t/>
            </a:r>
            <a:br>
              <a:rPr lang="ar-SA" sz="2000" b="1" dirty="0" smtClean="0"/>
            </a:br>
            <a:r>
              <a:rPr lang="ar-SA" sz="2000" b="1" dirty="0" smtClean="0"/>
              <a:t>    كما هو شأن الإسلام دائما مع النزعات الفطرية للإنسان حيث يبيح إشباعها ويلبي مطالبها ضمن الحدود </a:t>
            </a:r>
            <a:r>
              <a:rPr lang="ar-SA" sz="2000" b="1" dirty="0" err="1" smtClean="0"/>
              <a:t>المعقولة </a:t>
            </a:r>
            <a:r>
              <a:rPr lang="ar-SA" sz="2000" b="1" dirty="0" smtClean="0"/>
              <a:t>، مع التهذيب والترشيد حتى تستقيم وتحقق الخير للإنسان ولا تعود عليه </a:t>
            </a:r>
            <a:r>
              <a:rPr lang="ar-SA" sz="2000" b="1" dirty="0" err="1" smtClean="0"/>
              <a:t>بالشر </a:t>
            </a:r>
            <a:r>
              <a:rPr lang="ar-SA" sz="2000" b="1" dirty="0" smtClean="0"/>
              <a:t>، كان هذا شأنه مع نزعة حب التملك الأصلية في الإنسان, فقد أباح الملكية الفردية وشرع في ذات الوقت من النظم والتدابير ما يتدارك الآثار الضارة التي قد تنجم عن طغيان هذه النزعة من فقدان للتوازن </a:t>
            </a:r>
            <a:r>
              <a:rPr lang="ar-SA" sz="2000" b="1" dirty="0" err="1" smtClean="0"/>
              <a:t>الاجتماعي </a:t>
            </a:r>
            <a:r>
              <a:rPr lang="ar-SA" sz="2000" b="1" dirty="0" smtClean="0"/>
              <a:t>، وتداول للمال بين فئة قليلة من </a:t>
            </a:r>
            <a:r>
              <a:rPr lang="ar-SA" sz="2000" b="1" dirty="0" err="1" smtClean="0"/>
              <a:t>المجتمع </a:t>
            </a:r>
            <a:r>
              <a:rPr lang="ar-SA" sz="2000" b="1" dirty="0" smtClean="0"/>
              <a:t>، ومن النظم التي وضعها لأجل ذلك نظم الزكاة والإرث والضمان </a:t>
            </a:r>
            <a:r>
              <a:rPr lang="ar-SA" sz="2000" b="1" dirty="0" err="1" smtClean="0"/>
              <a:t>الاجتماعي </a:t>
            </a:r>
            <a:r>
              <a:rPr lang="ar-SA" sz="2000" b="1" dirty="0" smtClean="0"/>
              <a:t>، ومن ثم اعتبر الإسلام المال ضرورة من ضروريات الحياة </a:t>
            </a:r>
            <a:r>
              <a:rPr lang="ar-SA" sz="2000" b="1" dirty="0" err="1" smtClean="0"/>
              <a:t>الإنسانية </a:t>
            </a:r>
            <a:r>
              <a:rPr lang="ar-SA" sz="2000" b="1" dirty="0" smtClean="0"/>
              <a:t>، وشرع من التشريعات والتوجيهات ما يشجع على اكتسابه </a:t>
            </a:r>
            <a:r>
              <a:rPr lang="ar-SA" sz="2000" b="1" dirty="0" err="1" smtClean="0"/>
              <a:t>وتحصيله </a:t>
            </a:r>
            <a:r>
              <a:rPr lang="ar-SA" sz="2000" b="1" dirty="0" smtClean="0"/>
              <a:t>، ويكفل صيانته وحفظه </a:t>
            </a:r>
            <a:r>
              <a:rPr lang="ar-SA" sz="2000" b="1" dirty="0" err="1" smtClean="0"/>
              <a:t>وتنميته </a:t>
            </a:r>
            <a:r>
              <a:rPr lang="ar-SA" sz="2000" b="1" dirty="0" smtClean="0"/>
              <a:t>، وذلك على النحو </a:t>
            </a:r>
            <a:r>
              <a:rPr lang="ar-SA" sz="2000" b="1" dirty="0" err="1" smtClean="0"/>
              <a:t>التالي :</a:t>
            </a:r>
            <a:r>
              <a:rPr lang="ar-SA" sz="2000" b="1" dirty="0" smtClean="0"/>
              <a:t/>
            </a:r>
            <a:br>
              <a:rPr lang="ar-SA" sz="2000" b="1" dirty="0" smtClean="0"/>
            </a:br>
            <a:r>
              <a:rPr lang="ar-SA" sz="2000" b="1" dirty="0" smtClean="0"/>
              <a:t> </a:t>
            </a:r>
            <a:r>
              <a:rPr lang="ar-SA" sz="2000" b="1" u="sng" dirty="0" smtClean="0"/>
              <a:t>وسائل الحفاظ على المال إيجادا </a:t>
            </a:r>
            <a:r>
              <a:rPr lang="ar-SA" sz="2000" b="1" u="sng" dirty="0" err="1" smtClean="0"/>
              <a:t>وتحصيلا :</a:t>
            </a:r>
            <a:endParaRPr lang="en-US" sz="2000" dirty="0" smtClean="0"/>
          </a:p>
          <a:p>
            <a:pPr rtl="1"/>
            <a:r>
              <a:rPr lang="en-US" sz="2000" b="1" dirty="0" smtClean="0"/>
              <a:t> </a:t>
            </a:r>
            <a:r>
              <a:rPr lang="fr-FR" sz="2000" b="1" dirty="0" smtClean="0"/>
              <a:t>/1</a:t>
            </a:r>
            <a:r>
              <a:rPr lang="ar-SA" sz="2000" b="1" dirty="0" smtClean="0"/>
              <a:t>الحث على السعي لكسب الرزق وتحصيل المعاش فقد حث الإسلام على كسب الأموال باعتبارها قوام الحياة الإنسانية واعتبر السعي لكسب </a:t>
            </a:r>
            <a:r>
              <a:rPr lang="ar-SA" sz="2000" b="1" dirty="0" err="1" smtClean="0"/>
              <a:t>المال </a:t>
            </a:r>
            <a:r>
              <a:rPr lang="ar-SA" sz="2000" b="1" dirty="0" smtClean="0"/>
              <a:t>-إذا توفرت النية الصالحة وكان من الطرق المباحة- ضربا من ضروب العبادة وطريقا للتقرب إلى الله قال </a:t>
            </a:r>
            <a:r>
              <a:rPr lang="ar-SA" sz="2000" b="1" dirty="0" err="1" smtClean="0"/>
              <a:t>تعالى </a:t>
            </a:r>
            <a:r>
              <a:rPr lang="ar-SA" sz="2000" b="1" dirty="0" smtClean="0"/>
              <a:t>” هُوَ الَّذِي جَعَلَ لَكُمُ الْأَرْضَ </a:t>
            </a:r>
            <a:r>
              <a:rPr lang="ar-SA" sz="2000" b="1" dirty="0" err="1" smtClean="0"/>
              <a:t>ذَلُولًا</a:t>
            </a:r>
            <a:r>
              <a:rPr lang="ar-SA" sz="2000" b="1" dirty="0" smtClean="0"/>
              <a:t> فَامْشُوا فِي مَنَاكِبِهَا وَكُلُوا مِنْ </a:t>
            </a:r>
            <a:r>
              <a:rPr lang="ar-SA" sz="2000" b="1" dirty="0" err="1" smtClean="0"/>
              <a:t>رِزْقِهِ </a:t>
            </a:r>
            <a:r>
              <a:rPr lang="ar-SA" sz="2000" b="1" dirty="0" smtClean="0"/>
              <a:t>” وقال </a:t>
            </a:r>
            <a:r>
              <a:rPr lang="ar-SA" sz="2000" b="1" dirty="0" err="1" smtClean="0"/>
              <a:t>تعالى  </a:t>
            </a:r>
            <a:r>
              <a:rPr lang="ar-SA" sz="2000" b="1" dirty="0" smtClean="0"/>
              <a:t>” فَإِذَا قُضِيَتِ الصَّلَاةُ فَانْتَشِرُوا فِي الْأَرْضِ وَابْتَغُوا مِنْ فَضْلِ </a:t>
            </a:r>
            <a:r>
              <a:rPr lang="ar-SA" sz="2000" b="1" dirty="0" err="1" smtClean="0"/>
              <a:t>اللَّهِ ” .</a:t>
            </a:r>
            <a:r>
              <a:rPr lang="ar-SA" sz="2000" b="1" dirty="0" smtClean="0"/>
              <a:t/>
            </a:r>
            <a:br>
              <a:rPr lang="ar-SA" sz="2000" b="1" dirty="0" smtClean="0"/>
            </a:br>
            <a:endParaRPr lang="ar-SA" dirty="0" smtClean="0"/>
          </a:p>
          <a:p>
            <a:endParaRPr lang="ar-SA" dirty="0" smtClean="0"/>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r>
              <a:rPr lang="ar-SA" sz="2000" b="1" dirty="0" err="1" smtClean="0"/>
              <a:t>2 </a:t>
            </a:r>
            <a:r>
              <a:rPr lang="ar-SA" sz="2000" b="1" dirty="0" smtClean="0"/>
              <a:t>/ أنه رفع منزلة العمل وأعلى من أقدار </a:t>
            </a:r>
            <a:r>
              <a:rPr lang="ar-SA" sz="2000" b="1" dirty="0" err="1" smtClean="0"/>
              <a:t>العمال </a:t>
            </a:r>
            <a:r>
              <a:rPr lang="ar-SA" sz="2000" b="1" dirty="0" smtClean="0"/>
              <a:t>، قال رسول الله صلى الله عليه وسلم  </a:t>
            </a:r>
            <a:r>
              <a:rPr lang="fr-FR" sz="2000" b="1" dirty="0" smtClean="0"/>
              <a:t>« </a:t>
            </a:r>
            <a:r>
              <a:rPr lang="ar-SA" sz="2000" b="1" dirty="0" smtClean="0"/>
              <a:t>ما أكل أحد طعاما قط خيرا من عمل يده وإن نبي الله داود كان يأكل من عمل يده </a:t>
            </a:r>
            <a:r>
              <a:rPr lang="fr-FR" sz="2000" b="1" dirty="0" smtClean="0"/>
              <a:t>» </a:t>
            </a:r>
            <a:r>
              <a:rPr lang="ar-SA" sz="2000" b="1" dirty="0" smtClean="0"/>
              <a:t>حديث </a:t>
            </a:r>
            <a:r>
              <a:rPr lang="ar-SA" sz="2000" b="1" dirty="0" err="1" smtClean="0"/>
              <a:t>صحيح </a:t>
            </a:r>
            <a:r>
              <a:rPr lang="ar-SA" sz="2000" b="1" dirty="0" smtClean="0"/>
              <a:t>، وقرر حق العمل لكل إنسان وجعل من واجب الدولة توفير العمل لمن لا </a:t>
            </a:r>
            <a:r>
              <a:rPr lang="ar-SA" sz="2000" b="1" dirty="0" err="1" smtClean="0"/>
              <a:t>يجده </a:t>
            </a:r>
            <a:r>
              <a:rPr lang="ar-SA" sz="2000" b="1" dirty="0" smtClean="0"/>
              <a:t>، كما قرر كرامة العامل وأوجب الوفاء بحقوقه المادية </a:t>
            </a:r>
            <a:r>
              <a:rPr lang="ar-SA" sz="2000" b="1" dirty="0" err="1" smtClean="0"/>
              <a:t>والمعنوية </a:t>
            </a:r>
            <a:r>
              <a:rPr lang="ar-SA" sz="2000" b="1" dirty="0" smtClean="0"/>
              <a:t>، يقول صلى الله عليه </a:t>
            </a:r>
            <a:r>
              <a:rPr lang="ar-SA" sz="2000" b="1" dirty="0" err="1" smtClean="0"/>
              <a:t>وسلم </a:t>
            </a:r>
            <a:r>
              <a:rPr lang="ar-SA" sz="2000" b="1" dirty="0" smtClean="0"/>
              <a:t>”أعطوا الأجير حقه قبل أن يجف عرقه </a:t>
            </a:r>
            <a:r>
              <a:rPr lang="fr-FR" sz="2000" b="1" dirty="0" smtClean="0"/>
              <a:t>» </a:t>
            </a:r>
            <a:r>
              <a:rPr lang="ar-SA" sz="2000" b="1" dirty="0" smtClean="0"/>
              <a:t>ويقول فيما يرويه عن ربه </a:t>
            </a:r>
            <a:r>
              <a:rPr lang="fr-FR" sz="2000" b="1" dirty="0" smtClean="0"/>
              <a:t>« </a:t>
            </a:r>
            <a:r>
              <a:rPr lang="ar-SA" sz="2000" b="1" dirty="0" smtClean="0"/>
              <a:t>ثلاثة أنا خصمهم يوم القيامة  رجل أعطى </a:t>
            </a:r>
            <a:r>
              <a:rPr lang="ar-SA" sz="2000" b="1" dirty="0" err="1" smtClean="0"/>
              <a:t>بي</a:t>
            </a:r>
            <a:r>
              <a:rPr lang="ar-SA" sz="2000" b="1" dirty="0" smtClean="0"/>
              <a:t> ثم </a:t>
            </a:r>
            <a:r>
              <a:rPr lang="ar-SA" sz="2000" b="1" dirty="0" err="1" smtClean="0"/>
              <a:t>غدر </a:t>
            </a:r>
            <a:r>
              <a:rPr lang="ar-SA" sz="2000" b="1" dirty="0" smtClean="0"/>
              <a:t>، ورجل باع حرا فأكل </a:t>
            </a:r>
            <a:r>
              <a:rPr lang="ar-SA" sz="2000" b="1" dirty="0" err="1" smtClean="0"/>
              <a:t>ثمنه </a:t>
            </a:r>
            <a:r>
              <a:rPr lang="ar-SA" sz="2000" b="1" dirty="0" smtClean="0"/>
              <a:t>، ورجل استأجر أجيرا ولم يوفه حقه </a:t>
            </a:r>
            <a:r>
              <a:rPr lang="fr-FR" sz="2000" b="1" dirty="0" smtClean="0"/>
              <a:t>» </a:t>
            </a:r>
            <a:r>
              <a:rPr lang="ar-SA" sz="2000" b="1" dirty="0" smtClean="0"/>
              <a:t>وقرر أن أجر العامل يجب أن يفي </a:t>
            </a:r>
            <a:r>
              <a:rPr lang="ar-SA" sz="2000" b="1" dirty="0" err="1" smtClean="0"/>
              <a:t>بحاجياته .</a:t>
            </a:r>
            <a:r>
              <a:rPr lang="ar-SA" sz="2000" b="1" dirty="0" smtClean="0"/>
              <a:t> قال صلى الله عليه وسلم  </a:t>
            </a:r>
            <a:r>
              <a:rPr lang="fr-FR" sz="2000" b="1" dirty="0" smtClean="0"/>
              <a:t>« </a:t>
            </a:r>
            <a:r>
              <a:rPr lang="ar-SA" sz="2000" b="1" dirty="0" smtClean="0"/>
              <a:t>من ولي لنا عملا وليس له منزل فليتخذ </a:t>
            </a:r>
            <a:r>
              <a:rPr lang="ar-SA" sz="2000" b="1" dirty="0" err="1" smtClean="0"/>
              <a:t>منزلا </a:t>
            </a:r>
            <a:r>
              <a:rPr lang="ar-SA" sz="2000" b="1" dirty="0" smtClean="0"/>
              <a:t>، أو ليست له زوجة فليتخذ </a:t>
            </a:r>
            <a:r>
              <a:rPr lang="ar-SA" sz="2000" b="1" dirty="0" err="1" smtClean="0"/>
              <a:t>زوجة </a:t>
            </a:r>
            <a:r>
              <a:rPr lang="ar-SA" sz="2000" b="1" dirty="0" smtClean="0"/>
              <a:t>، أو ليس له مركب فليتخذ مركبا </a:t>
            </a:r>
            <a:r>
              <a:rPr lang="fr-FR" sz="2000" b="1" dirty="0" smtClean="0"/>
              <a:t>» </a:t>
            </a:r>
            <a:r>
              <a:rPr lang="ar-SA" sz="2000" b="1" dirty="0" smtClean="0"/>
              <a:t>وهذا ما يطلق عليه في العصر الحديث </a:t>
            </a:r>
            <a:r>
              <a:rPr lang="ar-SA" sz="2000" b="1" dirty="0" err="1" smtClean="0"/>
              <a:t>بمبدأ </a:t>
            </a:r>
            <a:r>
              <a:rPr lang="ar-SA" sz="2000" b="1" dirty="0" smtClean="0"/>
              <a:t>" الحد الأدنى </a:t>
            </a:r>
            <a:r>
              <a:rPr lang="ar-SA" sz="2000" b="1" dirty="0" err="1" smtClean="0"/>
              <a:t>للأجور .</a:t>
            </a:r>
            <a:r>
              <a:rPr lang="ar-SA" sz="2000" b="1" dirty="0" smtClean="0"/>
              <a:t/>
            </a:r>
            <a:br>
              <a:rPr lang="ar-SA" sz="2000" b="1" dirty="0" smtClean="0"/>
            </a:br>
            <a:r>
              <a:rPr lang="ar-SA" sz="2000" b="1" dirty="0" err="1" smtClean="0"/>
              <a:t>3 </a:t>
            </a:r>
            <a:r>
              <a:rPr lang="ar-SA" sz="2000" b="1" dirty="0" smtClean="0"/>
              <a:t>/ إباحة المعاملات العادلة التي لا ظلم فيها ولا اعتداء على حقوق </a:t>
            </a:r>
            <a:r>
              <a:rPr lang="ar-SA" sz="2000" b="1" dirty="0" err="1" smtClean="0"/>
              <a:t>الآخرين </a:t>
            </a:r>
            <a:r>
              <a:rPr lang="ar-SA" sz="2000" b="1" dirty="0" smtClean="0"/>
              <a:t>، ومن أجل ذلك أقر الإسلام أنواعا من العقود كانت موجودة بعد أن نقاها مما كانت تحمله من </a:t>
            </a:r>
            <a:r>
              <a:rPr lang="ar-SA" sz="2000" b="1" dirty="0" err="1" smtClean="0"/>
              <a:t>الظلم </a:t>
            </a:r>
            <a:r>
              <a:rPr lang="ar-SA" sz="2000" b="1" dirty="0" smtClean="0"/>
              <a:t>، وذلك كالبيع والإجارة والرهن والشركة </a:t>
            </a:r>
            <a:r>
              <a:rPr lang="ar-SA" sz="2000" b="1" dirty="0" err="1" smtClean="0"/>
              <a:t>وغيرها </a:t>
            </a:r>
            <a:r>
              <a:rPr lang="ar-SA" sz="2000" b="1" dirty="0" smtClean="0"/>
              <a:t>، وفتح المجال أمام ما تكشف عنه التجارب الاجتماعية من عقود شريطة أن لا تنطوي على الظلم أو الإجحاف بطرف من الأطراف أو تكون من أكل أموال الناس </a:t>
            </a:r>
            <a:r>
              <a:rPr lang="ar-SA" sz="2000" b="1" dirty="0" err="1" smtClean="0"/>
              <a:t>بالباطل .</a:t>
            </a:r>
            <a:endParaRPr lang="ar-SA" sz="2000" dirty="0" smtClean="0"/>
          </a:p>
          <a:p>
            <a:endParaRPr lang="ar-SA"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pPr rtl="1"/>
            <a:r>
              <a:rPr lang="ar-SA" sz="2000" b="1" dirty="0" smtClean="0"/>
              <a:t> </a:t>
            </a:r>
            <a:r>
              <a:rPr lang="ar-SA" sz="2000" b="1" u="sng" dirty="0" smtClean="0"/>
              <a:t>وسائل المحافظة على المال بقاء </a:t>
            </a:r>
            <a:r>
              <a:rPr lang="ar-SA" sz="2000" b="1" u="sng" dirty="0" err="1" smtClean="0"/>
              <a:t>واستمرارا :</a:t>
            </a:r>
            <a:r>
              <a:rPr lang="ar-SA" sz="2000" b="1" u="sng" dirty="0" smtClean="0"/>
              <a:t/>
            </a:r>
            <a:br>
              <a:rPr lang="ar-SA" sz="2000" b="1" u="sng" dirty="0" smtClean="0"/>
            </a:br>
            <a:r>
              <a:rPr lang="ar-SA" sz="2000" b="1" dirty="0" err="1" smtClean="0"/>
              <a:t>1 </a:t>
            </a:r>
            <a:r>
              <a:rPr lang="ar-SA" sz="2000" b="1" dirty="0" smtClean="0"/>
              <a:t>/ ضبط التصرف في المال بحدود المصلحة العامة ومن ثم حرم اكتساب المال بالوسائل غير المشروعة والتي تضر </a:t>
            </a:r>
            <a:r>
              <a:rPr lang="ar-SA" sz="2000" b="1" dirty="0" err="1" smtClean="0"/>
              <a:t>بالآخرين </a:t>
            </a:r>
            <a:r>
              <a:rPr lang="ar-SA" sz="2000" b="1" dirty="0" smtClean="0"/>
              <a:t>، ومنها الربا لما له من آثار تخل بالتوازن </a:t>
            </a:r>
            <a:r>
              <a:rPr lang="ar-SA" sz="2000" b="1" dirty="0" err="1" smtClean="0"/>
              <a:t>الاجتماعي </a:t>
            </a:r>
            <a:r>
              <a:rPr lang="ar-SA" sz="2000" b="1" dirty="0" smtClean="0"/>
              <a:t>، قال </a:t>
            </a:r>
            <a:r>
              <a:rPr lang="ar-SA" sz="2000" b="1" dirty="0" err="1" smtClean="0"/>
              <a:t>تعالى  </a:t>
            </a:r>
            <a:r>
              <a:rPr lang="ar-SA" sz="2000" b="1" dirty="0" smtClean="0"/>
              <a:t>” وَأَحَلَّ اللَّهُ الْبَيْعَ وَحَرَّمَ </a:t>
            </a:r>
            <a:r>
              <a:rPr lang="ar-SA" sz="2000" b="1" dirty="0" err="1" smtClean="0"/>
              <a:t>الرِّبَا </a:t>
            </a:r>
            <a:r>
              <a:rPr lang="ar-SA" sz="2000" b="1" dirty="0" smtClean="0"/>
              <a:t>” وقال </a:t>
            </a:r>
            <a:r>
              <a:rPr lang="ar-SA" sz="2000" b="1" dirty="0" err="1" smtClean="0"/>
              <a:t>سبحانه </a:t>
            </a:r>
            <a:r>
              <a:rPr lang="ar-SA" sz="2000" b="1" dirty="0" smtClean="0"/>
              <a:t>” وَلَا تَأْكُلُوا أَمْوَالَكُمْ بَيْنَكُمْ </a:t>
            </a:r>
            <a:r>
              <a:rPr lang="ar-SA" sz="2000" b="1" dirty="0" err="1" smtClean="0"/>
              <a:t>بِالْبَاطِلِ ” .</a:t>
            </a:r>
            <a:endParaRPr lang="en-US" sz="2000" dirty="0" smtClean="0"/>
          </a:p>
          <a:p>
            <a:pPr rtl="1"/>
            <a:r>
              <a:rPr lang="en-US" sz="2000" b="1" dirty="0" smtClean="0"/>
              <a:t> </a:t>
            </a:r>
            <a:r>
              <a:rPr lang="fr-FR" sz="2000" b="1" dirty="0" smtClean="0"/>
              <a:t>/2 </a:t>
            </a:r>
            <a:r>
              <a:rPr lang="ar-SA" sz="2000" b="1" dirty="0" smtClean="0"/>
              <a:t>كما حرم الاعتداء على مال الغير بالسرقة أو السطو أو التحايل وشرع العقوبة على ذلك قال </a:t>
            </a:r>
            <a:r>
              <a:rPr lang="ar-SA" sz="2000" b="1" dirty="0" err="1" smtClean="0"/>
              <a:t>تعالى  </a:t>
            </a:r>
            <a:r>
              <a:rPr lang="ar-SA" sz="2000" b="1" dirty="0" smtClean="0"/>
              <a:t>” وَالسَّارِقُ وَالسَّارِقَةُ فَاقْطَعُوا </a:t>
            </a:r>
            <a:r>
              <a:rPr lang="ar-SA" sz="2000" b="1" dirty="0" err="1" smtClean="0"/>
              <a:t>أَيْدِيَهُمَا </a:t>
            </a:r>
            <a:r>
              <a:rPr lang="ar-SA" sz="2000" b="1" dirty="0" smtClean="0"/>
              <a:t>” وأوجب الضمان على من أتلف مال غيره قال صلى الله عليه وسلم </a:t>
            </a:r>
            <a:r>
              <a:rPr lang="fr-FR" sz="2000" b="1" dirty="0" smtClean="0"/>
              <a:t>« </a:t>
            </a:r>
            <a:r>
              <a:rPr lang="ar-SA" sz="2000" b="1" dirty="0" smtClean="0"/>
              <a:t>كل المسلم على المسلم حرام دمه وماله وعرضه </a:t>
            </a:r>
            <a:r>
              <a:rPr lang="fr-FR" sz="2000" b="1" dirty="0" smtClean="0"/>
              <a:t>» </a:t>
            </a:r>
            <a:br>
              <a:rPr lang="fr-FR" sz="2000" b="1" dirty="0" smtClean="0"/>
            </a:br>
            <a:r>
              <a:rPr lang="fr-FR" sz="2000" b="1" dirty="0" smtClean="0"/>
              <a:t> /3 </a:t>
            </a:r>
            <a:r>
              <a:rPr lang="ar-SA" sz="2000" b="1" dirty="0" smtClean="0"/>
              <a:t>منع إنفاق المال في الوجوه الغير </a:t>
            </a:r>
            <a:r>
              <a:rPr lang="ar-SA" sz="2000" b="1" dirty="0" err="1" smtClean="0"/>
              <a:t>المشروعة </a:t>
            </a:r>
            <a:r>
              <a:rPr lang="ar-SA" sz="2000" b="1" dirty="0" smtClean="0"/>
              <a:t>، وحث على إنفاقه في سبل </a:t>
            </a:r>
            <a:r>
              <a:rPr lang="ar-SA" sz="2000" b="1" dirty="0" err="1" smtClean="0"/>
              <a:t>الخير </a:t>
            </a:r>
            <a:r>
              <a:rPr lang="ar-SA" sz="2000" b="1" dirty="0" smtClean="0"/>
              <a:t>، وذلك مبني على قاعدة من أهم قواعد النظام الاقتصادي الإسلامي وهي أن المال مال الله وأن الفرد مستخلف فيه ووكيل قال </a:t>
            </a:r>
            <a:r>
              <a:rPr lang="ar-SA" sz="2000" b="1" dirty="0" err="1" smtClean="0"/>
              <a:t>تعالى  </a:t>
            </a:r>
            <a:r>
              <a:rPr lang="ar-SA" sz="2000" b="1" dirty="0" smtClean="0"/>
              <a:t>” وَأَنْفِقُوا مِمَّا جَعَلَكُمْ مُسْتَخْلَفِينَ </a:t>
            </a:r>
            <a:r>
              <a:rPr lang="ar-SA" sz="2000" b="1" dirty="0" err="1" smtClean="0"/>
              <a:t>فِيهِ </a:t>
            </a:r>
            <a:r>
              <a:rPr lang="ar-SA" sz="2000" b="1" dirty="0" smtClean="0"/>
              <a:t>” ويقول </a:t>
            </a:r>
            <a:r>
              <a:rPr lang="ar-SA" sz="2000" b="1" dirty="0" err="1" smtClean="0"/>
              <a:t>سبحانه  </a:t>
            </a:r>
            <a:r>
              <a:rPr lang="ar-SA" sz="2000" b="1" dirty="0" smtClean="0"/>
              <a:t>” وَآتُوهُمْ مِنْ مَالِ اللَّهِ الَّذِي </a:t>
            </a:r>
            <a:r>
              <a:rPr lang="ar-SA" sz="2000" b="1" dirty="0" err="1" smtClean="0"/>
              <a:t>آتَاكُمْ </a:t>
            </a:r>
            <a:r>
              <a:rPr lang="ar-SA" sz="2000" b="1" dirty="0" smtClean="0"/>
              <a:t>} ومن ثم كان على صاحب المال أن يتصرف في ماله في حدود ما رسمه له </a:t>
            </a:r>
            <a:r>
              <a:rPr lang="ar-SA" sz="2000" b="1" dirty="0" err="1" smtClean="0"/>
              <a:t>الشرع</a:t>
            </a:r>
            <a:r>
              <a:rPr lang="ar-SA" sz="2000" b="1" dirty="0" smtClean="0"/>
              <a:t> ، فلا يجوز أن يفتن بالمال فيطغى بسببه لأن ذلك عامل فساد ودمار قال </a:t>
            </a:r>
            <a:r>
              <a:rPr lang="ar-SA" sz="2000" b="1" dirty="0" err="1" smtClean="0"/>
              <a:t>تعالى </a:t>
            </a:r>
            <a:r>
              <a:rPr lang="ar-SA" sz="2000" b="1" dirty="0" smtClean="0"/>
              <a:t>” وَإِذَا أَرَدْنَا أَنْ نُهْلِكَ قَرْيَةً أَمَرْنَا مُتْرَفِيهَا فَفَسَقُوا فِيهَا فَحَقَّ عَلَيْهَا الْقَوْلُ فَدَمَّرْنَاهَا </a:t>
            </a:r>
            <a:r>
              <a:rPr lang="ar-SA" sz="2000" b="1" dirty="0" err="1" smtClean="0"/>
              <a:t>تَدْمِيرًا </a:t>
            </a:r>
            <a:r>
              <a:rPr lang="ar-SA" sz="2000" b="1" dirty="0" smtClean="0"/>
              <a:t>” ولا يجوز له أن يبذر في غير طائل قال </a:t>
            </a:r>
            <a:r>
              <a:rPr lang="ar-SA" sz="2000" b="1" dirty="0" err="1" smtClean="0"/>
              <a:t>تعالى  </a:t>
            </a:r>
            <a:r>
              <a:rPr lang="ar-SA" sz="2000" b="1" dirty="0" smtClean="0"/>
              <a:t>” وَلَا تُبَذِّرْ </a:t>
            </a:r>
            <a:r>
              <a:rPr lang="ar-SA" sz="2000" b="1" dirty="0" err="1" smtClean="0"/>
              <a:t>تَبْذِيرًا </a:t>
            </a:r>
            <a:r>
              <a:rPr lang="ar-SA" sz="2000" b="1" dirty="0" smtClean="0"/>
              <a:t>،  إِنَّ الْمُبَذِّرِينَ كَانُوا إِخْوَانَ </a:t>
            </a:r>
            <a:r>
              <a:rPr lang="ar-SA" sz="2000" b="1" dirty="0" err="1" smtClean="0"/>
              <a:t>الشَّيَاطِينِ ” .</a:t>
            </a:r>
            <a:endParaRPr lang="en-US" sz="2000" dirty="0" smtClean="0"/>
          </a:p>
          <a:p>
            <a:pPr rtl="1"/>
            <a:r>
              <a:rPr lang="en-US" sz="2000" b="1" dirty="0" smtClean="0"/>
              <a:t> </a:t>
            </a:r>
            <a:r>
              <a:rPr lang="fr-FR" sz="2000" b="1" dirty="0" smtClean="0"/>
              <a:t>/</a:t>
            </a:r>
            <a:r>
              <a:rPr lang="fr-FR" sz="2000" b="1" dirty="0" smtClean="0"/>
              <a:t>4</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b="1" dirty="0"/>
          </a:p>
        </p:txBody>
      </p:sp>
      <p:sp>
        <p:nvSpPr>
          <p:cNvPr id="3" name="عنصر نائب للمحتوى 2"/>
          <p:cNvSpPr>
            <a:spLocks noGrp="1"/>
          </p:cNvSpPr>
          <p:nvPr>
            <p:ph idx="1"/>
          </p:nvPr>
        </p:nvSpPr>
        <p:spPr/>
        <p:txBody>
          <a:bodyPr/>
          <a:lstStyle/>
          <a:p>
            <a:pPr rtl="1"/>
            <a:r>
              <a:rPr lang="ar-SA" sz="2000" b="1" dirty="0" smtClean="0"/>
              <a:t>سن التشريعات الكفيلة بحفظ أموال القصر والذين لا يحسنون التصرف في </a:t>
            </a:r>
            <a:r>
              <a:rPr lang="ar-SA" sz="2000" b="1" dirty="0" err="1" smtClean="0"/>
              <a:t>أموالهم </a:t>
            </a:r>
            <a:r>
              <a:rPr lang="ar-SA" sz="2000" b="1" dirty="0" smtClean="0"/>
              <a:t>، من يتامى وصغار حتى يبلغوا سن الرشد ومن هنا شرع تنصيب الوصي عليه قال </a:t>
            </a:r>
            <a:r>
              <a:rPr lang="ar-SA" sz="2000" b="1" dirty="0" err="1" smtClean="0"/>
              <a:t>تعالى </a:t>
            </a:r>
            <a:r>
              <a:rPr lang="ar-SA" sz="2000" b="1" dirty="0" smtClean="0"/>
              <a:t>” وَابْتَلُوا الْيَتَامَى حَتَّى إِذَا بَلَغُوا النِّكَاحَ فَإِنْ آنَسْتُمْ مِنْهُمْ رُشْدًا فَادْفَعُوا إِلَيْهِمْ </a:t>
            </a:r>
            <a:r>
              <a:rPr lang="ar-SA" sz="2000" b="1" dirty="0" err="1" smtClean="0"/>
              <a:t>أَمْوَالَهُمْ </a:t>
            </a:r>
            <a:r>
              <a:rPr lang="ar-SA" sz="2000" b="1" dirty="0" smtClean="0"/>
              <a:t>” وقال </a:t>
            </a:r>
            <a:r>
              <a:rPr lang="ar-SA" sz="2000" b="1" dirty="0" err="1" smtClean="0"/>
              <a:t>تعالى  </a:t>
            </a:r>
            <a:r>
              <a:rPr lang="ar-SA" sz="2000" b="1" dirty="0" smtClean="0"/>
              <a:t>” وَيَسْأَلُونَكَ عَنِ الْيَتَامَى قُلْ إِصْلَاحٌ لَهُمْ </a:t>
            </a:r>
            <a:r>
              <a:rPr lang="ar-SA" sz="2000" b="1" dirty="0" err="1" smtClean="0"/>
              <a:t>خَيْرٌ </a:t>
            </a:r>
            <a:r>
              <a:rPr lang="ar-SA" sz="2000" b="1" dirty="0" smtClean="0"/>
              <a:t>” ومن ذلك الحجر على البالغ إذا كان سيئ التصرف في ماله قال </a:t>
            </a:r>
            <a:r>
              <a:rPr lang="ar-SA" sz="2000" b="1" dirty="0" err="1" smtClean="0"/>
              <a:t>تعالى  </a:t>
            </a:r>
            <a:r>
              <a:rPr lang="ar-SA" sz="2000" b="1" dirty="0" smtClean="0"/>
              <a:t>” وَلَا تُؤْتُوا السُّفَهَاءَ أَمْوَالَكُمُ الَّتِي جَعَلَ اللَّهُ لَكُمْ قِيَامًا وَارْزُقُوهُمْ فِيهَا وَاكْسُوهُمْ وَقُولُوا لَهُمْ قَوْلًا </a:t>
            </a:r>
            <a:r>
              <a:rPr lang="ar-SA" sz="2000" b="1" dirty="0" err="1" smtClean="0"/>
              <a:t>مَعْرُوفًا ” .</a:t>
            </a:r>
            <a:r>
              <a:rPr lang="ar-SA" sz="2000" b="1" dirty="0" smtClean="0"/>
              <a:t/>
            </a:r>
            <a:br>
              <a:rPr lang="ar-SA" sz="2000" b="1" dirty="0" smtClean="0"/>
            </a:br>
            <a:r>
              <a:rPr lang="ar-SA" sz="2000" b="1" dirty="0" err="1" smtClean="0"/>
              <a:t>5 </a:t>
            </a:r>
            <a:r>
              <a:rPr lang="ar-SA" sz="2000" b="1" dirty="0" smtClean="0"/>
              <a:t>/ تنظيم التعامل المالي على أساس من الرضا والعدل ومن ثم قرر الإسلام أن العقود لا تمضي على المتعاقدين إلا إذا كانت عن تراض وعدل ولذلك حرم القمار قال </a:t>
            </a:r>
            <a:r>
              <a:rPr lang="ar-SA" sz="2000" b="1" dirty="0" err="1" smtClean="0"/>
              <a:t>تعالى </a:t>
            </a:r>
            <a:r>
              <a:rPr lang="ar-SA" sz="2000" b="1" dirty="0" smtClean="0"/>
              <a:t>” </a:t>
            </a:r>
            <a:r>
              <a:rPr lang="ar-SA" sz="2000" b="1" dirty="0" err="1" smtClean="0"/>
              <a:t>يَاأَيُّهَا</a:t>
            </a:r>
            <a:r>
              <a:rPr lang="ar-SA" sz="2000" b="1" dirty="0" smtClean="0"/>
              <a:t> الَّذِينَ آمَنُوا لَا تَأْكُلُوا أَمْوَالَكُمْ بَيْنَكُمْ بِالْبَاطِلِ إِلَّا أَنْ تَكُونَ تِجَارَةً عَنْ تَرَاضٍ </a:t>
            </a:r>
            <a:r>
              <a:rPr lang="ar-SA" sz="2000" b="1" dirty="0" err="1" smtClean="0"/>
              <a:t>مِنْكُمْ ” .</a:t>
            </a:r>
            <a:endParaRPr lang="en-US" sz="2000" dirty="0" smtClean="0"/>
          </a:p>
          <a:p>
            <a:pPr rtl="1"/>
            <a:r>
              <a:rPr lang="en-US" sz="2000" b="1" dirty="0" smtClean="0"/>
              <a:t> </a:t>
            </a:r>
            <a:r>
              <a:rPr lang="fr-FR" sz="2000" b="1" dirty="0" smtClean="0"/>
              <a:t>/6 </a:t>
            </a:r>
            <a:r>
              <a:rPr lang="ar-SA" sz="2000" b="1" dirty="0" smtClean="0"/>
              <a:t>الدعوة إلى تنمية المال واستثماره حتى يؤدي وظيفته الاجتماعية وبناء على ذلك حرم الإسلام حبس الأموال عن التداول وحارب ظاهرة الكنز قال </a:t>
            </a:r>
            <a:r>
              <a:rPr lang="ar-SA" sz="2000" b="1" dirty="0" err="1" smtClean="0"/>
              <a:t>تعالى </a:t>
            </a:r>
            <a:r>
              <a:rPr lang="ar-SA" sz="2000" b="1" dirty="0" smtClean="0"/>
              <a:t>” وَالَّذِينَ يَكْنِزُونَ الذَّهَبَ وَالْفِضَّةَ وَلَا يُنْفِقُونَهَا فِي سَبِيلِ اللَّهِ فَبَشِّرْهُمْ بِعَذَابٍ </a:t>
            </a:r>
            <a:r>
              <a:rPr lang="ar-SA" sz="2000" b="1" dirty="0" err="1" smtClean="0"/>
              <a:t>أَلِيمٍ </a:t>
            </a:r>
            <a:r>
              <a:rPr lang="ar-SA" sz="2000" b="1" dirty="0" smtClean="0"/>
              <a:t>” وبهذه التشريعات كلها حفظ الإسلام المال وصانه عن الفساد حتى يؤدي دوره كقيمة لا غنى عنها في حفظ نظام الحياة </a:t>
            </a:r>
            <a:r>
              <a:rPr lang="ar-SA" sz="2000" b="1" dirty="0" err="1" smtClean="0"/>
              <a:t>الإنسانية </a:t>
            </a:r>
            <a:r>
              <a:rPr lang="ar-SA" sz="2000" b="1" dirty="0" smtClean="0"/>
              <a:t>، وتحقيق أهدافها الحضارية </a:t>
            </a:r>
            <a:r>
              <a:rPr lang="ar-SA" sz="2000" b="1" dirty="0" err="1" smtClean="0"/>
              <a:t>والإنسانية .</a:t>
            </a:r>
            <a:r>
              <a:rPr lang="ar-SA" sz="2000" b="1" dirty="0" smtClean="0"/>
              <a:t> شأنه في ذلك شأن كل المصالح السابقة التي تمثل أساس الوجود الإنساني وقوام الحياة الإنسانية ومركز الحضارة </a:t>
            </a:r>
            <a:r>
              <a:rPr lang="ar-SA" sz="2000" b="1" dirty="0" err="1" smtClean="0"/>
              <a:t>البشرية </a:t>
            </a:r>
            <a:r>
              <a:rPr lang="ar-SA" sz="2000" b="1" dirty="0" smtClean="0"/>
              <a:t>، والتي بدون مراعاتها وحفظ نظامها يخرب العالم وتستحيل الحياة الإنسانية ويقف عطاؤها واستثمارها في هذا </a:t>
            </a:r>
            <a:r>
              <a:rPr lang="ar-SA" sz="2000" b="1" dirty="0" err="1" smtClean="0"/>
              <a:t>الوجود </a:t>
            </a:r>
            <a:r>
              <a:rPr lang="ar-SA" sz="2000" b="1" dirty="0" err="1" smtClean="0"/>
              <a:t>.</a:t>
            </a:r>
            <a:endParaRPr lang="en-US" sz="2000"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dirty="0"/>
          </a:p>
        </p:txBody>
      </p:sp>
      <p:sp>
        <p:nvSpPr>
          <p:cNvPr id="3" name="عنصر نائب للمحتوى 2"/>
          <p:cNvSpPr>
            <a:spLocks noGrp="1"/>
          </p:cNvSpPr>
          <p:nvPr>
            <p:ph idx="1"/>
          </p:nvPr>
        </p:nvSpPr>
        <p:spPr/>
        <p:txBody>
          <a:bodyPr/>
          <a:lstStyle/>
          <a:p>
            <a:pPr rtl="1"/>
            <a:r>
              <a:rPr lang="ar-SA" sz="2000" b="1" dirty="0" smtClean="0"/>
              <a:t>وقد عمد الشاطبي إلى بيان أن المصالح التي تنقسم إلى ضرورية </a:t>
            </a:r>
            <a:r>
              <a:rPr lang="ar-SA" sz="2000" b="1" dirty="0" err="1" smtClean="0"/>
              <a:t>وحاجية</a:t>
            </a:r>
            <a:r>
              <a:rPr lang="ar-SA" sz="2000" b="1" dirty="0" smtClean="0"/>
              <a:t> وتحسينية تنضبط  حسب القواعد الأساسية </a:t>
            </a:r>
            <a:r>
              <a:rPr lang="ar-SA" sz="2000" b="1" dirty="0" err="1" smtClean="0"/>
              <a:t>التالية :</a:t>
            </a:r>
            <a:endParaRPr lang="en-US" sz="2000" dirty="0" smtClean="0"/>
          </a:p>
          <a:p>
            <a:pPr rtl="1"/>
            <a:r>
              <a:rPr lang="ar-SA" sz="2000" b="1" dirty="0" smtClean="0"/>
              <a:t>القاعدة الأولى: أن الضروري أصل لما سواه من الحاج والتكميلي.</a:t>
            </a:r>
            <a:endParaRPr lang="en-US" sz="2000" dirty="0" smtClean="0"/>
          </a:p>
          <a:p>
            <a:pPr rtl="1"/>
            <a:r>
              <a:rPr lang="ar-SA" sz="2000" b="1" dirty="0" smtClean="0"/>
              <a:t>القاعدة الثانية: أن اختلال الضروري يلزم منه اختلال الباقين بإطلاق.</a:t>
            </a:r>
            <a:endParaRPr lang="en-US" sz="2000" dirty="0" smtClean="0"/>
          </a:p>
          <a:p>
            <a:pPr rtl="1"/>
            <a:r>
              <a:rPr lang="ar-SA" sz="2000" b="1" dirty="0" smtClean="0"/>
              <a:t>القاعدة الثالثة: أنه </a:t>
            </a:r>
            <a:r>
              <a:rPr lang="ar-SA" sz="2000" b="1" dirty="0" err="1" smtClean="0"/>
              <a:t>لايلزم</a:t>
            </a:r>
            <a:r>
              <a:rPr lang="ar-SA" sz="2000" b="1" dirty="0" smtClean="0"/>
              <a:t> من اختلال الباقين اختلال الضروري.</a:t>
            </a:r>
            <a:endParaRPr lang="en-US" sz="2000" dirty="0" smtClean="0"/>
          </a:p>
          <a:p>
            <a:pPr rtl="1"/>
            <a:r>
              <a:rPr lang="ar-SA" sz="2000" b="1" dirty="0" smtClean="0"/>
              <a:t>القاعدة الرابعة: أنه قد يلزم لاختلال التحسيني بإطلاق أو الحاجي اختلال الضروري بوجه ما.</a:t>
            </a:r>
            <a:endParaRPr lang="en-US" sz="2000" dirty="0" smtClean="0"/>
          </a:p>
          <a:p>
            <a:pPr rtl="1"/>
            <a:r>
              <a:rPr lang="ar-SA" sz="2000" b="1" dirty="0" smtClean="0"/>
              <a:t>القاعدة الخامسة: أنه ينبغي المحافظة على الحاجي والتحسيني للضروري.</a:t>
            </a:r>
            <a:endParaRPr lang="en-US" sz="2000" dirty="0" smtClean="0"/>
          </a:p>
          <a:p>
            <a:pPr rtl="1"/>
            <a:r>
              <a:rPr lang="en-US" sz="2000" b="1" i="1" dirty="0" smtClean="0"/>
              <a:t>  </a:t>
            </a:r>
            <a:r>
              <a:rPr lang="ar-SA" sz="2000" b="1" i="1" dirty="0" smtClean="0"/>
              <a:t>وبهذا يتبين لنا أن هذا الدين إنما جاء  لتحقيق مصالح العباد في المعاش والمعاد قال ابن قيم </a:t>
            </a:r>
            <a:r>
              <a:rPr lang="ar-SA" sz="2000" b="1" i="1" dirty="0" err="1" smtClean="0"/>
              <a:t>الجوزية</a:t>
            </a:r>
            <a:r>
              <a:rPr lang="ar-SA" sz="2000" b="1" i="1" dirty="0" smtClean="0"/>
              <a:t> رحمه الله</a:t>
            </a:r>
            <a:r>
              <a:rPr lang="ar-SA" sz="2000" b="1" dirty="0" smtClean="0"/>
              <a:t> في حق الشريعة </a:t>
            </a:r>
            <a:r>
              <a:rPr lang="ar-SA" sz="2000" b="1" dirty="0" err="1" smtClean="0"/>
              <a:t>الإسلامية </a:t>
            </a:r>
            <a:r>
              <a:rPr lang="ar-SA" sz="2000" b="1" dirty="0" smtClean="0"/>
              <a:t>" مبناها وأساسها على الحكم ومصالح العباد في المعاش والمعاد، وهي عدل كلها، ورحمة </a:t>
            </a:r>
            <a:r>
              <a:rPr lang="ar-SA" sz="2000" b="1" dirty="0" err="1" smtClean="0"/>
              <a:t>كلها </a:t>
            </a:r>
            <a:r>
              <a:rPr lang="ar-SA" sz="2000" b="1" dirty="0" smtClean="0"/>
              <a:t>، ومصالح كلها، وحكمة كلها، فكل مسألة خرجت من العدل إلى الجور وعن الرحمة إلى ضدها وعن المصلحة إلى المفسدة وعن الحكمة إلى العبث فليست من الشريعة وان أدخلت فيها بالتأويل فالشريعة عدل الله بين عباده ورحمته في </a:t>
            </a:r>
            <a:r>
              <a:rPr lang="ar-SA" sz="2000" b="1" dirty="0" err="1" smtClean="0"/>
              <a:t>خلقه".</a:t>
            </a:r>
            <a:r>
              <a:rPr lang="ar-SA" sz="2000" b="1" dirty="0" smtClean="0"/>
              <a:t/>
            </a:r>
            <a:br>
              <a:rPr lang="ar-SA" sz="2000" b="1" dirty="0" smtClean="0"/>
            </a:br>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dirty="0"/>
          </a:p>
        </p:txBody>
      </p:sp>
      <p:sp>
        <p:nvSpPr>
          <p:cNvPr id="3" name="عنصر نائب للمحتوى 2"/>
          <p:cNvSpPr>
            <a:spLocks noGrp="1"/>
          </p:cNvSpPr>
          <p:nvPr>
            <p:ph idx="1"/>
          </p:nvPr>
        </p:nvSpPr>
        <p:spPr/>
        <p:txBody>
          <a:bodyPr/>
          <a:lstStyle/>
          <a:p>
            <a:pPr rtl="1"/>
            <a:r>
              <a:rPr lang="ar-SA" b="1" dirty="0" smtClean="0"/>
              <a:t>- </a:t>
            </a:r>
            <a:r>
              <a:rPr lang="ar-SA" sz="2000" b="1" u="sng" dirty="0" smtClean="0"/>
              <a:t>فوائد مقاصد </a:t>
            </a:r>
            <a:r>
              <a:rPr lang="ar-SA" sz="2000" b="1" u="sng" dirty="0" err="1" smtClean="0"/>
              <a:t>الشريعة</a:t>
            </a:r>
            <a:r>
              <a:rPr lang="ar-SA" sz="2000" b="1" dirty="0" err="1" smtClean="0"/>
              <a:t>:</a:t>
            </a:r>
            <a:r>
              <a:rPr lang="ar-SA" sz="2000" b="1" dirty="0" smtClean="0"/>
              <a:t/>
            </a:r>
            <a:br>
              <a:rPr lang="ar-SA" sz="2000" b="1" dirty="0" smtClean="0"/>
            </a:br>
            <a:r>
              <a:rPr lang="ar-SA" sz="2000" b="1" dirty="0" smtClean="0"/>
              <a:t>لدراسة المقاصد وبحثها فوائد وأغراض كثيرة نذكر </a:t>
            </a:r>
            <a:r>
              <a:rPr lang="ar-SA" sz="2000" b="1" dirty="0" err="1" smtClean="0"/>
              <a:t>منها:</a:t>
            </a:r>
            <a:r>
              <a:rPr lang="ar-SA" sz="2000" b="1" dirty="0" smtClean="0"/>
              <a:t/>
            </a:r>
            <a:br>
              <a:rPr lang="ar-SA" sz="2000" b="1" dirty="0" smtClean="0"/>
            </a:br>
            <a:r>
              <a:rPr lang="ar-SA" sz="2000" b="1" dirty="0" smtClean="0"/>
              <a:t>1- إبراز علل التشريع وحكمه وأغراضه ومراميه الجزئية والكلية، العامة والخاصة، وفي شتى مجالات الحياة، وفي مختلف أبواب </a:t>
            </a:r>
            <a:r>
              <a:rPr lang="ar-SA" sz="2000" b="1" dirty="0" err="1" smtClean="0"/>
              <a:t>الشريعة.</a:t>
            </a:r>
            <a:r>
              <a:rPr lang="ar-SA" sz="2000" b="1" dirty="0" smtClean="0"/>
              <a:t/>
            </a:r>
            <a:br>
              <a:rPr lang="ar-SA" sz="2000" b="1" dirty="0" smtClean="0"/>
            </a:br>
            <a:r>
              <a:rPr lang="ar-SA" sz="2000" b="1" dirty="0" smtClean="0"/>
              <a:t>2 تمكين الفقيه من الاستنباط في ضوء المقصد الذي سيعينه على فهم الحكم وتحديده وتطبيقه المقاصد لابن عاشور </a:t>
            </a:r>
            <a:r>
              <a:rPr lang="ar-SA" sz="2000" b="1" dirty="0" err="1" smtClean="0"/>
              <a:t>ص8.</a:t>
            </a:r>
            <a:r>
              <a:rPr lang="ar-SA" sz="2000" b="1" dirty="0" smtClean="0"/>
              <a:t/>
            </a:r>
            <a:br>
              <a:rPr lang="ar-SA" sz="2000" b="1" dirty="0" smtClean="0"/>
            </a:br>
            <a:r>
              <a:rPr lang="ar-SA" sz="2000" b="1" dirty="0" smtClean="0"/>
              <a:t>3- إثراء المباحث الأصولية ذات الصلة بالمقاصد، على نحو المصالح والقياس والقواعد، والذرائع </a:t>
            </a:r>
            <a:r>
              <a:rPr lang="ar-SA" sz="2000" b="1" dirty="0" err="1" smtClean="0"/>
              <a:t>وغيرها.</a:t>
            </a:r>
            <a:r>
              <a:rPr lang="ar-SA" sz="2000" b="1" dirty="0" smtClean="0"/>
              <a:t/>
            </a:r>
            <a:br>
              <a:rPr lang="ar-SA" sz="2000" b="1" dirty="0" smtClean="0"/>
            </a:br>
            <a:r>
              <a:rPr lang="ar-SA" sz="2000" b="1" dirty="0" smtClean="0"/>
              <a:t>4- التقليل من الاختلاف والنزاع الفقهي، والتعصب المذهبي، وذلك باعتماد علم المقاصد في عملية بناء الحكم، وتنسيق الآراء المختلفة، ودرء التعارض </a:t>
            </a:r>
            <a:r>
              <a:rPr lang="ar-SA" sz="2000" b="1" dirty="0" err="1" smtClean="0"/>
              <a:t>بينها.</a:t>
            </a:r>
            <a:r>
              <a:rPr lang="ar-SA" sz="2000" b="1" dirty="0" smtClean="0"/>
              <a:t/>
            </a:r>
            <a:br>
              <a:rPr lang="ar-SA" sz="2000" b="1" dirty="0" smtClean="0"/>
            </a:br>
            <a:r>
              <a:rPr lang="ar-SA" sz="2000" b="1" dirty="0" smtClean="0"/>
              <a:t>5- التوفيق بين خاصتي الأخذ بظاهر النص، والالتفات إلى روحه ومدلوله، على وجه لا يخل فيه المعنى بالنص، ولا بالعكس؛ لتجري الشريعة على نظام واحد لا اختلاف فيه ولا تناقض الموافقات </a:t>
            </a:r>
            <a:r>
              <a:rPr lang="ar-SA" sz="2000" b="1" dirty="0" err="1" smtClean="0"/>
              <a:t>2 </a:t>
            </a:r>
            <a:r>
              <a:rPr lang="ar-SA" sz="2000" b="1" dirty="0" smtClean="0"/>
              <a:t>/ </a:t>
            </a:r>
            <a:r>
              <a:rPr lang="ar-SA" sz="2000" b="1" dirty="0" err="1" smtClean="0"/>
              <a:t>392.</a:t>
            </a:r>
            <a:r>
              <a:rPr lang="ar-SA" sz="2000" b="1" dirty="0" smtClean="0"/>
              <a:t/>
            </a:r>
            <a:br>
              <a:rPr lang="ar-SA" sz="2000" b="1" dirty="0" smtClean="0"/>
            </a:br>
            <a:endParaRPr lang="en-US" sz="2000" dirty="0" smtClean="0"/>
          </a:p>
          <a:p>
            <a:endParaRPr lang="ar-SA" dirty="0" smtClean="0"/>
          </a:p>
          <a:p>
            <a:endParaRPr lang="ar-SA" dirty="0" smtClean="0"/>
          </a:p>
          <a:p>
            <a:endParaRPr lang="ar-SA" dirty="0" smtClean="0"/>
          </a:p>
          <a:p>
            <a:endParaRPr lang="ar-SA" dirty="0" smtClean="0"/>
          </a:p>
          <a:p>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مقاصد الشريعة</a:t>
            </a:r>
            <a:endParaRPr lang="ar-SA" dirty="0"/>
          </a:p>
        </p:txBody>
      </p:sp>
      <p:sp>
        <p:nvSpPr>
          <p:cNvPr id="3" name="عنصر نائب للمحتوى 2"/>
          <p:cNvSpPr>
            <a:spLocks noGrp="1"/>
          </p:cNvSpPr>
          <p:nvPr>
            <p:ph idx="1"/>
          </p:nvPr>
        </p:nvSpPr>
        <p:spPr/>
        <p:txBody>
          <a:bodyPr/>
          <a:lstStyle/>
          <a:p>
            <a:r>
              <a:rPr lang="ar-SA" b="1" dirty="0" smtClean="0"/>
              <a:t>6- عون المكلف على القيام بالتكليف والامتثال على أحسن الوجوه وأتمهما؛ ذلك أن المكلف إذا علم مثلًا أن المقصد من الحج والتأدب الكامل مع الناس، والتحلي بأخلاق الإسلام العليا؛ فإنه إذا علم ذلك فسيعمل جاهدًا ومجتهدًا قصد تحصيل تلك المرتبة العليا، التي تجعل صاحبها عائدًا بعد حجه كيوم ولدته </a:t>
            </a:r>
            <a:r>
              <a:rPr lang="ar-SA" b="1" dirty="0" err="1" smtClean="0"/>
              <a:t>أمه.</a:t>
            </a:r>
            <a:r>
              <a:rPr lang="ar-SA" b="1" dirty="0" smtClean="0"/>
              <a:t/>
            </a:r>
            <a:br>
              <a:rPr lang="ar-SA" b="1" dirty="0" smtClean="0"/>
            </a:br>
            <a:r>
              <a:rPr lang="ar-SA" b="1" dirty="0" smtClean="0"/>
              <a:t>7- عون الخطيب، والداعية، والمدرس، والقاضي، والمفتي، والمرشدون، والحاكم، وغيرهم على أداء وظائفهم وأعمالهم على وفق مراد الشارع ومقصود الأمر والنهي، وليس على وفق حرفيات النصوص، وظواهر الخطاب، ومباني الألفاظ.</a:t>
            </a:r>
            <a:endParaRPr lang="ar-SA"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1784</TotalTime>
  <Words>746</Words>
  <Application>Microsoft Office PowerPoint</Application>
  <PresentationFormat>A4 Paper (210x297 mm)‎</PresentationFormat>
  <Paragraphs>98</Paragraphs>
  <Slides>27</Slides>
  <Notes>0</Notes>
  <HiddenSlides>0</HiddenSlides>
  <MMClips>0</MMClips>
  <ScaleCrop>false</ScaleCrop>
  <HeadingPairs>
    <vt:vector size="4" baseType="variant">
      <vt:variant>
        <vt:lpstr>سمة</vt:lpstr>
      </vt:variant>
      <vt:variant>
        <vt:i4>1</vt:i4>
      </vt:variant>
      <vt:variant>
        <vt:lpstr>عناوين الشرائح</vt:lpstr>
      </vt:variant>
      <vt:variant>
        <vt:i4>27</vt:i4>
      </vt:variant>
    </vt:vector>
  </HeadingPairs>
  <TitlesOfParts>
    <vt:vector size="28" baseType="lpstr">
      <vt:lpstr>Office Theme</vt:lpstr>
      <vt:lpstr>الشريحة 1</vt:lpstr>
      <vt:lpstr>   المحاضرة الثانية عشر     مقاصد الشريعة:  تعريفها، نشأتها , خصائصها, طرق معرفتها, أقسامها, قواعدها, مصادرها   </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مقاصد الشريعة</vt:lpstr>
      <vt:lpstr>الشريحة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halmarri</cp:lastModifiedBy>
  <cp:revision>146</cp:revision>
  <dcterms:created xsi:type="dcterms:W3CDTF">2009-10-14T19:14:34Z</dcterms:created>
  <dcterms:modified xsi:type="dcterms:W3CDTF">2013-04-15T17:04:32Z</dcterms:modified>
</cp:coreProperties>
</file>