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481" r:id="rId5"/>
    <p:sldId id="503" r:id="rId6"/>
    <p:sldId id="512" r:id="rId7"/>
    <p:sldId id="502" r:id="rId8"/>
    <p:sldId id="511" r:id="rId9"/>
    <p:sldId id="506" r:id="rId10"/>
    <p:sldId id="513" r:id="rId11"/>
    <p:sldId id="514" r:id="rId12"/>
    <p:sldId id="505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>
        <p:scale>
          <a:sx n="90" d="100"/>
          <a:sy n="90" d="100"/>
        </p:scale>
        <p:origin x="-294" y="-3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55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B42768-B5A1-4929-BD32-D03DFFD587A4}" type="datetimeFigureOut">
              <a:rPr lang="en-US"/>
              <a:pPr>
                <a:defRPr/>
              </a:pPr>
              <a:t>2/4/2013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D0F1BF6-3B84-4936-80EF-A6F546647F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C56E-29B5-470A-81A6-99CA5D86721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1CEB0-2F5B-45F8-8506-68210C4BFB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124C0-4DDB-45A1-9EF6-62542F3677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E95F6-6B97-4B96-B21B-A47C0A11ED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746CA-1240-47CA-9836-018ED689C2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algn="r" rtl="1"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D2A66B-F60D-4FEF-9747-B12F3FB41D99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القضاء </a:t>
            </a:r>
            <a:r>
              <a:rPr lang="ar-SA" sz="2800" b="1" smtClean="0">
                <a:latin typeface="Calibri" pitchFamily="34" charset="0"/>
                <a:cs typeface="Times New Roman" pitchFamily="18" charset="0"/>
              </a:rPr>
              <a:t>والسياسة الشرعية(1411)</a:t>
            </a:r>
            <a:endParaRPr lang="en-US" sz="2800" b="1" dirty="0"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قسم الدراسات الإسلامية</a:t>
            </a: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صالح بن إبراهيم الحصيِّن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75D5A5F8-DF1E-47BF-9797-19F53D59F92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9F35A1D-C607-4100-844F-FCAE050656A5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600" b="1" smtClean="0">
                <a:solidFill>
                  <a:schemeClr val="tx1"/>
                </a:solidFill>
                <a:cs typeface="Arial" pitchFamily="34" charset="0"/>
              </a:rPr>
              <a:t>المحاضرة الأولى</a:t>
            </a:r>
            <a:endParaRPr lang="en-US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581400"/>
            <a:ext cx="7429500" cy="16002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القضاء</a:t>
            </a:r>
          </a:p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تعريفه وأهميته</a:t>
            </a:r>
            <a:endParaRPr lang="ar-SA" sz="4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تعريف القضاء.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أهميته.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اختصاص القاضي.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أجرة القاضي.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5C3A45-CA94-4F38-9909-C4BD9766EC85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تعريف القضاء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لغة: </a:t>
            </a:r>
            <a:r>
              <a:rPr lang="ar-SA" b="1" dirty="0" smtClean="0">
                <a:cs typeface="Traditional Arabic" pitchFamily="2" charset="-78"/>
              </a:rPr>
              <a:t>إحكام الشيء والفراغ منه؛ ومنه { فقضاهن سبع سماوات في يومين }.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واصطلاحا: تبيين الحكم الشرعي والإلزام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وفصل الحكومات.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أهمية القضاء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حكم تعيين القضاة؛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فرض كفاية </a:t>
            </a:r>
            <a:r>
              <a:rPr lang="ar-SA" b="1" dirty="0" smtClean="0">
                <a:cs typeface="Traditional Arabic" pitchFamily="2" charset="-78"/>
              </a:rPr>
              <a:t>لأن أمر الناس لا يستقيم بدونه.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القاضي نائب عن الإمام ف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يلزمه أن ينصب في كل إقليم قاضيا</a:t>
            </a:r>
            <a:r>
              <a:rPr lang="ar-SA" b="1" dirty="0" smtClean="0">
                <a:cs typeface="Traditional Arabic" pitchFamily="2" charset="-78"/>
              </a:rPr>
              <a:t>؛ لأن الإمام لا يمكنه أن يباشر الخصومات في جميع البلدان بنفسه فوجب أن يرتب في كل إقليم من يتولى فصل الخصومات بينهم لئلا تضيع الحقوق.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حسن اختيار القضاة؛ ف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يختار</a:t>
            </a:r>
            <a:r>
              <a:rPr lang="ar-SA" b="1" dirty="0" smtClean="0">
                <a:cs typeface="Traditional Arabic" pitchFamily="2" charset="-78"/>
              </a:rPr>
              <a:t> لنصب القضاء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أفضل من يجده علما وورعا </a:t>
            </a:r>
            <a:r>
              <a:rPr lang="ar-SA" b="1" dirty="0" smtClean="0">
                <a:cs typeface="Traditional Arabic" pitchFamily="2" charset="-78"/>
              </a:rPr>
              <a:t>لأن الإمام ناظر للمسلمين فيجب عليه اختيار الأصلح لهم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ويأمره بتقوى الله </a:t>
            </a:r>
            <a:r>
              <a:rPr lang="ar-SA" b="1" dirty="0" smtClean="0">
                <a:cs typeface="Traditional Arabic" pitchFamily="2" charset="-78"/>
              </a:rPr>
              <a:t>لأن التقوى رأس الدين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</a:t>
            </a:r>
            <a:r>
              <a:rPr lang="ar-SA" b="1" dirty="0" smtClean="0">
                <a:cs typeface="Traditional Arabic" pitchFamily="2" charset="-78"/>
              </a:rPr>
              <a:t>يأمره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بأن يتحرى العدل </a:t>
            </a:r>
            <a:r>
              <a:rPr lang="ar-SA" b="1" dirty="0" smtClean="0">
                <a:cs typeface="Traditional Arabic" pitchFamily="2" charset="-78"/>
              </a:rPr>
              <a:t>بإعطاء الحق لمستحقه من غير ميل.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نظام القضاء الصادر بالأمر الملكي 78 وتاريخ  11/9/1428هـ المادة الأولى والثانية منه تبينان أهمية القضاء من ناحية استقلاله وأنه لا سلطان على القضاة في قضائهم إلا لأحكام الشريعة وأنهم غير قابلين للعزل.</a:t>
            </a:r>
            <a:endParaRPr lang="ar-SA" b="1" dirty="0" smtClean="0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اختصاص القاضي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أولا: </a:t>
            </a: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ولاية الحكم العامة؛ وتفيد</a:t>
            </a:r>
            <a:r>
              <a:rPr lang="ar-SA" b="1" dirty="0" smtClean="0">
                <a:cs typeface="Traditional Arabic" pitchFamily="2" charset="-78"/>
              </a:rPr>
              <a:t>: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الفصل بين الخصوم وأخذ الحق لبعضهم من بعض </a:t>
            </a:r>
            <a:r>
              <a:rPr lang="ar-SA" b="1" dirty="0" smtClean="0">
                <a:cs typeface="Traditional Arabic" pitchFamily="2" charset="-78"/>
              </a:rPr>
              <a:t>أي: أخذه لربه ممن هو عليها 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النظر في أموال غير المرشدين </a:t>
            </a:r>
            <a:r>
              <a:rPr lang="ar-SA" b="1" dirty="0" smtClean="0">
                <a:cs typeface="Traditional Arabic" pitchFamily="2" charset="-78"/>
              </a:rPr>
              <a:t>كالصغير والمجنون والسفيه وكذا مال غائب.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الحجر على من يستوجبه لسفه أو فلس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النظر في وقوف عمله ليعمل بشرطها.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تنفيذ الوصايا.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6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تزويج من لا ولي لها </a:t>
            </a:r>
            <a:r>
              <a:rPr lang="ar-SA" b="1" dirty="0" smtClean="0">
                <a:cs typeface="Traditional Arabic" pitchFamily="2" charset="-78"/>
              </a:rPr>
              <a:t>من النساء.</a:t>
            </a:r>
          </a:p>
          <a:p>
            <a:pPr marL="514350" indent="-514350" algn="just" rtl="1">
              <a:buFont typeface="+mj-lt"/>
              <a:buAutoNum type="arabicPeriod" startAt="6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إقامة الحدود.</a:t>
            </a:r>
          </a:p>
          <a:p>
            <a:pPr marL="514350" indent="-514350" algn="just" rtl="1">
              <a:buFont typeface="+mj-lt"/>
              <a:buAutoNum type="arabicPeriod" startAt="6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إمامة الجمعة والعيد </a:t>
            </a:r>
            <a:r>
              <a:rPr lang="ar-SA" b="1" dirty="0" smtClean="0">
                <a:cs typeface="Traditional Arabic" pitchFamily="2" charset="-78"/>
              </a:rPr>
              <a:t>ما لم يخصا بإمام.</a:t>
            </a:r>
          </a:p>
          <a:p>
            <a:pPr marL="514350" indent="-514350" algn="just" rtl="1">
              <a:buFont typeface="+mj-lt"/>
              <a:buAutoNum type="arabicPeriod" startAt="6"/>
            </a:pPr>
            <a:r>
              <a:rPr lang="ar-SA" b="1" dirty="0" smtClean="0">
                <a:solidFill>
                  <a:srgbClr val="FF0000"/>
                </a:solidFill>
                <a:cs typeface="Traditional Arabic" pitchFamily="2" charset="-78"/>
              </a:rPr>
              <a:t>النظر في مصالح عمله بكف الأذى عن الطرقات وأفنيتها.</a:t>
            </a:r>
          </a:p>
          <a:p>
            <a:pPr marL="514350" indent="-514350" algn="just" rtl="1">
              <a:buFont typeface="+mj-lt"/>
              <a:buAutoNum type="arabicPeriod" startAt="6"/>
            </a:pPr>
            <a:r>
              <a:rPr lang="ar-SA" b="1" dirty="0" smtClean="0">
                <a:cs typeface="Traditional Arabic" pitchFamily="2" charset="-78"/>
              </a:rPr>
              <a:t>جباية خراج وزكاة ما لم يخصا بعامل.</a:t>
            </a:r>
          </a:p>
          <a:p>
            <a:pPr marL="514350" indent="-514350" algn="just" rtl="1">
              <a:buFont typeface="+mj-lt"/>
              <a:buAutoNum type="arabicPeriod" startAt="6"/>
            </a:pPr>
            <a:r>
              <a:rPr lang="ar-SA" b="1" dirty="0" smtClean="0">
                <a:cs typeface="Traditional Arabic" pitchFamily="2" charset="-78"/>
              </a:rPr>
              <a:t>الاحتساب على الباعة والمشترين وإلزامهم </a:t>
            </a:r>
            <a:r>
              <a:rPr lang="ar-SA" b="1" dirty="0" err="1" smtClean="0">
                <a:cs typeface="Traditional Arabic" pitchFamily="2" charset="-78"/>
              </a:rPr>
              <a:t>بالشرع</a:t>
            </a:r>
            <a:r>
              <a:rPr lang="ar-SA" b="1" dirty="0" smtClean="0">
                <a:cs typeface="Traditional Arabic" pitchFamily="2" charset="-7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ثانيا: </a:t>
            </a:r>
            <a:r>
              <a:rPr lang="ar-SA" b="1" dirty="0" smtClean="0">
                <a:cs typeface="Traditional Arabic" pitchFamily="2" charset="-78"/>
              </a:rPr>
              <a:t>ولاية الحكم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الخاصة؛ مثل: </a:t>
            </a:r>
            <a:r>
              <a:rPr lang="ar-SA" b="1" dirty="0" smtClean="0">
                <a:cs typeface="Traditional Arabic" pitchFamily="2" charset="-78"/>
              </a:rPr>
              <a:t>أن يوليه </a:t>
            </a:r>
            <a:r>
              <a:rPr lang="ar-SA" b="1" dirty="0" err="1" smtClean="0">
                <a:cs typeface="Traditional Arabic" pitchFamily="2" charset="-78"/>
              </a:rPr>
              <a:t>الأنكحة</a:t>
            </a:r>
            <a:r>
              <a:rPr lang="ar-SA" b="1" dirty="0" smtClean="0">
                <a:cs typeface="Traditional Arabic" pitchFamily="2" charset="-78"/>
              </a:rPr>
              <a:t> بمصر مثلا.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ولاية القاضي المكانية.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إذا ولاه ببلد معين نفذ حكمه في مقيم </a:t>
            </a:r>
            <a:r>
              <a:rPr lang="ar-SA" b="1" dirty="0" err="1" smtClean="0">
                <a:cs typeface="Traditional Arabic" pitchFamily="2" charset="-78"/>
              </a:rPr>
              <a:t>به</a:t>
            </a:r>
            <a:r>
              <a:rPr lang="ar-SA" b="1" dirty="0" smtClean="0">
                <a:cs typeface="Traditional Arabic" pitchFamily="2" charset="-78"/>
              </a:rPr>
              <a:t> وطارئ إليه فقط.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وإن ولاه بمحل معين لم ينفذ حكمه في غيره، ولا يسمع بينة إلا فيه كتعديلها.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الباب الثالث من نظام القضاء يبين ترتيب المحاكم وولايتها: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أولا: (م 9) ترتب المحاكم إلى: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المحكمة العليا.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محاكم الاستئناف.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915400" cy="4525963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 startAt="3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محاكم الدرجة الأولى؛ وهي:</a:t>
            </a:r>
          </a:p>
          <a:p>
            <a:pPr marL="514350" indent="-514350"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المحاكم العامة.</a:t>
            </a:r>
          </a:p>
          <a:p>
            <a:pPr marL="514350" indent="-514350"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المحاكم الجزائية.</a:t>
            </a:r>
          </a:p>
          <a:p>
            <a:pPr marL="514350" indent="-514350"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محاكم الأحوال الشخصية.</a:t>
            </a:r>
          </a:p>
          <a:p>
            <a:pPr marL="514350" indent="-514350"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المحاكم التجارية.</a:t>
            </a:r>
          </a:p>
          <a:p>
            <a:pPr marL="514350" indent="-514350" algn="just" rtl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المحاكم العمالية.</a:t>
            </a:r>
          </a:p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ثانيا: (م 25-26) بينتا الولاية النوعية للمحاكم في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أنها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تختص بالفصل في جميع القضايا، والولاية المكانية بأن يكون القضاء في مقر المحكمة.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915400" cy="4525963"/>
          </a:xfrm>
        </p:spPr>
        <p:txBody>
          <a:bodyPr/>
          <a:lstStyle/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وفي نظام ديوان المظالم في الباب الثالث بينت ترتيب المحاكم واختصاصاتها:</a:t>
            </a:r>
          </a:p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أولا: (م 8) بينت ترتيب المحاكم على النحو الآتي: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المحكمة الإدارية العليا.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محاكم الاستئناف الإدارية.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المحاكم الإدارية.</a:t>
            </a:r>
          </a:p>
          <a:p>
            <a:pPr marL="514350" indent="-514350"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ثانيا: (م 11-13) بينت اختصاص محاكم ديوان </a:t>
            </a:r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المظالم من حيث النظر في حقوق الموظفين وإلغاء القرارات الإدارية والعقود التي تكون الحكومة طرفا فيها.</a:t>
            </a:r>
            <a:endParaRPr lang="ar-SA" b="1" dirty="0" smtClean="0">
              <a:solidFill>
                <a:srgbClr val="0070C0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rtl="1">
              <a:defRPr/>
            </a:pPr>
            <a:r>
              <a:rPr lang="ar-SA" sz="3200" b="1" dirty="0" smtClean="0">
                <a:cs typeface="Traditional Arabic" pitchFamily="2" charset="-78"/>
              </a:rPr>
              <a:t>أجرة القاضي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Traditional Arabic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>
                <a:cs typeface="Traditional Arabic" pitchFamily="2" charset="-78"/>
              </a:rPr>
              <a:t>للقاضي طلب رزق من بيت المال لنفسه وخلفائه.</a:t>
            </a:r>
          </a:p>
          <a:p>
            <a:pPr algn="just" rtl="1"/>
            <a:r>
              <a:rPr lang="ar-SA" b="1" dirty="0" smtClean="0">
                <a:solidFill>
                  <a:srgbClr val="0070C0"/>
                </a:solidFill>
                <a:cs typeface="Traditional Arabic" pitchFamily="2" charset="-78"/>
              </a:rPr>
              <a:t>حكم أخذ الأجرة من الخصمين؟.</a:t>
            </a:r>
          </a:p>
          <a:p>
            <a:pPr algn="just" rtl="1"/>
            <a:r>
              <a:rPr lang="ar-SA" b="1" dirty="0" smtClean="0">
                <a:cs typeface="Traditional Arabic" pitchFamily="2" charset="-78"/>
              </a:rPr>
              <a:t>إن لم يجعل له شيء وليس له ما يكفيه وقال للخصمين: لا أقضي بينكما إلا بجعل جاز.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65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</TotalTime>
  <Words>523</Words>
  <Application>Microsoft Office PowerPoint</Application>
  <PresentationFormat>A4 Paper (210x297 mm)‎</PresentationFormat>
  <Paragraphs>66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الأولى</vt:lpstr>
      <vt:lpstr>عناصر المحاضرة</vt:lpstr>
      <vt:lpstr>تعريف القضاء</vt:lpstr>
      <vt:lpstr>أهمية القضاء</vt:lpstr>
      <vt:lpstr>الشريحة 6</vt:lpstr>
      <vt:lpstr>اختصاص القاضي</vt:lpstr>
      <vt:lpstr>الشريحة 8</vt:lpstr>
      <vt:lpstr>الشريحة 9</vt:lpstr>
      <vt:lpstr>الشريحة 10</vt:lpstr>
      <vt:lpstr>الشريحة 11</vt:lpstr>
      <vt:lpstr>أجرة القاضي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saleh</cp:lastModifiedBy>
  <cp:revision>170</cp:revision>
  <dcterms:created xsi:type="dcterms:W3CDTF">2009-10-14T19:14:34Z</dcterms:created>
  <dcterms:modified xsi:type="dcterms:W3CDTF">2013-02-03T23:13:10Z</dcterms:modified>
</cp:coreProperties>
</file>