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482" r:id="rId5"/>
    <p:sldId id="508" r:id="rId6"/>
    <p:sldId id="507" r:id="rId7"/>
    <p:sldId id="510" r:id="rId8"/>
    <p:sldId id="512" r:id="rId9"/>
    <p:sldId id="513" r:id="rId10"/>
    <p:sldId id="509" r:id="rId11"/>
    <p:sldId id="511" r:id="rId12"/>
    <p:sldId id="514"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54" autoAdjust="0"/>
  </p:normalViewPr>
  <p:slideViewPr>
    <p:cSldViewPr>
      <p:cViewPr>
        <p:scale>
          <a:sx n="90" d="100"/>
          <a:sy n="90" d="100"/>
        </p:scale>
        <p:origin x="-294" y="-318"/>
      </p:cViewPr>
      <p:guideLst>
        <p:guide orient="horz" pos="2160"/>
        <p:guide pos="3120"/>
      </p:guideLst>
    </p:cSldViewPr>
  </p:slideViewPr>
  <p:outlineViewPr>
    <p:cViewPr>
      <p:scale>
        <a:sx n="33" d="100"/>
        <a:sy n="33" d="100"/>
      </p:scale>
      <p:origin x="0" y="55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1B42768-B5A1-4929-BD32-D03DFFD587A4}" type="datetimeFigureOut">
              <a:rPr lang="en-US"/>
              <a:pPr>
                <a:defRPr/>
              </a:pPr>
              <a:t>2/4/2013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4D0F1BF6-3B84-4936-80EF-A6F546647F6B}"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CDB8C56E-29B5-470A-81A6-99CA5D867210}"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E481CEB0-2F5B-45F8-8506-68210C4BFB4D}"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E3E124C0-4DDB-45A1-9EF6-62542F36777D}"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E5E95F6-6B97-4B96-B21B-A47C0A11ED48}"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F13746CA-1240-47CA-9836-018ED689C245}"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algn="r" rtl="1"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ADD2A66B-F60D-4FEF-9747-B12F3FB41D99}"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a:latin typeface="Calibri" pitchFamily="34" charset="0"/>
                <a:cs typeface="Times New Roman" pitchFamily="18" charset="0"/>
              </a:rPr>
              <a:t>فقه </a:t>
            </a:r>
            <a:r>
              <a:rPr lang="ar-SA" sz="2800" b="1" dirty="0" smtClean="0">
                <a:latin typeface="Calibri" pitchFamily="34" charset="0"/>
                <a:cs typeface="Times New Roman" pitchFamily="18" charset="0"/>
              </a:rPr>
              <a:t>القضاء </a:t>
            </a:r>
            <a:r>
              <a:rPr lang="ar-SA" sz="2800" b="1" smtClean="0">
                <a:latin typeface="Calibri" pitchFamily="34" charset="0"/>
                <a:cs typeface="Times New Roman" pitchFamily="18" charset="0"/>
              </a:rPr>
              <a:t>والسياسة الشرعية(1411)</a:t>
            </a:r>
            <a:endParaRPr lang="en-US" sz="2800" b="1" dirty="0">
              <a:latin typeface="Calibri" pitchFamily="34" charset="0"/>
            </a:endParaRPr>
          </a:p>
          <a:p>
            <a:pPr algn="ctr">
              <a:defRPr/>
            </a:pPr>
            <a:r>
              <a:rPr lang="ar-SA" sz="2600" b="1" dirty="0">
                <a:latin typeface="Calibri" pitchFamily="34" charset="0"/>
                <a:cs typeface="Times New Roman" pitchFamily="18" charset="0"/>
              </a:rPr>
              <a:t>قسم الدراسات الإسلامية</a:t>
            </a:r>
          </a:p>
          <a:p>
            <a:pPr algn="ctr">
              <a:defRPr/>
            </a:pPr>
            <a:r>
              <a:rPr lang="ar-SA" sz="2600" b="1" dirty="0">
                <a:latin typeface="Calibri" pitchFamily="34" charset="0"/>
                <a:cs typeface="Times New Roman" pitchFamily="18" charset="0"/>
              </a:rPr>
              <a:t>د</a:t>
            </a:r>
            <a:r>
              <a:rPr lang="en-US" sz="2600" b="1" dirty="0">
                <a:latin typeface="Calibri" pitchFamily="34" charset="0"/>
                <a:cs typeface="Times New Roman" pitchFamily="18" charset="0"/>
              </a:rPr>
              <a:t> .</a:t>
            </a:r>
            <a:r>
              <a:rPr lang="ar-SA" sz="2600" b="1" dirty="0">
                <a:latin typeface="Calibri" pitchFamily="34" charset="0"/>
                <a:cs typeface="Times New Roman" pitchFamily="18" charset="0"/>
              </a:rPr>
              <a:t>صالح بن إبراهيم الحصيِّن</a:t>
            </a:r>
            <a:endParaRPr lang="en-US" sz="2600" b="1" dirty="0">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75D5A5F8-DF1E-47BF-9797-19F53D59F929}"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59F35A1D-C607-4100-844F-FCAE050656A5}" type="slidenum">
              <a:rPr lang="ar-SA" smtClean="0">
                <a:cs typeface="Arial" pitchFamily="34" charset="0"/>
              </a:rPr>
              <a:pPr/>
              <a:t>2</a:t>
            </a:fld>
            <a:endParaRPr lang="en-US" smtClean="0">
              <a:cs typeface="Arial" pitchFamily="34" charset="0"/>
            </a:endParaRPr>
          </a:p>
        </p:txBody>
      </p:sp>
      <p:sp>
        <p:nvSpPr>
          <p:cNvPr id="14339" name="Title 4"/>
          <p:cNvSpPr>
            <a:spLocks noGrp="1"/>
          </p:cNvSpPr>
          <p:nvPr>
            <p:ph type="ctrTitle"/>
          </p:nvPr>
        </p:nvSpPr>
        <p:spPr>
          <a:xfrm>
            <a:off x="762000" y="2133600"/>
            <a:ext cx="8420100" cy="1470025"/>
          </a:xfrm>
        </p:spPr>
        <p:txBody>
          <a:bodyPr/>
          <a:lstStyle/>
          <a:p>
            <a:pPr rtl="1" eaLnBrk="1" hangingPunct="1"/>
            <a:r>
              <a:rPr lang="ar-SA" sz="3600" b="1" dirty="0" smtClean="0">
                <a:solidFill>
                  <a:schemeClr val="tx1"/>
                </a:solidFill>
                <a:cs typeface="Arial" pitchFamily="34" charset="0"/>
              </a:rPr>
              <a:t>المحاضرة الثانية</a:t>
            </a:r>
            <a:endParaRPr lang="en-US" sz="3600" b="1" dirty="0" smtClean="0">
              <a:solidFill>
                <a:schemeClr val="tx1"/>
              </a:solidFill>
              <a:cs typeface="Arial" pitchFamily="34" charset="0"/>
            </a:endParaRPr>
          </a:p>
        </p:txBody>
      </p:sp>
      <p:sp>
        <p:nvSpPr>
          <p:cNvPr id="14340" name="Subtitle 5"/>
          <p:cNvSpPr>
            <a:spLocks noGrp="1"/>
          </p:cNvSpPr>
          <p:nvPr>
            <p:ph type="subTitle" idx="1"/>
          </p:nvPr>
        </p:nvSpPr>
        <p:spPr>
          <a:xfrm>
            <a:off x="990600" y="3581400"/>
            <a:ext cx="7429500" cy="914400"/>
          </a:xfrm>
        </p:spPr>
        <p:txBody>
          <a:bodyPr/>
          <a:lstStyle/>
          <a:p>
            <a:pPr rtl="1" eaLnBrk="1" hangingPunct="1">
              <a:defRPr/>
            </a:pPr>
            <a:r>
              <a:rPr lang="ar-SA" sz="4400" b="1" dirty="0" smtClean="0">
                <a:solidFill>
                  <a:schemeClr val="tx1"/>
                </a:solidFill>
                <a:effectLst>
                  <a:outerShdw blurRad="38100" dist="38100" dir="2700000" algn="tl">
                    <a:srgbClr val="C0C0C0"/>
                  </a:outerShdw>
                </a:effectLst>
                <a:latin typeface="Times New Roman" pitchFamily="18" charset="0"/>
                <a:cs typeface="Traditional Arabic" pitchFamily="2" charset="-78"/>
              </a:rPr>
              <a:t>شروط القاضي</a:t>
            </a:r>
            <a:endParaRPr lang="ar-SA" sz="4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solidFill>
                  <a:schemeClr val="tx2">
                    <a:lumMod val="75000"/>
                  </a:schemeClr>
                </a:solidFill>
                <a:cs typeface="Traditional Arabic" pitchFamily="2" charset="-78"/>
              </a:rPr>
              <a:t>عناصر المحاضرة</a:t>
            </a: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p:txBody>
          <a:bodyPr/>
          <a:lstStyle/>
          <a:p>
            <a:pPr rtl="1" eaLnBrk="1" hangingPunct="1">
              <a:buFont typeface="Arial" pitchFamily="34" charset="0"/>
              <a:buChar char="•"/>
            </a:pPr>
            <a:r>
              <a:rPr lang="ar-SA" b="1" dirty="0" smtClean="0">
                <a:cs typeface="Traditional Arabic" pitchFamily="2" charset="-78"/>
              </a:rPr>
              <a:t>شروط القاضي.</a:t>
            </a:r>
          </a:p>
          <a:p>
            <a:pPr rtl="1" eaLnBrk="1" hangingPunct="1">
              <a:buFont typeface="Arial" pitchFamily="34" charset="0"/>
              <a:buChar char="•"/>
            </a:pPr>
            <a:r>
              <a:rPr lang="ar-SA" b="1" dirty="0" smtClean="0">
                <a:cs typeface="Traditional Arabic" pitchFamily="2" charset="-78"/>
              </a:rPr>
              <a:t>هل يلزم توفر هذه الشروط؟.</a:t>
            </a:r>
          </a:p>
          <a:p>
            <a:pPr rtl="1" eaLnBrk="1" hangingPunct="1">
              <a:buFont typeface="Arial" pitchFamily="34" charset="0"/>
              <a:buChar char="•"/>
            </a:pPr>
            <a:r>
              <a:rPr lang="ar-SA" b="1" dirty="0" smtClean="0">
                <a:cs typeface="Traditional Arabic" pitchFamily="2" charset="-78"/>
              </a:rPr>
              <a:t>التحكيم.</a:t>
            </a: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65C3A45-CA94-4F38-9909-C4BD9766EC85}"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r>
              <a:rPr lang="ar-SA" sz="3200" b="1" dirty="0" smtClean="0">
                <a:cs typeface="Traditional Arabic" pitchFamily="2" charset="-78"/>
              </a:rPr>
              <a:t>شروط القاضي</a:t>
            </a:r>
            <a:endParaRPr lang="en-US" sz="3200" dirty="0"/>
          </a:p>
        </p:txBody>
      </p:sp>
      <p:sp>
        <p:nvSpPr>
          <p:cNvPr id="17411" name="Rectangle 3"/>
          <p:cNvSpPr>
            <a:spLocks noGrp="1" noChangeArrowheads="1"/>
          </p:cNvSpPr>
          <p:nvPr>
            <p:ph type="body" idx="1"/>
          </p:nvPr>
        </p:nvSpPr>
        <p:spPr>
          <a:xfrm>
            <a:off x="533400" y="1417638"/>
            <a:ext cx="8915400" cy="4525962"/>
          </a:xfrm>
        </p:spPr>
        <p:txBody>
          <a:bodyPr/>
          <a:lstStyle/>
          <a:p>
            <a:pPr algn="just" rtl="1"/>
            <a:r>
              <a:rPr lang="ar-SA" b="1" dirty="0" smtClean="0">
                <a:solidFill>
                  <a:srgbClr val="FF0000"/>
                </a:solidFill>
                <a:cs typeface="Traditional Arabic" pitchFamily="2" charset="-78"/>
              </a:rPr>
              <a:t>ويشترط في القاضي عشر صفات</a:t>
            </a:r>
            <a:r>
              <a:rPr lang="ar-SA" b="1" dirty="0" smtClean="0">
                <a:cs typeface="Traditional Arabic" pitchFamily="2" charset="-78"/>
              </a:rPr>
              <a:t>:</a:t>
            </a:r>
            <a:endParaRPr lang="ar-SA" b="1" dirty="0" smtClean="0">
              <a:cs typeface="Traditional Arabic" pitchFamily="2" charset="-78"/>
            </a:endParaRPr>
          </a:p>
          <a:p>
            <a:pPr marL="514350" indent="-514350" algn="just" rtl="1">
              <a:buFont typeface="+mj-lt"/>
              <a:buAutoNum type="arabicPeriod"/>
            </a:pPr>
            <a:r>
              <a:rPr lang="ar-SA" b="1" dirty="0" smtClean="0">
                <a:solidFill>
                  <a:srgbClr val="FF0000"/>
                </a:solidFill>
                <a:cs typeface="Traditional Arabic" pitchFamily="2" charset="-78"/>
              </a:rPr>
              <a:t>كونه بالغا.</a:t>
            </a:r>
          </a:p>
          <a:p>
            <a:pPr marL="514350" indent="-514350" algn="just" rtl="1">
              <a:buFont typeface="+mj-lt"/>
              <a:buAutoNum type="arabicPeriod"/>
            </a:pPr>
            <a:r>
              <a:rPr lang="ar-SA" b="1" dirty="0" smtClean="0">
                <a:solidFill>
                  <a:srgbClr val="FF0000"/>
                </a:solidFill>
                <a:cs typeface="Traditional Arabic" pitchFamily="2" charset="-78"/>
              </a:rPr>
              <a:t>عاقلا؛</a:t>
            </a:r>
            <a:r>
              <a:rPr lang="ar-SA" b="1" dirty="0" smtClean="0">
                <a:cs typeface="Traditional Arabic" pitchFamily="2" charset="-78"/>
              </a:rPr>
              <a:t> لأن غير المكلف تحت ولاية غيره فلا يكون واليا على غيره.</a:t>
            </a:r>
          </a:p>
          <a:p>
            <a:pPr marL="514350" indent="-514350" algn="just" rtl="1">
              <a:buFont typeface="+mj-lt"/>
              <a:buAutoNum type="arabicPeriod"/>
            </a:pPr>
            <a:r>
              <a:rPr lang="ar-SA" b="1" dirty="0" smtClean="0">
                <a:solidFill>
                  <a:srgbClr val="FF0000"/>
                </a:solidFill>
                <a:cs typeface="Traditional Arabic" pitchFamily="2" charset="-78"/>
              </a:rPr>
              <a:t>ذكرا</a:t>
            </a:r>
            <a:r>
              <a:rPr lang="ar-SA" b="1" dirty="0" smtClean="0">
                <a:cs typeface="Traditional Arabic" pitchFamily="2" charset="-78"/>
              </a:rPr>
              <a:t>؛ لقوله صلى الله عليه وسلم: [ ما أفلح قوم ولوا أمرهم امرأة ].</a:t>
            </a:r>
          </a:p>
          <a:p>
            <a:pPr marL="514350" indent="-514350" algn="just" rtl="1">
              <a:buFont typeface="+mj-lt"/>
              <a:buAutoNum type="arabicPeriod"/>
            </a:pPr>
            <a:r>
              <a:rPr lang="ar-SA" b="1" dirty="0" smtClean="0">
                <a:solidFill>
                  <a:srgbClr val="FF0000"/>
                </a:solidFill>
                <a:cs typeface="Traditional Arabic" pitchFamily="2" charset="-78"/>
              </a:rPr>
              <a:t>حرا</a:t>
            </a:r>
            <a:r>
              <a:rPr lang="ar-SA" b="1" dirty="0" smtClean="0">
                <a:cs typeface="Traditional Arabic" pitchFamily="2" charset="-78"/>
              </a:rPr>
              <a:t>؛ لأن الرقيق مشغول بحقوق سيده.</a:t>
            </a:r>
          </a:p>
          <a:p>
            <a:pPr marL="514350" indent="-514350" algn="just" rtl="1">
              <a:buFont typeface="+mj-lt"/>
              <a:buAutoNum type="arabicPeriod"/>
            </a:pPr>
            <a:r>
              <a:rPr lang="ar-SA" b="1" dirty="0" smtClean="0">
                <a:solidFill>
                  <a:srgbClr val="FF0000"/>
                </a:solidFill>
                <a:cs typeface="Traditional Arabic" pitchFamily="2" charset="-78"/>
              </a:rPr>
              <a:t>مسلما</a:t>
            </a:r>
            <a:r>
              <a:rPr lang="ar-SA" b="1" dirty="0" smtClean="0">
                <a:cs typeface="Traditional Arabic" pitchFamily="2" charset="-78"/>
              </a:rPr>
              <a:t>؛ لأن الإسلام شرط للعدالة.</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533400" y="1417638"/>
            <a:ext cx="8915400" cy="4525962"/>
          </a:xfrm>
        </p:spPr>
        <p:txBody>
          <a:bodyPr/>
          <a:lstStyle/>
          <a:p>
            <a:pPr marL="514350" indent="-514350" algn="just" rtl="1">
              <a:buFont typeface="+mj-lt"/>
              <a:buAutoNum type="arabicPeriod" startAt="6"/>
            </a:pPr>
            <a:r>
              <a:rPr lang="ar-SA" b="1" dirty="0" smtClean="0">
                <a:solidFill>
                  <a:srgbClr val="FF0000"/>
                </a:solidFill>
                <a:cs typeface="Traditional Arabic" pitchFamily="2" charset="-78"/>
              </a:rPr>
              <a:t>عدلا؛ </a:t>
            </a:r>
            <a:r>
              <a:rPr lang="ar-SA" b="1" dirty="0" smtClean="0">
                <a:cs typeface="Traditional Arabic" pitchFamily="2" charset="-78"/>
              </a:rPr>
              <a:t>ولو تائبا من قذف فلا يجوز تولية الفاسق لقوله </a:t>
            </a:r>
            <a:r>
              <a:rPr lang="ar-SA" b="1" dirty="0" smtClean="0">
                <a:cs typeface="Traditional Arabic" pitchFamily="2" charset="-78"/>
              </a:rPr>
              <a:t>تعالى: </a:t>
            </a:r>
            <a:r>
              <a:rPr lang="ar-SA" b="1" dirty="0" smtClean="0">
                <a:cs typeface="Traditional Arabic" pitchFamily="2" charset="-78"/>
              </a:rPr>
              <a:t>{ يا أيها الذين آمنوا إن جاءكم فاسق بنبإ فتبينوا } الآية.</a:t>
            </a:r>
          </a:p>
          <a:p>
            <a:pPr marL="514350" indent="-514350" algn="just" rtl="1">
              <a:buFont typeface="+mj-lt"/>
              <a:buAutoNum type="arabicPeriod" startAt="6"/>
            </a:pPr>
            <a:r>
              <a:rPr lang="ar-SA" b="1" dirty="0" smtClean="0">
                <a:solidFill>
                  <a:srgbClr val="FF0000"/>
                </a:solidFill>
                <a:cs typeface="Traditional Arabic" pitchFamily="2" charset="-78"/>
              </a:rPr>
              <a:t>سميعا؛ </a:t>
            </a:r>
            <a:r>
              <a:rPr lang="ar-SA" b="1" dirty="0" smtClean="0">
                <a:cs typeface="Traditional Arabic" pitchFamily="2" charset="-78"/>
              </a:rPr>
              <a:t>لأن الأصم لا يسمع كلام الخصمين.</a:t>
            </a:r>
          </a:p>
          <a:p>
            <a:pPr marL="514350" indent="-514350" algn="just" rtl="1">
              <a:buFont typeface="+mj-lt"/>
              <a:buAutoNum type="arabicPeriod" startAt="6"/>
            </a:pPr>
            <a:r>
              <a:rPr lang="ar-SA" b="1" dirty="0" smtClean="0">
                <a:solidFill>
                  <a:srgbClr val="FF0000"/>
                </a:solidFill>
                <a:cs typeface="Traditional Arabic" pitchFamily="2" charset="-78"/>
              </a:rPr>
              <a:t>بصيرا؛ </a:t>
            </a:r>
            <a:r>
              <a:rPr lang="ar-SA" b="1" dirty="0" smtClean="0">
                <a:cs typeface="Traditional Arabic" pitchFamily="2" charset="-78"/>
              </a:rPr>
              <a:t>لأن الأعمى لا يعرف المدعي من المدعى عليه.</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533400" y="1417638"/>
            <a:ext cx="8915400" cy="4525962"/>
          </a:xfrm>
        </p:spPr>
        <p:txBody>
          <a:bodyPr/>
          <a:lstStyle/>
          <a:p>
            <a:pPr marL="514350" indent="-514350" algn="just" rtl="1">
              <a:buFont typeface="+mj-lt"/>
              <a:buAutoNum type="arabicPeriod" startAt="9"/>
            </a:pPr>
            <a:r>
              <a:rPr lang="ar-SA" b="1" dirty="0" smtClean="0">
                <a:solidFill>
                  <a:srgbClr val="FF0000"/>
                </a:solidFill>
                <a:cs typeface="Traditional Arabic" pitchFamily="2" charset="-78"/>
              </a:rPr>
              <a:t>متكلما؛</a:t>
            </a:r>
            <a:r>
              <a:rPr lang="ar-SA" b="1" dirty="0" smtClean="0">
                <a:cs typeface="Traditional Arabic" pitchFamily="2" charset="-78"/>
              </a:rPr>
              <a:t> لأن الأخرس لا يمكنه النطق بالحكم ولا يفهم جميع الناس إشارته.</a:t>
            </a:r>
          </a:p>
          <a:p>
            <a:pPr marL="514350" indent="-514350" algn="just" rtl="1">
              <a:buFont typeface="+mj-lt"/>
              <a:buAutoNum type="arabicPeriod"/>
            </a:pPr>
            <a:r>
              <a:rPr lang="ar-SA" b="1" dirty="0" smtClean="0">
                <a:solidFill>
                  <a:srgbClr val="FF0000"/>
                </a:solidFill>
                <a:cs typeface="Traditional Arabic" pitchFamily="2" charset="-78"/>
              </a:rPr>
              <a:t>مجتهدا</a:t>
            </a:r>
            <a:r>
              <a:rPr lang="ar-SA" b="1" dirty="0" smtClean="0">
                <a:cs typeface="Traditional Arabic" pitchFamily="2" charset="-78"/>
              </a:rPr>
              <a:t> إجماعا </a:t>
            </a:r>
            <a:r>
              <a:rPr lang="ar-SA" b="1" dirty="0" smtClean="0">
                <a:solidFill>
                  <a:srgbClr val="FF0000"/>
                </a:solidFill>
                <a:cs typeface="Traditional Arabic" pitchFamily="2" charset="-78"/>
              </a:rPr>
              <a:t>ولو</a:t>
            </a:r>
            <a:r>
              <a:rPr lang="ar-SA" b="1" dirty="0" smtClean="0">
                <a:cs typeface="Traditional Arabic" pitchFamily="2" charset="-78"/>
              </a:rPr>
              <a:t> كان مجتهدا </a:t>
            </a:r>
            <a:r>
              <a:rPr lang="ar-SA" b="1" dirty="0" smtClean="0">
                <a:solidFill>
                  <a:srgbClr val="FF0000"/>
                </a:solidFill>
                <a:cs typeface="Traditional Arabic" pitchFamily="2" charset="-78"/>
              </a:rPr>
              <a:t>في مذهبه </a:t>
            </a:r>
            <a:r>
              <a:rPr lang="ar-SA" b="1" dirty="0" smtClean="0">
                <a:cs typeface="Traditional Arabic" pitchFamily="2" charset="-78"/>
              </a:rPr>
              <a:t>المقلد فيه لإمام من الأئمة.</a:t>
            </a:r>
          </a:p>
          <a:p>
            <a:pPr algn="just" rtl="1"/>
            <a:endParaRPr lang="ar-SA" b="1" dirty="0" smtClean="0">
              <a:cs typeface="Traditional Arabic"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533400" y="1417638"/>
            <a:ext cx="8915400" cy="4525962"/>
          </a:xfrm>
        </p:spPr>
        <p:txBody>
          <a:bodyPr/>
          <a:lstStyle/>
          <a:p>
            <a:pPr algn="just" rtl="1"/>
            <a:r>
              <a:rPr lang="ar-SA" b="1" dirty="0" smtClean="0">
                <a:solidFill>
                  <a:srgbClr val="0070C0"/>
                </a:solidFill>
                <a:cs typeface="Traditional Arabic" pitchFamily="2" charset="-78"/>
              </a:rPr>
              <a:t>هل يلزم توفر هذه الشروط؟.</a:t>
            </a:r>
          </a:p>
          <a:p>
            <a:pPr algn="just" rtl="1"/>
            <a:r>
              <a:rPr lang="ar-SA" b="1" dirty="0" smtClean="0">
                <a:cs typeface="Traditional Arabic" pitchFamily="2" charset="-78"/>
              </a:rPr>
              <a:t>قال الشيخ تقي الدين: وهذه الشروط تعتبر حسب الإمكان وتجب ولاية الأمثل فالأمثل وعلى هذا يدل كلام أحمد وغيره </a:t>
            </a:r>
            <a:r>
              <a:rPr lang="ar-SA" b="1" dirty="0" smtClean="0">
                <a:cs typeface="Traditional Arabic" pitchFamily="2" charset="-78"/>
              </a:rPr>
              <a:t>فيولى لعدم: </a:t>
            </a:r>
            <a:r>
              <a:rPr lang="ar-SA" b="1" dirty="0" smtClean="0">
                <a:cs typeface="Traditional Arabic" pitchFamily="2" charset="-78"/>
              </a:rPr>
              <a:t>أنفع الفاسقين وأقلهما شرا وأعدل المقلدين وأعرفهما بالتقليد قال في الفروع: وهو كما قال.</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533400" y="1417638"/>
            <a:ext cx="8915400" cy="4525962"/>
          </a:xfrm>
        </p:spPr>
        <p:txBody>
          <a:bodyPr/>
          <a:lstStyle/>
          <a:p>
            <a:pPr algn="just" rtl="1"/>
            <a:r>
              <a:rPr lang="ar-SA" b="1" dirty="0" smtClean="0">
                <a:solidFill>
                  <a:srgbClr val="0070C0"/>
                </a:solidFill>
                <a:cs typeface="Traditional Arabic" pitchFamily="2" charset="-78"/>
              </a:rPr>
              <a:t>شروط تولي القضاء في نظام القضاء (م 31):</a:t>
            </a:r>
          </a:p>
          <a:p>
            <a:pPr marL="514350" indent="-514350" algn="just" rtl="1">
              <a:buFont typeface="+mj-lt"/>
              <a:buAutoNum type="arabicPeriod"/>
            </a:pPr>
            <a:r>
              <a:rPr lang="ar-SA" b="1" dirty="0" smtClean="0">
                <a:solidFill>
                  <a:srgbClr val="0070C0"/>
                </a:solidFill>
                <a:cs typeface="Traditional Arabic" pitchFamily="2" charset="-78"/>
              </a:rPr>
              <a:t>أن يكون سعودي الجنسية بالأصل.</a:t>
            </a:r>
          </a:p>
          <a:p>
            <a:pPr marL="514350" indent="-514350" algn="just" rtl="1">
              <a:buFont typeface="+mj-lt"/>
              <a:buAutoNum type="arabicPeriod"/>
            </a:pPr>
            <a:r>
              <a:rPr lang="ar-SA" b="1" dirty="0" smtClean="0">
                <a:solidFill>
                  <a:srgbClr val="0070C0"/>
                </a:solidFill>
                <a:cs typeface="Traditional Arabic" pitchFamily="2" charset="-78"/>
              </a:rPr>
              <a:t>حسن السيرة والسلوك.</a:t>
            </a:r>
          </a:p>
          <a:p>
            <a:pPr marL="514350" indent="-514350" algn="just" rtl="1">
              <a:buFont typeface="+mj-lt"/>
              <a:buAutoNum type="arabicPeriod"/>
            </a:pPr>
            <a:r>
              <a:rPr lang="ar-SA" b="1" dirty="0" smtClean="0">
                <a:solidFill>
                  <a:srgbClr val="0070C0"/>
                </a:solidFill>
                <a:cs typeface="Traditional Arabic" pitchFamily="2" charset="-78"/>
              </a:rPr>
              <a:t>متمتعا بالأهلية الكاملة للقضاء بحسب ما نص عليه شرعا.</a:t>
            </a:r>
          </a:p>
          <a:p>
            <a:pPr marL="514350" indent="-514350" algn="just" rtl="1">
              <a:buFont typeface="+mj-lt"/>
              <a:buAutoNum type="arabicPeriod"/>
            </a:pPr>
            <a:r>
              <a:rPr lang="ar-SA" b="1" dirty="0" smtClean="0">
                <a:solidFill>
                  <a:srgbClr val="0070C0"/>
                </a:solidFill>
                <a:cs typeface="Traditional Arabic" pitchFamily="2" charset="-78"/>
              </a:rPr>
              <a:t>أن يكون حاصلا على شهادة شريعة من كليات المملكة </a:t>
            </a:r>
            <a:r>
              <a:rPr lang="ar-SA" b="1" dirty="0" err="1" smtClean="0">
                <a:solidFill>
                  <a:srgbClr val="0070C0"/>
                </a:solidFill>
                <a:cs typeface="Traditional Arabic" pitchFamily="2" charset="-78"/>
              </a:rPr>
              <a:t>او</a:t>
            </a:r>
            <a:r>
              <a:rPr lang="ar-SA" b="1" dirty="0" smtClean="0">
                <a:solidFill>
                  <a:srgbClr val="0070C0"/>
                </a:solidFill>
                <a:cs typeface="Traditional Arabic" pitchFamily="2" charset="-78"/>
              </a:rPr>
              <a:t> ما يعادلها ويشترط في هذه أن ينجح في اختبار يعده مجلس القضاء الأعلى، وتشترط (م 33) </a:t>
            </a:r>
            <a:r>
              <a:rPr lang="ar-SA" b="1" dirty="0" smtClean="0">
                <a:solidFill>
                  <a:srgbClr val="0070C0"/>
                </a:solidFill>
                <a:cs typeface="Traditional Arabic" pitchFamily="2" charset="-78"/>
              </a:rPr>
              <a:t>حصوله على تقدير عام جيد فما فوق وجيد جدا في تخصص الفقه وأصوله.</a:t>
            </a:r>
            <a:endParaRPr lang="ar-SA" b="1" dirty="0" smtClean="0">
              <a:cs typeface="Traditional Arabic" pitchFamily="2"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533400" y="1417638"/>
            <a:ext cx="8915400" cy="4525962"/>
          </a:xfrm>
        </p:spPr>
        <p:txBody>
          <a:bodyPr/>
          <a:lstStyle/>
          <a:p>
            <a:pPr marL="514350" indent="-514350" algn="just" rtl="1">
              <a:buFont typeface="+mj-lt"/>
              <a:buAutoNum type="arabicPeriod" startAt="5"/>
            </a:pPr>
            <a:r>
              <a:rPr lang="ar-SA" b="1" dirty="0" smtClean="0">
                <a:solidFill>
                  <a:srgbClr val="0070C0"/>
                </a:solidFill>
                <a:cs typeface="Traditional Arabic" pitchFamily="2" charset="-78"/>
              </a:rPr>
              <a:t>ألا تقل سنه عن أربعين إذا عين على درجة قاضي استئناف ولا تقل عن اثنتين وعشرين سنة إذا عين في إحدى درجات السلك القضائي.</a:t>
            </a:r>
          </a:p>
          <a:p>
            <a:pPr marL="514350" indent="-514350" algn="just" rtl="1">
              <a:buFont typeface="+mj-lt"/>
              <a:buAutoNum type="arabicPeriod" startAt="5"/>
            </a:pPr>
            <a:r>
              <a:rPr lang="ar-SA" b="1" dirty="0" smtClean="0">
                <a:solidFill>
                  <a:srgbClr val="0070C0"/>
                </a:solidFill>
                <a:cs typeface="Traditional Arabic" pitchFamily="2" charset="-78"/>
              </a:rPr>
              <a:t>ألا يكون محكوما عليه بجريمة مخلة بالشرف والأمانة، أو صدر في حقه قرار تأديبي بالفصل من وظيفة عامة ولو رد إليه اعتباره.</a:t>
            </a:r>
            <a:endParaRPr lang="ar-SA" b="1" dirty="0" smtClean="0">
              <a:cs typeface="Traditional Arabic" pitchFamily="2"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533400" y="1417638"/>
            <a:ext cx="8915400" cy="4525962"/>
          </a:xfrm>
        </p:spPr>
        <p:txBody>
          <a:bodyPr/>
          <a:lstStyle/>
          <a:p>
            <a:pPr algn="just" rtl="1"/>
            <a:r>
              <a:rPr lang="ar-SA" b="1" dirty="0" smtClean="0">
                <a:cs typeface="Traditional Arabic" pitchFamily="2" charset="-78"/>
              </a:rPr>
              <a:t>ولا يشترط أن يكون القاضي كاتبا أو ورعا أو زاهدا أو يقظا أو مثبتا للقياس أو حسن </a:t>
            </a:r>
            <a:r>
              <a:rPr lang="ar-SA" b="1" dirty="0" smtClean="0">
                <a:cs typeface="Traditional Arabic" pitchFamily="2" charset="-78"/>
              </a:rPr>
              <a:t>الخُلق </a:t>
            </a:r>
            <a:r>
              <a:rPr lang="ar-SA" b="1" dirty="0" smtClean="0">
                <a:cs typeface="Traditional Arabic" pitchFamily="2" charset="-78"/>
              </a:rPr>
              <a:t>والأولى كونه كذلك.</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r>
              <a:rPr lang="ar-SA" sz="3200" b="1" dirty="0" smtClean="0">
                <a:cs typeface="Traditional Arabic" pitchFamily="2" charset="-78"/>
              </a:rPr>
              <a:t>التحكيم</a:t>
            </a:r>
            <a:endParaRPr lang="en-US" sz="3200" dirty="0"/>
          </a:p>
        </p:txBody>
      </p:sp>
      <p:sp>
        <p:nvSpPr>
          <p:cNvPr id="17411" name="Rectangle 3"/>
          <p:cNvSpPr>
            <a:spLocks noGrp="1" noChangeArrowheads="1"/>
          </p:cNvSpPr>
          <p:nvPr>
            <p:ph type="body" idx="1"/>
          </p:nvPr>
        </p:nvSpPr>
        <p:spPr>
          <a:xfrm>
            <a:off x="533400" y="1417638"/>
            <a:ext cx="8915400" cy="4525962"/>
          </a:xfrm>
        </p:spPr>
        <p:txBody>
          <a:bodyPr/>
          <a:lstStyle/>
          <a:p>
            <a:pPr algn="just" rtl="1"/>
            <a:r>
              <a:rPr lang="ar-SA" b="1" dirty="0" smtClean="0">
                <a:solidFill>
                  <a:srgbClr val="FF0000"/>
                </a:solidFill>
                <a:cs typeface="Traditional Arabic" pitchFamily="2" charset="-78"/>
              </a:rPr>
              <a:t>إذا </a:t>
            </a:r>
            <a:r>
              <a:rPr lang="ar-SA" b="1" dirty="0" smtClean="0">
                <a:solidFill>
                  <a:srgbClr val="FF0000"/>
                </a:solidFill>
                <a:cs typeface="Traditional Arabic" pitchFamily="2" charset="-78"/>
              </a:rPr>
              <a:t>حكّم اثنان</a:t>
            </a:r>
            <a:r>
              <a:rPr lang="ar-SA" b="1" dirty="0" smtClean="0">
                <a:cs typeface="Traditional Arabic" pitchFamily="2" charset="-78"/>
              </a:rPr>
              <a:t> فأكثر بينهما </a:t>
            </a:r>
            <a:r>
              <a:rPr lang="ar-SA" b="1" dirty="0" smtClean="0">
                <a:solidFill>
                  <a:srgbClr val="FF0000"/>
                </a:solidFill>
                <a:cs typeface="Traditional Arabic" pitchFamily="2" charset="-78"/>
              </a:rPr>
              <a:t>رجلا يصلح للقضاء </a:t>
            </a:r>
            <a:r>
              <a:rPr lang="ar-SA" b="1" dirty="0" smtClean="0">
                <a:cs typeface="Traditional Arabic" pitchFamily="2" charset="-78"/>
              </a:rPr>
              <a:t>فحكم بينهما نفذ حكمه </a:t>
            </a:r>
            <a:r>
              <a:rPr lang="ar-SA" b="1" dirty="0" smtClean="0">
                <a:solidFill>
                  <a:srgbClr val="FF0000"/>
                </a:solidFill>
                <a:cs typeface="Traditional Arabic" pitchFamily="2" charset="-78"/>
              </a:rPr>
              <a:t>في المال والحدود واللعان وغيرها </a:t>
            </a:r>
            <a:r>
              <a:rPr lang="ar-SA" b="1" dirty="0" smtClean="0">
                <a:cs typeface="Traditional Arabic" pitchFamily="2" charset="-78"/>
              </a:rPr>
              <a:t>من كل ما ينفذ فيه حكم من ولاه إمام أو نائبه لأن عمر وأبيا تحاكما إلى زيد بن ثابت وتحاكم عثمان وطلحة إلى </a:t>
            </a:r>
            <a:r>
              <a:rPr lang="ar-SA" b="1" dirty="0" err="1" smtClean="0">
                <a:cs typeface="Traditional Arabic" pitchFamily="2" charset="-78"/>
              </a:rPr>
              <a:t>جبير</a:t>
            </a:r>
            <a:r>
              <a:rPr lang="ar-SA" b="1" dirty="0" smtClean="0">
                <a:cs typeface="Traditional Arabic" pitchFamily="2" charset="-78"/>
              </a:rPr>
              <a:t> بن مطعم ولم يكن أحد ممن ذكرنا </a:t>
            </a:r>
            <a:r>
              <a:rPr lang="ar-SA" b="1" dirty="0" smtClean="0">
                <a:cs typeface="Traditional Arabic" pitchFamily="2" charset="-78"/>
              </a:rPr>
              <a:t>قاضيا.</a:t>
            </a:r>
          </a:p>
          <a:p>
            <a:pPr algn="just" rtl="1"/>
            <a:r>
              <a:rPr lang="ar-SA" b="1" dirty="0" smtClean="0">
                <a:solidFill>
                  <a:srgbClr val="0070C0"/>
                </a:solidFill>
                <a:cs typeface="Traditional Arabic" pitchFamily="2" charset="-78"/>
              </a:rPr>
              <a:t>وذهب بعض الفقهاء أن التحكيم يكون في الأموال فقط.</a:t>
            </a:r>
            <a:endParaRPr lang="ar-SA" b="1" dirty="0" smtClean="0">
              <a:solidFill>
                <a:srgbClr val="0070C0"/>
              </a:solidFill>
              <a:cs typeface="Traditional Arabic" pitchFamily="2" charset="-78"/>
            </a:endParaRPr>
          </a:p>
          <a:p>
            <a:pPr algn="just" rtl="1"/>
            <a:endParaRPr lang="ar-SA" b="1" dirty="0" smtClean="0">
              <a:cs typeface="Traditional Arabic" pitchFamily="2"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533400" y="1417638"/>
            <a:ext cx="8915400" cy="4525962"/>
          </a:xfrm>
        </p:spPr>
        <p:txBody>
          <a:bodyPr/>
          <a:lstStyle/>
          <a:p>
            <a:pPr algn="just" rtl="1"/>
            <a:r>
              <a:rPr lang="ar-SA" b="1" dirty="0" smtClean="0">
                <a:solidFill>
                  <a:srgbClr val="0070C0"/>
                </a:solidFill>
                <a:cs typeface="Traditional Arabic" pitchFamily="2" charset="-78"/>
              </a:rPr>
              <a:t>وفي نظام التحكيم الصادر بالأمر الملكي رقم 46 وتاريخ 12/7/1403هـ بينت المادة الأولى منه جواز الاتفاق </a:t>
            </a:r>
            <a:r>
              <a:rPr lang="ar-SA" b="1" dirty="0" smtClean="0">
                <a:solidFill>
                  <a:srgbClr val="0070C0"/>
                </a:solidFill>
                <a:cs typeface="Traditional Arabic" pitchFamily="2" charset="-78"/>
              </a:rPr>
              <a:t>على التحكيم في نزاع معين قائم، وفي اللائحة التنفيذية لهذا النظام المادة الأولى منه بينت عدم جواز التحكيم في المسائل التي لا يجوز الصلح فيها كالحدود واللعان بين الزوجين وكل ما هو متعلق بالنظام العام</a:t>
            </a:r>
            <a:r>
              <a:rPr lang="ar-SA" b="1" dirty="0" smtClean="0">
                <a:cs typeface="Traditional Arabic" pitchFamily="2" charset="-78"/>
              </a:rPr>
              <a:t>.</a:t>
            </a:r>
            <a:endParaRPr lang="ar-SA" b="1" dirty="0" smtClean="0">
              <a:cs typeface="Traditional Arabic" pitchFamily="2" charset="-78"/>
            </a:endParaRPr>
          </a:p>
          <a:p>
            <a:pPr algn="just" rtl="1"/>
            <a:endParaRPr lang="ar-SA" b="1" dirty="0" smtClean="0">
              <a:cs typeface="Traditional Arabic" pitchFamily="2"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7652"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7653"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1924</TotalTime>
  <Words>480</Words>
  <Application>Microsoft Office PowerPoint</Application>
  <PresentationFormat>A4 Paper (210x297 mm)‎</PresentationFormat>
  <Paragraphs>44</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المحاضرة الثانية</vt:lpstr>
      <vt:lpstr>عناصر المحاضرة</vt:lpstr>
      <vt:lpstr>شروط القاضي</vt:lpstr>
      <vt:lpstr>الشريحة 5</vt:lpstr>
      <vt:lpstr>الشريحة 6</vt:lpstr>
      <vt:lpstr>الشريحة 7</vt:lpstr>
      <vt:lpstr>الشريحة 8</vt:lpstr>
      <vt:lpstr>الشريحة 9</vt:lpstr>
      <vt:lpstr>الشريحة 10</vt:lpstr>
      <vt:lpstr>التحكيم</vt:lpstr>
      <vt:lpstr>الشريحة 12</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saleh</cp:lastModifiedBy>
  <cp:revision>163</cp:revision>
  <dcterms:created xsi:type="dcterms:W3CDTF">2009-10-14T19:14:34Z</dcterms:created>
  <dcterms:modified xsi:type="dcterms:W3CDTF">2013-02-03T23:58:59Z</dcterms:modified>
</cp:coreProperties>
</file>