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67" r:id="rId4"/>
    <p:sldId id="481" r:id="rId5"/>
    <p:sldId id="483" r:id="rId6"/>
    <p:sldId id="489" r:id="rId7"/>
    <p:sldId id="491" r:id="rId8"/>
    <p:sldId id="490" r:id="rId9"/>
    <p:sldId id="482" r:id="rId10"/>
    <p:sldId id="485" r:id="rId11"/>
    <p:sldId id="488" r:id="rId12"/>
    <p:sldId id="484" r:id="rId13"/>
    <p:sldId id="487" r:id="rId14"/>
    <p:sldId id="486" r:id="rId15"/>
    <p:sldId id="266" r:id="rId1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654" autoAdjust="0"/>
  </p:normalViewPr>
  <p:slideViewPr>
    <p:cSldViewPr>
      <p:cViewPr>
        <p:scale>
          <a:sx n="90" d="100"/>
          <a:sy n="90" d="100"/>
        </p:scale>
        <p:origin x="-294" y="-31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5574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1B42768-B5A1-4929-BD32-D03DFFD587A4}" type="datetimeFigureOut">
              <a:rPr lang="en-US"/>
              <a:pPr>
                <a:defRPr/>
              </a:pPr>
              <a:t>2/10/2013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4D0F1BF6-3B84-4936-80EF-A6F546647F6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B8C56E-29B5-470A-81A6-99CA5D867210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8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81CEB0-2F5B-45F8-8506-68210C4BFB4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E124C0-4DDB-45A1-9EF6-62542F36777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5E95F6-6B97-4B96-B21B-A47C0A11ED4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3746CA-1240-47CA-9836-018ED689C24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 userDrawn="1"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2688" y="6291263"/>
            <a:ext cx="274796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التعليم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4" r:id="rId1"/>
    <p:sldLayoutId id="2147484095" r:id="rId2"/>
    <p:sldLayoutId id="2147484096" r:id="rId3"/>
    <p:sldLayoutId id="2147484097" r:id="rId4"/>
    <p:sldLayoutId id="2147484098" r:id="rId5"/>
    <p:sldLayoutId id="2147484099" r:id="rId6"/>
    <p:sldLayoutId id="2147484100" r:id="rId7"/>
    <p:sldLayoutId id="2147484101" r:id="rId8"/>
    <p:sldLayoutId id="2147484102" r:id="rId9"/>
    <p:sldLayoutId id="2147484103" r:id="rId10"/>
    <p:sldLayoutId id="2147484104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algn="r" rtl="1"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DD2A66B-F60D-4FEF-9747-B12F3FB41D99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2800" b="1" dirty="0">
                <a:latin typeface="Calibri" pitchFamily="34" charset="0"/>
                <a:cs typeface="Times New Roman" pitchFamily="18" charset="0"/>
              </a:rPr>
              <a:t>فقه </a:t>
            </a:r>
            <a:r>
              <a:rPr lang="ar-SA" sz="2800" b="1" dirty="0" smtClean="0">
                <a:latin typeface="Calibri" pitchFamily="34" charset="0"/>
                <a:cs typeface="Times New Roman" pitchFamily="18" charset="0"/>
              </a:rPr>
              <a:t>القضاء </a:t>
            </a:r>
            <a:r>
              <a:rPr lang="ar-SA" sz="2800" b="1" smtClean="0">
                <a:latin typeface="Calibri" pitchFamily="34" charset="0"/>
                <a:cs typeface="Times New Roman" pitchFamily="18" charset="0"/>
              </a:rPr>
              <a:t>والسياسة الشرعية(1411)</a:t>
            </a:r>
            <a:endParaRPr lang="en-US" sz="2800" b="1" dirty="0">
              <a:latin typeface="Calibri" pitchFamily="34" charset="0"/>
            </a:endParaRPr>
          </a:p>
          <a:p>
            <a:pPr algn="ctr">
              <a:defRPr/>
            </a:pPr>
            <a:r>
              <a:rPr lang="ar-SA" sz="2600" b="1" dirty="0">
                <a:latin typeface="Calibri" pitchFamily="34" charset="0"/>
                <a:cs typeface="Times New Roman" pitchFamily="18" charset="0"/>
              </a:rPr>
              <a:t>قسم الدراسات الإسلامية</a:t>
            </a:r>
          </a:p>
          <a:p>
            <a:pPr algn="ctr">
              <a:defRPr/>
            </a:pPr>
            <a:r>
              <a:rPr lang="ar-SA" sz="2600" b="1" dirty="0"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>
                <a:latin typeface="Calibri" pitchFamily="34" charset="0"/>
                <a:cs typeface="Times New Roman" pitchFamily="18" charset="0"/>
              </a:rPr>
              <a:t> .</a:t>
            </a:r>
            <a:r>
              <a:rPr lang="ar-SA" sz="2600" b="1" dirty="0">
                <a:latin typeface="Calibri" pitchFamily="34" charset="0"/>
                <a:cs typeface="Times New Roman" pitchFamily="18" charset="0"/>
              </a:rPr>
              <a:t>صالح بن إبراهيم الحصيِّن</a:t>
            </a:r>
            <a:endParaRPr lang="en-US" sz="2600" b="1" dirty="0"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75D5A5F8-DF1E-47BF-9797-19F53D59F929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59F35A1D-C607-4100-844F-FCAE050656A5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14339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 eaLnBrk="1" hangingPunct="1"/>
            <a:r>
              <a:rPr lang="ar-SA" sz="3600" b="1" dirty="0" smtClean="0">
                <a:solidFill>
                  <a:schemeClr val="tx1"/>
                </a:solidFill>
                <a:cs typeface="Arial" pitchFamily="34" charset="0"/>
              </a:rPr>
              <a:t>المحاضرة الرابعة</a:t>
            </a:r>
            <a:endParaRPr lang="en-US" sz="36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4340" name="Subtitle 5"/>
          <p:cNvSpPr>
            <a:spLocks noGrp="1"/>
          </p:cNvSpPr>
          <p:nvPr>
            <p:ph type="subTitle" idx="1"/>
          </p:nvPr>
        </p:nvSpPr>
        <p:spPr>
          <a:xfrm>
            <a:off x="990600" y="3581400"/>
            <a:ext cx="7429500" cy="1676400"/>
          </a:xfrm>
        </p:spPr>
        <p:txBody>
          <a:bodyPr/>
          <a:lstStyle/>
          <a:p>
            <a:pPr rtl="1" eaLnBrk="1" hangingPunct="1">
              <a:defRPr/>
            </a:pPr>
            <a:r>
              <a:rPr lang="ar-SA" sz="4400" b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raditional Arabic" pitchFamily="2" charset="-78"/>
              </a:rPr>
              <a:t>طريق </a:t>
            </a:r>
            <a:r>
              <a:rPr lang="ar-SA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raditional Arabic" pitchFamily="2" charset="-78"/>
              </a:rPr>
              <a:t>الحكم وصفته</a:t>
            </a:r>
          </a:p>
          <a:p>
            <a:pPr rtl="1" eaLnBrk="1" hangingPunct="1">
              <a:defRPr/>
            </a:pPr>
            <a:endParaRPr lang="ar-SA" sz="44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 eaLnBrk="1" hangingPunct="1">
              <a:defRPr/>
            </a:pPr>
            <a:r>
              <a:rPr lang="ar-SA" b="1" dirty="0" smtClean="0">
                <a:solidFill>
                  <a:schemeClr val="tx2">
                    <a:lumMod val="75000"/>
                  </a:schemeClr>
                </a:solidFill>
                <a:cs typeface="Traditional Arabic" pitchFamily="2" charset="-78"/>
              </a:rPr>
              <a:t>عناصر المحاضرة</a:t>
            </a:r>
            <a:endParaRPr lang="en-US" b="1" dirty="0">
              <a:solidFill>
                <a:schemeClr val="tx2">
                  <a:lumMod val="75000"/>
                </a:schemeClr>
              </a:solidFill>
              <a:cs typeface="Traditional Arabic" pitchFamily="2" charset="-78"/>
            </a:endParaRPr>
          </a:p>
        </p:txBody>
      </p:sp>
      <p:sp>
        <p:nvSpPr>
          <p:cNvPr id="15363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Traditional Arabic" pitchFamily="2" charset="-78"/>
              </a:rPr>
              <a:t>المراد بطريق الحكم.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Traditional Arabic" pitchFamily="2" charset="-78"/>
              </a:rPr>
              <a:t>صفة الحكم.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Traditional Arabic" pitchFamily="2" charset="-78"/>
              </a:rPr>
              <a:t>حكم القاضي بعلمه.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Traditional Arabic" pitchFamily="2" charset="-78"/>
              </a:rPr>
              <a:t>كيف تكون صيغة اليمين؟.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Traditional Arabic" pitchFamily="2" charset="-78"/>
              </a:rPr>
              <a:t>متى تكون اليمين مقبولة للحكم </a:t>
            </a:r>
            <a:r>
              <a:rPr lang="ar-SA" b="1" dirty="0" err="1" smtClean="0">
                <a:cs typeface="Traditional Arabic" pitchFamily="2" charset="-78"/>
              </a:rPr>
              <a:t>بها</a:t>
            </a:r>
            <a:r>
              <a:rPr lang="ar-SA" b="1" dirty="0" smtClean="0">
                <a:cs typeface="Traditional Arabic" pitchFamily="2" charset="-78"/>
              </a:rPr>
              <a:t>؟.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Traditional Arabic" pitchFamily="2" charset="-78"/>
              </a:rPr>
              <a:t>ما الحكم إن احضر المدعي بينة بعد حلف المدعى عليه؟.</a:t>
            </a:r>
          </a:p>
          <a:p>
            <a:pPr rtl="1" eaLnBrk="1" hangingPunct="1">
              <a:buFont typeface="Arial" pitchFamily="34" charset="0"/>
              <a:buChar char="•"/>
            </a:pPr>
            <a:endParaRPr lang="ar-SA" b="1" dirty="0" smtClean="0">
              <a:cs typeface="Traditional Arabic" pitchFamily="2" charset="-78"/>
            </a:endParaRPr>
          </a:p>
          <a:p>
            <a:pPr rtl="1" eaLnBrk="1" hangingPunct="1">
              <a:buFont typeface="Arial" pitchFamily="34" charset="0"/>
              <a:buChar char="•"/>
            </a:pPr>
            <a:endParaRPr lang="ar-SA" b="1" dirty="0" smtClean="0">
              <a:cs typeface="Traditional Arabic" pitchFamily="2" charset="-78"/>
            </a:endParaRPr>
          </a:p>
          <a:p>
            <a:pPr rtl="1" eaLnBrk="1" hangingPunct="1">
              <a:buFont typeface="Arial" pitchFamily="34" charset="0"/>
              <a:buChar char="•"/>
            </a:pPr>
            <a:endParaRPr lang="ar-SA" b="1" dirty="0" smtClean="0">
              <a:cs typeface="Traditional Arabic" pitchFamily="2" charset="-78"/>
            </a:endParaRPr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65C3A45-CA94-4F38-9909-C4BD9766EC85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 rtl="1">
              <a:defRPr/>
            </a:pPr>
            <a:r>
              <a:rPr lang="ar-SA" sz="3200" b="1" dirty="0" smtClean="0">
                <a:cs typeface="Traditional Arabic" pitchFamily="2" charset="-78"/>
              </a:rPr>
              <a:t>المراد بطريق الحكم</a:t>
            </a:r>
            <a:endParaRPr lang="en-US" sz="3200" b="1" dirty="0">
              <a:effectLst>
                <a:outerShdw blurRad="38100" dist="38100" dir="2700000" algn="tl">
                  <a:srgbClr val="C0C0C0"/>
                </a:outerShdw>
              </a:effectLst>
              <a:cs typeface="Traditional Arabic" pitchFamily="2" charset="-78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447800"/>
            <a:ext cx="8915400" cy="4525963"/>
          </a:xfrm>
        </p:spPr>
        <p:txBody>
          <a:bodyPr/>
          <a:lstStyle/>
          <a:p>
            <a:pPr algn="just" rtl="1"/>
            <a:r>
              <a:rPr lang="ar-SA" b="1" dirty="0" smtClean="0">
                <a:cs typeface="Traditional Arabic" pitchFamily="2" charset="-78"/>
              </a:rPr>
              <a:t>طريق كل شيء: ما توصل </a:t>
            </a:r>
            <a:r>
              <a:rPr lang="ar-SA" b="1" dirty="0" err="1" smtClean="0">
                <a:cs typeface="Traditional Arabic" pitchFamily="2" charset="-78"/>
              </a:rPr>
              <a:t>به</a:t>
            </a:r>
            <a:r>
              <a:rPr lang="ar-SA" b="1" dirty="0" smtClean="0">
                <a:cs typeface="Traditional Arabic" pitchFamily="2" charset="-78"/>
              </a:rPr>
              <a:t> إليه.</a:t>
            </a:r>
          </a:p>
          <a:p>
            <a:pPr algn="just" rtl="1"/>
            <a:r>
              <a:rPr lang="ar-SA" b="1" dirty="0" smtClean="0">
                <a:cs typeface="Traditional Arabic" pitchFamily="2" charset="-78"/>
              </a:rPr>
              <a:t>والحكم فصل الخصومات.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228600"/>
            <a:ext cx="8915400" cy="1143000"/>
          </a:xfrm>
        </p:spPr>
        <p:txBody>
          <a:bodyPr/>
          <a:lstStyle/>
          <a:p>
            <a:pPr algn="just" rtl="1">
              <a:defRPr/>
            </a:pPr>
            <a:r>
              <a:rPr lang="ar-SA" sz="3200" b="1" dirty="0" smtClean="0">
                <a:cs typeface="Traditional Arabic" pitchFamily="2" charset="-78"/>
              </a:rPr>
              <a:t>صفة الحكم</a:t>
            </a:r>
            <a:endParaRPr lang="en-US" sz="3200" b="1" dirty="0">
              <a:effectLst>
                <a:outerShdw blurRad="38100" dist="38100" dir="2700000" algn="tl">
                  <a:srgbClr val="C0C0C0"/>
                </a:outerShdw>
              </a:effectLst>
              <a:cs typeface="Traditional Arabic" pitchFamily="2" charset="-78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417637"/>
            <a:ext cx="8915400" cy="4525963"/>
          </a:xfrm>
        </p:spPr>
        <p:txBody>
          <a:bodyPr/>
          <a:lstStyle/>
          <a:p>
            <a:pPr marL="514350" indent="-514350" algn="just" rtl="1">
              <a:buFont typeface="+mj-lt"/>
              <a:buAutoNum type="arabicPeriod"/>
            </a:pP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إذا حضر إليه خصمان </a:t>
            </a:r>
            <a:r>
              <a:rPr lang="ar-SA" b="1" dirty="0" smtClean="0">
                <a:cs typeface="Traditional Arabic" pitchFamily="2" charset="-78"/>
              </a:rPr>
              <a:t>يسن أن يجلسهما بين يديه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وقال: أيكما المدعي</a:t>
            </a:r>
            <a:r>
              <a:rPr lang="ar-SA" b="1" dirty="0" smtClean="0">
                <a:cs typeface="Traditional Arabic" pitchFamily="2" charset="-78"/>
              </a:rPr>
              <a:t>،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فان سكت</a:t>
            </a:r>
            <a:r>
              <a:rPr lang="ar-SA" b="1" dirty="0" smtClean="0">
                <a:cs typeface="Traditional Arabic" pitchFamily="2" charset="-78"/>
              </a:rPr>
              <a:t> القاضي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حتى</a:t>
            </a:r>
            <a:r>
              <a:rPr lang="ar-SA" b="1" dirty="0" smtClean="0">
                <a:cs typeface="Traditional Arabic" pitchFamily="2" charset="-78"/>
              </a:rPr>
              <a:t> تكون البداءة بالكلام من جهتهما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جاز</a:t>
            </a:r>
            <a:r>
              <a:rPr lang="ar-SA" b="1" dirty="0" smtClean="0">
                <a:cs typeface="Traditional Arabic" pitchFamily="2" charset="-78"/>
              </a:rPr>
              <a:t> له ذلك،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فمن سبق بالدعوى قدمه</a:t>
            </a:r>
            <a:r>
              <a:rPr lang="ar-SA" b="1" dirty="0" smtClean="0">
                <a:cs typeface="Traditional Arabic" pitchFamily="2" charset="-78"/>
              </a:rPr>
              <a:t> الحاكم على خصمه، وإن ادعيا معا أقرع بينهما، فإذا انتهت حكومته ادعى الآخر إن أراد.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152400"/>
            <a:ext cx="8915400" cy="1143000"/>
          </a:xfrm>
        </p:spPr>
        <p:txBody>
          <a:bodyPr/>
          <a:lstStyle/>
          <a:p>
            <a:pPr algn="just" rtl="1">
              <a:defRPr/>
            </a:pPr>
            <a:endParaRPr lang="en-US" sz="3200" b="1" dirty="0">
              <a:effectLst>
                <a:outerShdw blurRad="38100" dist="38100" dir="2700000" algn="tl">
                  <a:srgbClr val="C0C0C0"/>
                </a:outerShdw>
              </a:effectLst>
              <a:cs typeface="Traditional Arabic" pitchFamily="2" charset="-78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341437"/>
            <a:ext cx="8915400" cy="4525963"/>
          </a:xfrm>
        </p:spPr>
        <p:txBody>
          <a:bodyPr/>
          <a:lstStyle/>
          <a:p>
            <a:pPr algn="just" rtl="1"/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ما الدعوى التي لا تسمع؟.</a:t>
            </a:r>
          </a:p>
          <a:p>
            <a:pPr algn="just" rtl="1"/>
            <a:r>
              <a:rPr lang="ar-SA" b="1" dirty="0" smtClean="0">
                <a:cs typeface="Traditional Arabic" pitchFamily="2" charset="-78"/>
              </a:rPr>
              <a:t>لا تسمع دعوى مقلوبة، </a:t>
            </a: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بأن يدعي من عليه الحق على المستحق بأخذ حقه.</a:t>
            </a:r>
            <a:r>
              <a:rPr lang="ar-SA" b="1" dirty="0" smtClean="0">
                <a:cs typeface="Traditional Arabic" pitchFamily="2" charset="-78"/>
              </a:rPr>
              <a:t> </a:t>
            </a:r>
          </a:p>
          <a:p>
            <a:pPr algn="just" rtl="1"/>
            <a:r>
              <a:rPr lang="ar-SA" b="1" dirty="0" smtClean="0">
                <a:cs typeface="Traditional Arabic" pitchFamily="2" charset="-78"/>
              </a:rPr>
              <a:t>ولا حسبة بحق الله تعالى؛ كعبادة وحد وكفارة، وتسمع بينة بذلك</a:t>
            </a:r>
            <a:r>
              <a:rPr lang="ar-SA" b="1" dirty="0" smtClean="0">
                <a:cs typeface="Traditional Arabic" pitchFamily="2" charset="-78"/>
              </a:rPr>
              <a:t>.</a:t>
            </a:r>
          </a:p>
          <a:p>
            <a:pPr algn="just" rtl="1"/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وفي المبدع 10/79 تصح دعوى الحسبة من كل مسلم مكلف رشيد في حق الله تعالى.</a:t>
            </a:r>
            <a:r>
              <a:rPr lang="ar-SA" b="1" dirty="0" smtClean="0">
                <a:cs typeface="Traditional Arabic" pitchFamily="2" charset="-78"/>
              </a:rPr>
              <a:t> </a:t>
            </a:r>
            <a:endParaRPr lang="ar-SA" b="1" dirty="0" smtClean="0">
              <a:cs typeface="Traditional Arabic" pitchFamily="2" charset="-78"/>
            </a:endParaRPr>
          </a:p>
          <a:p>
            <a:pPr algn="just" rtl="1"/>
            <a:r>
              <a:rPr lang="ar-SA" b="1" dirty="0" smtClean="0">
                <a:cs typeface="Traditional Arabic" pitchFamily="2" charset="-78"/>
              </a:rPr>
              <a:t>و</a:t>
            </a: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لا </a:t>
            </a: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تسمع بينة</a:t>
            </a:r>
            <a:r>
              <a:rPr lang="ar-SA" b="1" dirty="0" smtClean="0">
                <a:cs typeface="Traditional Arabic" pitchFamily="2" charset="-78"/>
              </a:rPr>
              <a:t> بعتق وطلاق من غير دعوى.</a:t>
            </a:r>
          </a:p>
          <a:p>
            <a:pPr algn="just" rtl="1"/>
            <a:r>
              <a:rPr lang="ar-SA" b="1" dirty="0" smtClean="0">
                <a:cs typeface="Traditional Arabic" pitchFamily="2" charset="-78"/>
              </a:rPr>
              <a:t>لا</a:t>
            </a: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 تسمع</a:t>
            </a:r>
            <a:r>
              <a:rPr lang="ar-SA" b="1" dirty="0" smtClean="0">
                <a:cs typeface="Traditional Arabic" pitchFamily="2" charset="-78"/>
              </a:rPr>
              <a:t> بينة بحق معين قبل دعواه.</a:t>
            </a:r>
          </a:p>
          <a:p>
            <a:pPr algn="just" rtl="1"/>
            <a:endParaRPr lang="ar-SA" b="1" dirty="0" smtClean="0">
              <a:solidFill>
                <a:srgbClr val="0070C0"/>
              </a:solidFill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152400"/>
            <a:ext cx="8915400" cy="1143000"/>
          </a:xfrm>
        </p:spPr>
        <p:txBody>
          <a:bodyPr/>
          <a:lstStyle/>
          <a:p>
            <a:pPr algn="just" rtl="1">
              <a:defRPr/>
            </a:pPr>
            <a:endParaRPr lang="en-US" sz="3200" b="1" dirty="0">
              <a:effectLst>
                <a:outerShdw blurRad="38100" dist="38100" dir="2700000" algn="tl">
                  <a:srgbClr val="C0C0C0"/>
                </a:outerShdw>
              </a:effectLst>
              <a:cs typeface="Traditional Arabic" pitchFamily="2" charset="-78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341437"/>
            <a:ext cx="8915400" cy="4525963"/>
          </a:xfrm>
        </p:spPr>
        <p:txBody>
          <a:bodyPr/>
          <a:lstStyle/>
          <a:p>
            <a:pPr algn="just" rtl="1"/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وفي نظام المرافعات المادة الرابعة: </a:t>
            </a: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لا يقبل أي طلب أو دفع لا تكون لصاحبه فيه مصلحة قائمة </a:t>
            </a: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مشروعة، </a:t>
            </a: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ومع ذلك تكفي المصلحة </a:t>
            </a: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المحتملة </a:t>
            </a: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إذا كان الغرض من الطلب  الاحتياط لدفع ضرر </a:t>
            </a: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محدق، </a:t>
            </a: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أو </a:t>
            </a:r>
            <a:r>
              <a:rPr lang="ar-SA" b="1" dirty="0" err="1" smtClean="0">
                <a:solidFill>
                  <a:srgbClr val="0070C0"/>
                </a:solidFill>
                <a:cs typeface="Traditional Arabic" pitchFamily="2" charset="-78"/>
              </a:rPr>
              <a:t>الاستيثاق</a:t>
            </a: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 لحق يخشى زوال دليله عند النزاع </a:t>
            </a: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فيه.</a:t>
            </a:r>
            <a:endParaRPr lang="ar-SA" b="1" dirty="0" smtClean="0">
              <a:solidFill>
                <a:srgbClr val="0070C0"/>
              </a:solidFill>
              <a:cs typeface="Traditional Arabic" pitchFamily="2" charset="-78"/>
            </a:endParaRPr>
          </a:p>
          <a:p>
            <a:pPr algn="just" rtl="1"/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وإذا ظهر للقاضي أن الدعوى </a:t>
            </a: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صورية </a:t>
            </a: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كان عليه </a:t>
            </a: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رفضها، </a:t>
            </a: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وله الحكم على المدعي </a:t>
            </a: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بنكال.</a:t>
            </a:r>
            <a:endParaRPr lang="ar-SA" b="1" dirty="0" smtClean="0">
              <a:solidFill>
                <a:srgbClr val="0070C0"/>
              </a:solidFill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152400"/>
            <a:ext cx="8915400" cy="1143000"/>
          </a:xfrm>
        </p:spPr>
        <p:txBody>
          <a:bodyPr/>
          <a:lstStyle/>
          <a:p>
            <a:pPr algn="just" rtl="1">
              <a:defRPr/>
            </a:pPr>
            <a:endParaRPr lang="en-US" sz="3200" b="1" dirty="0">
              <a:effectLst>
                <a:outerShdw blurRad="38100" dist="38100" dir="2700000" algn="tl">
                  <a:srgbClr val="C0C0C0"/>
                </a:outerShdw>
              </a:effectLst>
              <a:cs typeface="Traditional Arabic" pitchFamily="2" charset="-78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341437"/>
            <a:ext cx="8915400" cy="4525963"/>
          </a:xfrm>
        </p:spPr>
        <p:txBody>
          <a:bodyPr/>
          <a:lstStyle/>
          <a:p>
            <a:pPr algn="just" rtl="1"/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وفي المادة الخامسة من نظام المرافعات: تقبل </a:t>
            </a: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الدعوى من ثلاثة-على الأقل-من المواطنين في كل ما فيه مصلحة </a:t>
            </a: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عامة، </a:t>
            </a: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إذا لم يكن في البلد جهة رسمية </a:t>
            </a:r>
            <a:r>
              <a:rPr lang="ar-SA" b="1" dirty="0" err="1" smtClean="0">
                <a:solidFill>
                  <a:srgbClr val="0070C0"/>
                </a:solidFill>
                <a:cs typeface="Traditional Arabic" pitchFamily="2" charset="-78"/>
              </a:rPr>
              <a:t>مسؤولة</a:t>
            </a: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 عن تلك </a:t>
            </a: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المصلحة.</a:t>
            </a:r>
          </a:p>
          <a:p>
            <a:pPr algn="just" rtl="1"/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ويقصد بالمصلحة العامة: </a:t>
            </a: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ما يتعلق بمنفعة </a:t>
            </a: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البلد.</a:t>
            </a:r>
            <a:endParaRPr lang="ar-SA" b="1" dirty="0" smtClean="0">
              <a:solidFill>
                <a:srgbClr val="0070C0"/>
              </a:solidFill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 rtl="1">
              <a:defRPr/>
            </a:pPr>
            <a:endParaRPr lang="en-US" sz="3200" b="1" dirty="0">
              <a:effectLst>
                <a:outerShdw blurRad="38100" dist="38100" dir="2700000" algn="tl">
                  <a:srgbClr val="C0C0C0"/>
                </a:outerShdw>
              </a:effectLst>
              <a:cs typeface="Traditional Arabic" pitchFamily="2" charset="-78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447800"/>
            <a:ext cx="8915400" cy="4525963"/>
          </a:xfrm>
        </p:spPr>
        <p:txBody>
          <a:bodyPr/>
          <a:lstStyle/>
          <a:p>
            <a:pPr marL="514350" indent="-514350" algn="just" rtl="1">
              <a:buFont typeface="+mj-lt"/>
              <a:buAutoNum type="arabicPeriod" startAt="2"/>
            </a:pPr>
            <a:r>
              <a:rPr lang="ar-SA" b="1" dirty="0" smtClean="0">
                <a:cs typeface="Traditional Arabic" pitchFamily="2" charset="-78"/>
              </a:rPr>
              <a:t>فإذا حرر المدعي دعواه فللحاكم سؤال خصمه عنها وإن لم يسأل سؤاله.</a:t>
            </a:r>
          </a:p>
          <a:p>
            <a:pPr marL="514350" indent="-514350" algn="just" rtl="1">
              <a:buFont typeface="+mj-lt"/>
              <a:buAutoNum type="arabicPeriod" startAt="2"/>
            </a:pP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فان أقر له </a:t>
            </a:r>
            <a:r>
              <a:rPr lang="ar-SA" b="1" dirty="0" smtClean="0">
                <a:cs typeface="Traditional Arabic" pitchFamily="2" charset="-78"/>
              </a:rPr>
              <a:t>بدعواه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حكم له عليه </a:t>
            </a:r>
            <a:r>
              <a:rPr lang="ar-SA" b="1" dirty="0" smtClean="0">
                <a:cs typeface="Traditional Arabic" pitchFamily="2" charset="-78"/>
              </a:rPr>
              <a:t>بسؤاله الحكم؛ لأن الحق للمدعي في الحكم فلا يستوفيه إلا بسؤاله.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 rtl="1">
              <a:defRPr/>
            </a:pPr>
            <a:endParaRPr lang="en-US" sz="3200" b="1" dirty="0">
              <a:effectLst>
                <a:outerShdw blurRad="38100" dist="38100" dir="2700000" algn="tl">
                  <a:srgbClr val="C0C0C0"/>
                </a:outerShdw>
              </a:effectLst>
              <a:cs typeface="Traditional Arabic" pitchFamily="2" charset="-78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447800"/>
            <a:ext cx="8915400" cy="4525963"/>
          </a:xfrm>
        </p:spPr>
        <p:txBody>
          <a:bodyPr/>
          <a:lstStyle/>
          <a:p>
            <a:pPr marL="514350" indent="-514350" algn="just" rtl="1">
              <a:buFont typeface="+mj-lt"/>
              <a:buAutoNum type="arabicPeriod" startAt="4"/>
            </a:pP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إن أنكر </a:t>
            </a:r>
            <a:r>
              <a:rPr lang="ar-SA" b="1" dirty="0" smtClean="0">
                <a:cs typeface="Traditional Arabic" pitchFamily="2" charset="-78"/>
              </a:rPr>
              <a:t>بأن قال المدعي: قرضا أو ثمنا فقال المدعي عليه: ما أقرضني أو ما باعني أو لا يستحق علي ما ادعاه ولا شيئا منه أو لا حق له علي صح الجواب.</a:t>
            </a:r>
          </a:p>
          <a:p>
            <a:pPr marL="514350" indent="-514350" algn="just" rtl="1">
              <a:buFont typeface="+mj-lt"/>
              <a:buAutoNum type="arabicPeriod" startAt="4"/>
            </a:pP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قال </a:t>
            </a:r>
            <a:r>
              <a:rPr lang="ar-SA" b="1" dirty="0" smtClean="0">
                <a:cs typeface="Traditional Arabic" pitchFamily="2" charset="-78"/>
              </a:rPr>
              <a:t>الحاكم للمدعي: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إن كان </a:t>
            </a:r>
            <a:r>
              <a:rPr lang="ar-SA" b="1" dirty="0" err="1" smtClean="0">
                <a:solidFill>
                  <a:srgbClr val="FF0000"/>
                </a:solidFill>
                <a:cs typeface="Traditional Arabic" pitchFamily="2" charset="-78"/>
              </a:rPr>
              <a:t>لك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 بينة فأحضرها إن شئت.</a:t>
            </a:r>
          </a:p>
          <a:p>
            <a:pPr marL="514350" indent="-514350" algn="just" rtl="1">
              <a:buFont typeface="+mj-lt"/>
              <a:buAutoNum type="arabicPeriod" startAt="4"/>
            </a:pP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إن أحضر</a:t>
            </a:r>
            <a:r>
              <a:rPr lang="ar-SA" b="1" dirty="0" smtClean="0">
                <a:cs typeface="Traditional Arabic" pitchFamily="2" charset="-78"/>
              </a:rPr>
              <a:t> </a:t>
            </a: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المدعي</a:t>
            </a:r>
            <a:r>
              <a:rPr lang="ar-SA" b="1" dirty="0" smtClean="0">
                <a:cs typeface="Traditional Arabic" pitchFamily="2" charset="-78"/>
              </a:rPr>
              <a:t> البينة لم يسألها الحاكم ولم يلقنها.</a:t>
            </a:r>
          </a:p>
          <a:p>
            <a:pPr marL="514350" indent="-514350" algn="just" rtl="1">
              <a:buFont typeface="+mj-lt"/>
              <a:buAutoNum type="arabicPeriod" startAt="4"/>
            </a:pPr>
            <a:r>
              <a:rPr lang="ar-SA" b="1" dirty="0" smtClean="0">
                <a:cs typeface="Traditional Arabic" pitchFamily="2" charset="-78"/>
              </a:rPr>
              <a:t>إذا شهدت </a:t>
            </a: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البينة</a:t>
            </a:r>
            <a:r>
              <a:rPr lang="ar-SA" b="1" dirty="0" smtClean="0">
                <a:cs typeface="Traditional Arabic" pitchFamily="2" charset="-78"/>
              </a:rPr>
              <a:t>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سمعها</a:t>
            </a:r>
            <a:r>
              <a:rPr lang="ar-SA" b="1" dirty="0" smtClean="0">
                <a:cs typeface="Traditional Arabic" pitchFamily="2" charset="-78"/>
              </a:rPr>
              <a:t> وحرم ترديدها وانتهارها وتعنتها.</a:t>
            </a:r>
          </a:p>
          <a:p>
            <a:pPr marL="514350" indent="-514350" algn="just" rtl="1">
              <a:buFont typeface="+mj-lt"/>
              <a:buAutoNum type="arabicPeriod" startAt="4"/>
            </a:pP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حكم </a:t>
            </a:r>
            <a:r>
              <a:rPr lang="ar-SA" b="1" dirty="0" smtClean="0">
                <a:cs typeface="Traditional Arabic" pitchFamily="2" charset="-78"/>
              </a:rPr>
              <a:t>بالبينة إذا اتضح له الحكم وسأله المدعي.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حكم القاضي بعلمه.</a:t>
            </a:r>
          </a:p>
          <a:p>
            <a:pPr algn="just" rtl="1"/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لا يحكم </a:t>
            </a:r>
            <a:r>
              <a:rPr lang="ar-SA" b="1" dirty="0" smtClean="0">
                <a:cs typeface="Traditional Arabic" pitchFamily="2" charset="-78"/>
              </a:rPr>
              <a:t>القاضي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بعلمه</a:t>
            </a:r>
            <a:r>
              <a:rPr lang="ar-SA" b="1" dirty="0" smtClean="0">
                <a:cs typeface="Traditional Arabic" pitchFamily="2" charset="-78"/>
              </a:rPr>
              <a:t> ولو في غير حد.</a:t>
            </a:r>
          </a:p>
          <a:p>
            <a:pPr algn="just" rtl="1"/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التعليل: </a:t>
            </a:r>
            <a:r>
              <a:rPr lang="ar-SA" b="1" dirty="0" smtClean="0">
                <a:cs typeface="Traditional Arabic" pitchFamily="2" charset="-78"/>
              </a:rPr>
              <a:t>لأن تجويز القضاء بعلم القاضي يفضي إلى تهمته وحكمه بما يشتهي.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 rtl="1">
              <a:defRPr/>
            </a:pPr>
            <a:endParaRPr lang="en-US" sz="3200" b="1" dirty="0">
              <a:effectLst>
                <a:outerShdw blurRad="38100" dist="38100" dir="2700000" algn="tl">
                  <a:srgbClr val="C0C0C0"/>
                </a:outerShdw>
              </a:effectLst>
              <a:cs typeface="Traditional Arabic" pitchFamily="2" charset="-78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447800"/>
            <a:ext cx="8915400" cy="4525963"/>
          </a:xfrm>
        </p:spPr>
        <p:txBody>
          <a:bodyPr/>
          <a:lstStyle/>
          <a:p>
            <a:pPr marL="514350" indent="-514350" algn="just" rtl="1">
              <a:buFont typeface="+mj-lt"/>
              <a:buAutoNum type="arabicPeriod" startAt="9"/>
            </a:pP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إن قال المدعي: مالي بينة أعلمه الحاكم أن له اليمين على خصمه </a:t>
            </a:r>
            <a:r>
              <a:rPr lang="ar-SA" b="1" dirty="0" smtClean="0">
                <a:cs typeface="Traditional Arabic" pitchFamily="2" charset="-78"/>
              </a:rPr>
              <a:t>لما روي أن رجلين اختصما إلى النبي صلى الله عليه وسلم حضرمي وكِندي فقال الحضرمي: يا رسول الله إن هذا غلبني على أرض لي، فقال الكندي: هي أرضي وفي يدي وليس له فيها حق، فقال النبي صلى الله عليه وسلم للحضرمي :[ ألك بينة؟] قال: لا، قال:[ فلك يمينه ]. وهو حديث حسن صحيح قاله في شرح المنتهى.</a:t>
            </a:r>
          </a:p>
          <a:p>
            <a:pPr marL="514350" indent="-514350" algn="just" rtl="1"/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كيف تكون صيغة اليمين؟.</a:t>
            </a:r>
          </a:p>
          <a:p>
            <a:pPr marL="514350" indent="-514350" algn="just" rtl="1"/>
            <a:r>
              <a:rPr lang="ar-SA" b="1" dirty="0" smtClean="0">
                <a:cs typeface="Traditional Arabic" pitchFamily="2" charset="-78"/>
              </a:rPr>
              <a:t>تكون يمينه على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صفة جوابه </a:t>
            </a:r>
            <a:r>
              <a:rPr lang="ar-SA" b="1" dirty="0" smtClean="0">
                <a:cs typeface="Traditional Arabic" pitchFamily="2" charset="-78"/>
              </a:rPr>
              <a:t>للمدعي.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 rtl="1">
              <a:defRPr/>
            </a:pPr>
            <a:endParaRPr lang="en-US" sz="3200" b="1" dirty="0">
              <a:effectLst>
                <a:outerShdw blurRad="38100" dist="38100" dir="2700000" algn="tl">
                  <a:srgbClr val="C0C0C0"/>
                </a:outerShdw>
              </a:effectLst>
              <a:cs typeface="Traditional Arabic" pitchFamily="2" charset="-78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447800"/>
            <a:ext cx="8915400" cy="4525963"/>
          </a:xfrm>
        </p:spPr>
        <p:txBody>
          <a:bodyPr/>
          <a:lstStyle/>
          <a:p>
            <a:pPr marL="514350" indent="-514350" algn="just" rtl="1">
              <a:buFont typeface="+mj-lt"/>
              <a:buAutoNum type="arabicPeriod" startAt="10"/>
            </a:pP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إن سأل </a:t>
            </a:r>
            <a:r>
              <a:rPr lang="ar-SA" b="1" dirty="0" smtClean="0">
                <a:cs typeface="Traditional Arabic" pitchFamily="2" charset="-78"/>
              </a:rPr>
              <a:t>المدعي من القاضي </a:t>
            </a:r>
            <a:r>
              <a:rPr lang="ar-SA" b="1" dirty="0" err="1" smtClean="0">
                <a:solidFill>
                  <a:srgbClr val="FF0000"/>
                </a:solidFill>
                <a:cs typeface="Traditional Arabic" pitchFamily="2" charset="-78"/>
              </a:rPr>
              <a:t>احلافه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 أحلفه وخلى سبيله </a:t>
            </a:r>
            <a:r>
              <a:rPr lang="ar-SA" b="1" dirty="0" smtClean="0">
                <a:cs typeface="Traditional Arabic" pitchFamily="2" charset="-78"/>
              </a:rPr>
              <a:t>بعد </a:t>
            </a:r>
            <a:r>
              <a:rPr lang="ar-SA" b="1" dirty="0" err="1" smtClean="0">
                <a:cs typeface="Traditional Arabic" pitchFamily="2" charset="-78"/>
              </a:rPr>
              <a:t>تحليفه</a:t>
            </a:r>
            <a:r>
              <a:rPr lang="ar-SA" b="1" dirty="0" smtClean="0">
                <a:cs typeface="Traditional Arabic" pitchFamily="2" charset="-78"/>
              </a:rPr>
              <a:t> إياه، لأن الأصل براءة ذمته. </a:t>
            </a:r>
          </a:p>
          <a:p>
            <a:pPr marL="514350" indent="-514350" algn="just" rtl="1"/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متى تكون اليمين مقبولة للحكم </a:t>
            </a:r>
            <a:r>
              <a:rPr lang="ar-SA" b="1" dirty="0" err="1" smtClean="0">
                <a:solidFill>
                  <a:srgbClr val="0070C0"/>
                </a:solidFill>
                <a:cs typeface="Traditional Arabic" pitchFamily="2" charset="-78"/>
              </a:rPr>
              <a:t>بها</a:t>
            </a: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؟.</a:t>
            </a:r>
          </a:p>
          <a:p>
            <a:pPr marL="514350" indent="-514350" algn="just" rtl="1"/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لا يعتد ب</a:t>
            </a:r>
            <a:r>
              <a:rPr lang="ar-SA" b="1" dirty="0" smtClean="0">
                <a:cs typeface="Traditional Arabic" pitchFamily="2" charset="-78"/>
              </a:rPr>
              <a:t>يمين المدعى عليه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قبل</a:t>
            </a:r>
            <a:r>
              <a:rPr lang="ar-SA" b="1" dirty="0" smtClean="0">
                <a:cs typeface="Traditional Arabic" pitchFamily="2" charset="-78"/>
              </a:rPr>
              <a:t> أمر الحاكم له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ومسألة المدعي </a:t>
            </a:r>
            <a:r>
              <a:rPr lang="ar-SA" b="1" dirty="0" err="1" smtClean="0">
                <a:cs typeface="Traditional Arabic" pitchFamily="2" charset="-78"/>
              </a:rPr>
              <a:t>تحليفه</a:t>
            </a:r>
            <a:r>
              <a:rPr lang="ar-SA" b="1" dirty="0" smtClean="0">
                <a:cs typeface="Traditional Arabic" pitchFamily="2" charset="-78"/>
              </a:rPr>
              <a:t>؛ لأن الحلف في اليمين للمدعي فلا يستوفى إلا بطلبه.</a:t>
            </a:r>
          </a:p>
          <a:p>
            <a:pPr marL="514350" indent="-514350" algn="just" rtl="1">
              <a:buFont typeface="+mj-lt"/>
              <a:buAutoNum type="arabicPeriod" startAt="11"/>
            </a:pP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إن نكل </a:t>
            </a:r>
            <a:r>
              <a:rPr lang="ar-SA" b="1" dirty="0" smtClean="0">
                <a:cs typeface="Traditional Arabic" pitchFamily="2" charset="-78"/>
              </a:rPr>
              <a:t>المدعى عليه عن اليمين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قضي عليه </a:t>
            </a:r>
            <a:r>
              <a:rPr lang="ar-SA" b="1" dirty="0" err="1" smtClean="0">
                <a:cs typeface="Traditional Arabic" pitchFamily="2" charset="-78"/>
              </a:rPr>
              <a:t>بالنكول</a:t>
            </a:r>
            <a:r>
              <a:rPr lang="ar-SA" b="1" dirty="0" smtClean="0">
                <a:cs typeface="Traditional Arabic" pitchFamily="2" charset="-78"/>
              </a:rPr>
              <a:t>، رواه أحمد عن عثمان رضي الله عنه،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فيقول </a:t>
            </a:r>
            <a:r>
              <a:rPr lang="ar-SA" b="1" dirty="0" smtClean="0">
                <a:cs typeface="Traditional Arabic" pitchFamily="2" charset="-78"/>
              </a:rPr>
              <a:t>القاضي للمدعى عليه: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إن حلفت </a:t>
            </a:r>
            <a:r>
              <a:rPr lang="ar-SA" b="1" dirty="0" smtClean="0">
                <a:cs typeface="Traditional Arabic" pitchFamily="2" charset="-78"/>
              </a:rPr>
              <a:t>خليت سبيلك،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وإلا</a:t>
            </a:r>
            <a:r>
              <a:rPr lang="ar-SA" b="1" dirty="0" smtClean="0">
                <a:cs typeface="Traditional Arabic" pitchFamily="2" charset="-78"/>
              </a:rPr>
              <a:t> تحلف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قضيت عليك </a:t>
            </a:r>
            <a:r>
              <a:rPr lang="ar-SA" b="1" dirty="0" err="1" smtClean="0">
                <a:cs typeface="Traditional Arabic" pitchFamily="2" charset="-78"/>
              </a:rPr>
              <a:t>بالنكول</a:t>
            </a:r>
            <a:r>
              <a:rPr lang="ar-SA" b="1" dirty="0" smtClean="0">
                <a:cs typeface="Traditional Arabic" pitchFamily="2" charset="-78"/>
              </a:rPr>
              <a:t>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فإن لم يحلف قضي عليه </a:t>
            </a:r>
            <a:r>
              <a:rPr lang="ar-SA" b="1" dirty="0" err="1" smtClean="0">
                <a:cs typeface="Traditional Arabic" pitchFamily="2" charset="-78"/>
              </a:rPr>
              <a:t>بالنكول</a:t>
            </a:r>
            <a:r>
              <a:rPr lang="ar-SA" b="1" dirty="0" smtClean="0">
                <a:cs typeface="Traditional Arabic" pitchFamily="2" charset="-78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 rtl="1">
              <a:defRPr/>
            </a:pPr>
            <a:endParaRPr lang="en-US" sz="3200" b="1" dirty="0">
              <a:effectLst>
                <a:outerShdw blurRad="38100" dist="38100" dir="2700000" algn="tl">
                  <a:srgbClr val="C0C0C0"/>
                </a:outerShdw>
              </a:effectLst>
              <a:cs typeface="Traditional Arabic" pitchFamily="2" charset="-78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447800"/>
            <a:ext cx="8915400" cy="4525963"/>
          </a:xfrm>
        </p:spPr>
        <p:txBody>
          <a:bodyPr/>
          <a:lstStyle/>
          <a:p>
            <a:pPr marL="514350" indent="-514350" algn="just" rtl="1">
              <a:buFont typeface="+mj-lt"/>
              <a:buAutoNum type="arabicPeriod" startAt="12"/>
            </a:pP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فإن حلف المنكر </a:t>
            </a:r>
            <a:r>
              <a:rPr lang="ar-SA" b="1" dirty="0" smtClean="0">
                <a:cs typeface="Traditional Arabic" pitchFamily="2" charset="-78"/>
              </a:rPr>
              <a:t>خلى الحاكم سبيله.</a:t>
            </a:r>
          </a:p>
          <a:p>
            <a:pPr marL="514350" indent="-514350" algn="just" rtl="1"/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ما الحكم إن احضر المدعي بينة بعد حلف المدعى عليه؟.</a:t>
            </a:r>
          </a:p>
          <a:p>
            <a:pPr marL="514350" indent="-514350" algn="just" rtl="1"/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إن أحضر المدعي بينة </a:t>
            </a:r>
            <a:r>
              <a:rPr lang="ar-SA" b="1" dirty="0" smtClean="0">
                <a:cs typeface="Traditional Arabic" pitchFamily="2" charset="-78"/>
              </a:rPr>
              <a:t>عليه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حكم</a:t>
            </a:r>
            <a:r>
              <a:rPr lang="ar-SA" b="1" dirty="0" smtClean="0">
                <a:cs typeface="Traditional Arabic" pitchFamily="2" charset="-78"/>
              </a:rPr>
              <a:t> القاضي </a:t>
            </a:r>
            <a:r>
              <a:rPr lang="ar-SA" b="1" dirty="0" err="1" smtClean="0">
                <a:solidFill>
                  <a:srgbClr val="FF0000"/>
                </a:solidFill>
                <a:cs typeface="Traditional Arabic" pitchFamily="2" charset="-78"/>
              </a:rPr>
              <a:t>بها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 ولم تكن اليمين مزيلة </a:t>
            </a:r>
            <a:r>
              <a:rPr lang="ar-SA" b="1" smtClean="0">
                <a:solidFill>
                  <a:srgbClr val="FF0000"/>
                </a:solidFill>
                <a:cs typeface="Traditional Arabic" pitchFamily="2" charset="-78"/>
              </a:rPr>
              <a:t>للحق.</a:t>
            </a:r>
            <a:endParaRPr lang="ar-SA" b="1" dirty="0" smtClean="0">
              <a:solidFill>
                <a:srgbClr val="FF0000"/>
              </a:solidFill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7652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7653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2024</TotalTime>
  <Words>656</Words>
  <Application>Microsoft Office PowerPoint</Application>
  <PresentationFormat>A4 Paper (210x297 mm)‎</PresentationFormat>
  <Paragraphs>57</Paragraphs>
  <Slides>15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6" baseType="lpstr">
      <vt:lpstr>Office Theme</vt:lpstr>
      <vt:lpstr>الشريحة 1</vt:lpstr>
      <vt:lpstr>المحاضرة الرابعة</vt:lpstr>
      <vt:lpstr>عناصر المحاضرة</vt:lpstr>
      <vt:lpstr>المراد بطريق الحكم</vt:lpstr>
      <vt:lpstr>صفة الحكم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saleh</cp:lastModifiedBy>
  <cp:revision>166</cp:revision>
  <dcterms:created xsi:type="dcterms:W3CDTF">2009-10-14T19:14:34Z</dcterms:created>
  <dcterms:modified xsi:type="dcterms:W3CDTF">2013-02-10T19:03:52Z</dcterms:modified>
</cp:coreProperties>
</file>