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481" r:id="rId5"/>
    <p:sldId id="490" r:id="rId6"/>
    <p:sldId id="484" r:id="rId7"/>
    <p:sldId id="483" r:id="rId8"/>
    <p:sldId id="485" r:id="rId9"/>
    <p:sldId id="491" r:id="rId10"/>
    <p:sldId id="482" r:id="rId11"/>
    <p:sldId id="487" r:id="rId12"/>
    <p:sldId id="486" r:id="rId13"/>
    <p:sldId id="488" r:id="rId14"/>
    <p:sldId id="48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5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2/24/2013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smtClean="0">
                <a:solidFill>
                  <a:schemeClr val="tx1"/>
                </a:solidFill>
                <a:cs typeface="Arial" pitchFamily="34" charset="0"/>
              </a:rPr>
              <a:t>المحاضرة الخامسة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524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الدعوى</a:t>
            </a:r>
          </a:p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شروط صحة الدعوى</a:t>
            </a:r>
          </a:p>
          <a:p>
            <a:pPr rtl="1" eaLnBrk="1" hangingPunct="1">
              <a:defRPr/>
            </a:pP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شروط صحة الدعوى.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 الأسباب التي تذكر في الدعوى والتي لا تذكر.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الحكم </a:t>
            </a:r>
            <a:r>
              <a:rPr lang="ar-SA" b="1" dirty="0" smtClean="0">
                <a:cs typeface="Traditional Arabic" pitchFamily="2" charset="-78"/>
              </a:rPr>
              <a:t>على الغائب</a:t>
            </a:r>
            <a:r>
              <a:rPr lang="ar-SA" b="1" dirty="0" smtClean="0">
                <a:cs typeface="Traditional Arabic" pitchFamily="2" charset="-78"/>
              </a:rPr>
              <a:t>.</a:t>
            </a:r>
            <a:endParaRPr lang="ar-SA" b="1" dirty="0" smtClean="0">
              <a:cs typeface="Traditional Arabic" pitchFamily="2" charset="-78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 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لا تصح الدعوى إلا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بشروط ستة: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محررة؛</a:t>
            </a:r>
            <a:r>
              <a:rPr lang="ar-SA" b="1" dirty="0" smtClean="0">
                <a:cs typeface="Traditional Arabic" pitchFamily="2" charset="-78"/>
              </a:rPr>
              <a:t> لأن الحكم مرتب عليها ولذلك قال رسول الله صلى الله عليه وسلم: [ وإنما أقضي على نحو ما أسمع ].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ومعنى محررة أي مبينة وواضحة.</a:t>
            </a:r>
            <a:endParaRPr lang="ar-SA" b="1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نظام المرافعات (م 62 و63) بينتا أن المرافعة تكون علنية وان على القاضي أن يسأل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المدعي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عما هو لازم لتحرير دعواه، وفي حالة امتناع المدعي عن تحرير دعواه أو عجزه يحكم بصرف النظر.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2"/>
            </a:pPr>
            <a:r>
              <a:rPr lang="ar-SA" b="1" dirty="0" smtClean="0">
                <a:cs typeface="Traditional Arabic" pitchFamily="2" charset="-78"/>
              </a:rPr>
              <a:t> 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معلومة المدعى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؛ أي أن تكون بشيء معلوم ليتأتى الإلزام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. 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الدعوى المجهولة متى تجوز؟.</a:t>
            </a:r>
          </a:p>
          <a:p>
            <a:pPr marL="514350" indent="-514350" algn="just" rtl="1"/>
            <a:r>
              <a:rPr lang="ar-SA" b="1" dirty="0" smtClean="0">
                <a:cs typeface="Traditional Arabic" pitchFamily="2" charset="-78"/>
              </a:rPr>
              <a:t>الدعوى بـ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ما نصححه مجهولا كالوصية </a:t>
            </a:r>
            <a:r>
              <a:rPr lang="ar-SA" b="1" dirty="0" smtClean="0">
                <a:cs typeface="Traditional Arabic" pitchFamily="2" charset="-78"/>
              </a:rPr>
              <a:t>بشيء من ماله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؛ كأن يوصي له بسيارة،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</a:t>
            </a:r>
            <a:r>
              <a:rPr lang="ar-SA" b="1" dirty="0" smtClean="0">
                <a:cs typeface="Traditional Arabic" pitchFamily="2" charset="-78"/>
              </a:rPr>
              <a:t>الدعوى بـ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عبد من عبيده </a:t>
            </a:r>
            <a:r>
              <a:rPr lang="ar-SA" b="1" dirty="0" smtClean="0">
                <a:cs typeface="Traditional Arabic" pitchFamily="2" charset="-78"/>
              </a:rPr>
              <a:t>جعله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مهرا ونحوه </a:t>
            </a:r>
            <a:r>
              <a:rPr lang="ar-SA" b="1" dirty="0" smtClean="0">
                <a:cs typeface="Traditional Arabic" pitchFamily="2" charset="-78"/>
              </a:rPr>
              <a:t>كعوض خلع، أو أقر ب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مجهول</a:t>
            </a:r>
            <a:r>
              <a:rPr lang="ar-SA" b="1" dirty="0" smtClean="0">
                <a:cs typeface="Traditional Arabic" pitchFamily="2" charset="-78"/>
              </a:rPr>
              <a:t> فيطالبه بما وجب له.</a:t>
            </a:r>
          </a:p>
          <a:p>
            <a:pPr marL="514350" indent="-514350" algn="just" rtl="1">
              <a:buFont typeface="+mj-lt"/>
              <a:buAutoNum type="arabicPeriod"/>
            </a:pPr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3"/>
            </a:pPr>
            <a:r>
              <a:rPr lang="ar-SA" b="1" dirty="0" smtClean="0">
                <a:cs typeface="Traditional Arabic" pitchFamily="2" charset="-78"/>
              </a:rPr>
              <a:t>أن يصرح بالدعوى فلا يكفي: لي عنده كذا حتى يقول: وأنا مطالبه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، ولا تسمع بمؤجل لإثباته؛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كدين مؤجل؛ لأنه لا يجب الطلب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به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قبل حلوله.</a:t>
            </a:r>
            <a:endParaRPr lang="ar-SA" b="1" dirty="0" smtClean="0">
              <a:cs typeface="Traditional Arabic" pitchFamily="2" charset="-78"/>
            </a:endParaRPr>
          </a:p>
          <a:p>
            <a:pPr marL="514350" indent="-514350" algn="just" rtl="1">
              <a:buFont typeface="+mj-lt"/>
              <a:buAutoNum type="arabicPeriod" startAt="3"/>
            </a:pPr>
            <a:r>
              <a:rPr lang="ar-SA" b="1" dirty="0" smtClean="0">
                <a:cs typeface="Traditional Arabic" pitchFamily="2" charset="-78"/>
              </a:rPr>
              <a:t>أن تنفك عما يكذبها؛ فلا تصح على إنسان أنه قتل أو سرق من عشرين سنة وسنه دونها. 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لائحة المرافعات (4/ 5و6) رد الدعوى إذا كانت كيدية أو صورية وللقاضي الحكم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بتعزير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المدعي.</a:t>
            </a:r>
            <a:endParaRPr lang="ar-SA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17637"/>
            <a:ext cx="8915400" cy="4525963"/>
          </a:xfrm>
        </p:spPr>
        <p:txBody>
          <a:bodyPr/>
          <a:lstStyle/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الأسباب التي تذكر في الدعوى والتي لا تذكر.</a:t>
            </a:r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لا يعتبر فيها ذكر سبب الاستحقاق؛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أي سبب استحقاقه لهذه العين أو الدين بان انتقلت له بإرث أو بيع أو هدية ونحوه؛ لأن هذه الأسباب قد تكثر فتخفى على المدعي.</a:t>
            </a:r>
            <a:endParaRPr lang="ar-SA" b="1" dirty="0" smtClean="0">
              <a:cs typeface="Traditional Arabic" pitchFamily="2" charset="-78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ادعى عقد نكاح أو </a:t>
            </a:r>
            <a:r>
              <a:rPr lang="ar-SA" b="1" dirty="0" smtClean="0">
                <a:cs typeface="Traditional Arabic" pitchFamily="2" charset="-78"/>
              </a:rPr>
              <a:t>عقد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بيع أو غيرهما </a:t>
            </a:r>
            <a:r>
              <a:rPr lang="ar-SA" b="1" dirty="0" smtClean="0">
                <a:cs typeface="Traditional Arabic" pitchFamily="2" charset="-78"/>
              </a:rPr>
              <a:t>كإجارة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فلابد من ذكر شروطه؛ </a:t>
            </a:r>
            <a:r>
              <a:rPr lang="ar-SA" b="1" dirty="0" smtClean="0">
                <a:cs typeface="Traditional Arabic" pitchFamily="2" charset="-78"/>
              </a:rPr>
              <a:t>لأن الناس مختلفون في الشروط فقد لا يكون العقد صحيحا عند القاضي.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إن ادعى استدامة الزوجية لم يشترط ذكر شروط العقد.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ادعت امرأة نكاح رجل لطلب نفقة أو مهر أو نحوهما سمعت دعواها؛ </a:t>
            </a:r>
            <a:r>
              <a:rPr lang="ar-SA" b="1" dirty="0" smtClean="0">
                <a:cs typeface="Traditional Arabic" pitchFamily="2" charset="-78"/>
              </a:rPr>
              <a:t>لأنها تدعي حقا لها تضيفه إلى سببه،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وسبب النفقة والمهر هنا النكاح وهما حق للمرأة.</a:t>
            </a:r>
            <a:endParaRPr lang="ar-SA" b="1" dirty="0" smtClean="0">
              <a:cs typeface="Traditional Arabic" pitchFamily="2" charset="-78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وإن لم تدع سوى النكاح </a:t>
            </a:r>
            <a:r>
              <a:rPr lang="ar-SA" b="1" dirty="0" smtClean="0">
                <a:cs typeface="Traditional Arabic" pitchFamily="2" charset="-78"/>
              </a:rPr>
              <a:t>من نفقة ومهر وغيرهما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لم تقبل </a:t>
            </a:r>
            <a:r>
              <a:rPr lang="ar-SA" b="1" dirty="0" smtClean="0">
                <a:cs typeface="Traditional Arabic" pitchFamily="2" charset="-78"/>
              </a:rPr>
              <a:t>دعواها؛ لأن النكاح حق الزوج عليها فلا تسمع دعواها بحق لغيرها.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ادعى </a:t>
            </a:r>
            <a:r>
              <a:rPr lang="ar-SA" b="1" dirty="0" smtClean="0">
                <a:cs typeface="Traditional Arabic" pitchFamily="2" charset="-78"/>
              </a:rPr>
              <a:t>إنسان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الإرث ذكر سببه؛ </a:t>
            </a:r>
            <a:r>
              <a:rPr lang="ar-SA" b="1" dirty="0" smtClean="0">
                <a:cs typeface="Traditional Arabic" pitchFamily="2" charset="-78"/>
              </a:rPr>
              <a:t>لأن أسباب الإرث تختلف فلابد من تعيينه.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5"/>
            </a:pPr>
            <a:r>
              <a:rPr lang="ar-SA" b="1" dirty="0" smtClean="0">
                <a:cs typeface="Traditional Arabic" pitchFamily="2" charset="-78"/>
              </a:rPr>
              <a:t>يعتبر تعيين مدعى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إن كان حاضرا بالمجلس، وإحضار عين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المدعى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بها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إذا كانت</a:t>
            </a:r>
            <a:r>
              <a:rPr lang="ar-SA" b="1" dirty="0" smtClean="0">
                <a:cs typeface="Traditional Arabic" pitchFamily="2" charset="-78"/>
              </a:rPr>
              <a:t> بالبلد لتُعين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بمجلس الحكم</a:t>
            </a:r>
            <a:r>
              <a:rPr lang="ar-SA" b="1" dirty="0" smtClean="0">
                <a:cs typeface="Traditional Arabic" pitchFamily="2" charset="-78"/>
              </a:rPr>
              <a:t>، وإن كانت غائبة وصفها كسلم والأولى ذكر قيمتها أيضا.</a:t>
            </a:r>
          </a:p>
          <a:p>
            <a:pPr marL="514350" indent="-514350" algn="just" rtl="1">
              <a:buFont typeface="+mj-lt"/>
              <a:buAutoNum type="arabicPeriod" startAt="5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عدالة البينة ظاهرا وباطنا؛ </a:t>
            </a:r>
            <a:r>
              <a:rPr lang="ar-SA" b="1" dirty="0" smtClean="0">
                <a:cs typeface="Traditional Arabic" pitchFamily="2" charset="-78"/>
              </a:rPr>
              <a:t>لقوله تعالى: { وأشهدوا ذوي عدل منكم }، إلا في عقد نكاح فتكفي العدالة ظاهرا.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ومن جهلت عدالته سأل </a:t>
            </a:r>
            <a:r>
              <a:rPr lang="ar-SA" b="1" dirty="0" smtClean="0">
                <a:cs typeface="Traditional Arabic" pitchFamily="2" charset="-78"/>
              </a:rPr>
              <a:t>القاضي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عنه</a:t>
            </a:r>
            <a:r>
              <a:rPr lang="ar-SA" b="1" dirty="0" smtClean="0">
                <a:cs typeface="Traditional Arabic" pitchFamily="2" charset="-78"/>
              </a:rPr>
              <a:t> ممن له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خبرة </a:t>
            </a:r>
            <a:r>
              <a:rPr lang="ar-SA" b="1" dirty="0" err="1" smtClean="0">
                <a:cs typeface="Traditional Arabic" pitchFamily="2" charset="-78"/>
              </a:rPr>
              <a:t>باطنة</a:t>
            </a:r>
            <a:r>
              <a:rPr lang="ar-SA" b="1" dirty="0" smtClean="0">
                <a:cs typeface="Traditional Arabic" pitchFamily="2" charset="-78"/>
              </a:rPr>
              <a:t> بصحبة أو معاملة ونحوهما.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وتقدم بينة جرح على تعديل.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وتعديل الخصم وحده أو تصديقه للشاهد تعديل له.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وإن علم </a:t>
            </a:r>
            <a:r>
              <a:rPr lang="ar-SA" b="1" dirty="0" smtClean="0">
                <a:cs typeface="Traditional Arabic" pitchFamily="2" charset="-78"/>
              </a:rPr>
              <a:t>القاضي عدالة الشاهد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عمل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بها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r>
              <a:rPr lang="ar-SA" b="1" dirty="0" smtClean="0">
                <a:cs typeface="Traditional Arabic" pitchFamily="2" charset="-78"/>
              </a:rPr>
              <a:t>ولم يحتج لتزكية، وكذا لو علم فسقه.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وإن جرح الخصم الشهود كلف البينة بـ</a:t>
            </a:r>
            <a:r>
              <a:rPr lang="ar-SA" b="1" dirty="0" smtClean="0">
                <a:cs typeface="Traditional Arabic" pitchFamily="2" charset="-78"/>
              </a:rPr>
              <a:t>الجرح، ولا بد من بيان سببه عن رؤية أو استفاضة.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وأنظر</a:t>
            </a:r>
            <a:r>
              <a:rPr lang="ar-SA" b="1" dirty="0" smtClean="0">
                <a:cs typeface="Traditional Arabic" pitchFamily="2" charset="-78"/>
              </a:rPr>
              <a:t> من ادعى الجرح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له ثلاثة إن طلبه.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وللمدعي </a:t>
            </a:r>
            <a:r>
              <a:rPr lang="ar-SA" b="1" dirty="0" smtClean="0">
                <a:cs typeface="Traditional Arabic" pitchFamily="2" charset="-78"/>
              </a:rPr>
              <a:t>ملازمة خصمه في مدة الإنظار لئلا </a:t>
            </a:r>
            <a:r>
              <a:rPr lang="ar-SA" b="1" dirty="0" smtClean="0">
                <a:cs typeface="Traditional Arabic" pitchFamily="2" charset="-78"/>
              </a:rPr>
              <a:t>يهرب.</a:t>
            </a:r>
            <a:endParaRPr lang="ar-SA" b="1" dirty="0" smtClean="0">
              <a:cs typeface="Traditional Arabic" pitchFamily="2" charset="-78"/>
            </a:endParaRP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فإن لم يأت </a:t>
            </a:r>
            <a:r>
              <a:rPr lang="ar-SA" b="1" dirty="0" smtClean="0">
                <a:cs typeface="Traditional Arabic" pitchFamily="2" charset="-78"/>
              </a:rPr>
              <a:t>مدعي الجرح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ببينة حكم عليه؛ </a:t>
            </a:r>
            <a:r>
              <a:rPr lang="ar-SA" b="1" dirty="0" smtClean="0">
                <a:cs typeface="Traditional Arabic" pitchFamily="2" charset="-78"/>
              </a:rPr>
              <a:t>لأن عجزه عن إقامة البينة على الجرح في المدة المذكورة دليل على عدم ما ادعاه.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وإن جهل</a:t>
            </a:r>
            <a:r>
              <a:rPr lang="ar-SA" b="1" dirty="0" smtClean="0">
                <a:cs typeface="Traditional Arabic" pitchFamily="2" charset="-78"/>
              </a:rPr>
              <a:t> القاضي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حال البينة طلب من المدعي تزكيتهم </a:t>
            </a:r>
            <a:r>
              <a:rPr lang="ar-SA" b="1" dirty="0" smtClean="0">
                <a:cs typeface="Traditional Arabic" pitchFamily="2" charset="-78"/>
              </a:rPr>
              <a:t>لتثبت عدالتهم فيحكم له.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ويكفي</a:t>
            </a:r>
            <a:r>
              <a:rPr lang="ar-SA" b="1" dirty="0" smtClean="0">
                <a:cs typeface="Traditional Arabic" pitchFamily="2" charset="-78"/>
              </a:rPr>
              <a:t> في التزكية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عدلان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يشهدان </a:t>
            </a:r>
            <a:r>
              <a:rPr lang="ar-SA" b="1" dirty="0" smtClean="0">
                <a:cs typeface="Traditional Arabic" pitchFamily="2" charset="-78"/>
              </a:rPr>
              <a:t>بعدالة الشاهد.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 يقبل في الترجمة وفي التزكية و</a:t>
            </a:r>
            <a:r>
              <a:rPr lang="ar-SA" b="1" dirty="0" smtClean="0">
                <a:cs typeface="Traditional Arabic" pitchFamily="2" charset="-78"/>
              </a:rPr>
              <a:t>في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الجرح والتعريف </a:t>
            </a:r>
            <a:r>
              <a:rPr lang="ar-SA" b="1" dirty="0" smtClean="0">
                <a:cs typeface="Traditional Arabic" pitchFamily="2" charset="-78"/>
              </a:rPr>
              <a:t>عند حاكم إلا قول </a:t>
            </a:r>
            <a:r>
              <a:rPr lang="ar-SA" b="1" dirty="0" err="1" smtClean="0">
                <a:cs typeface="Traditional Arabic" pitchFamily="2" charset="-78"/>
              </a:rPr>
              <a:t>عدلين</a:t>
            </a:r>
            <a:r>
              <a:rPr lang="ar-SA" b="1" dirty="0" smtClean="0">
                <a:cs typeface="Traditional Arabic" pitchFamily="2" charset="-78"/>
              </a:rPr>
              <a:t> إن كان ذلك فيما يعتبر فيه شهادة </a:t>
            </a:r>
            <a:r>
              <a:rPr lang="ar-SA" b="1" dirty="0" err="1" smtClean="0">
                <a:cs typeface="Traditional Arabic" pitchFamily="2" charset="-78"/>
              </a:rPr>
              <a:t>عدلين</a:t>
            </a:r>
            <a:r>
              <a:rPr lang="ar-SA" b="1" dirty="0" smtClean="0">
                <a:cs typeface="Traditional Arabic" pitchFamily="2" charset="-78"/>
              </a:rPr>
              <a:t>، وإلا فحكم ذلك حكم الشهادة على ما يأتي تفصيله.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وإن قال المدعي: لي بينة وأريد يمينه فإن كانت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البينة</a:t>
            </a:r>
            <a:r>
              <a:rPr lang="ar-SA" b="1" dirty="0" smtClean="0">
                <a:cs typeface="Traditional Arabic" pitchFamily="2" charset="-78"/>
              </a:rPr>
              <a:t> بالمجلس فليس له إلا إحداهما؛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لقوله صلى الله عليه وسلم:[ شاهداك أو يمينه].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وإلا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تكن البينة حاضرة بالمجلس</a:t>
            </a:r>
            <a:r>
              <a:rPr lang="ar-SA" b="1" dirty="0" smtClean="0">
                <a:cs typeface="Traditional Arabic" pitchFamily="2" charset="-78"/>
              </a:rPr>
              <a:t> فله ذلك.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وإن سأل ملازمته حتى يقيمها أجيب في المجلس فإن لم يحضرها فيه صرف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المدعى عليه</a:t>
            </a:r>
            <a:r>
              <a:rPr lang="ar-SA" b="1" dirty="0" smtClean="0">
                <a:cs typeface="Traditional Arabic" pitchFamily="2" charset="-78"/>
              </a:rPr>
              <a:t>؛ لأنه لم يثبت له قبله حق حتى يحبس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itchFamily="2" charset="-78"/>
              </a:rPr>
              <a:t>الحكم على الغائب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أولا: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يحكم على الغائب </a:t>
            </a:r>
            <a:r>
              <a:rPr lang="ar-SA" b="1" dirty="0" smtClean="0">
                <a:cs typeface="Traditional Arabic" pitchFamily="2" charset="-78"/>
              </a:rPr>
              <a:t>مسافة القصر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إذا ثبت عليه الحق </a:t>
            </a:r>
            <a:r>
              <a:rPr lang="ar-SA" b="1" dirty="0" smtClean="0">
                <a:cs typeface="Traditional Arabic" pitchFamily="2" charset="-78"/>
              </a:rPr>
              <a:t>لحديث هند قالت: يا رسول الله إن أبا سفيان رجل شحيح وليس يعطيني من النفقة ما يكفيني وولدي قال:[ خذي ما يكفيك وولدك بالمعروف ] متفق عليه فتسمع الدعوى والبينة على الغائب مسافة قصر وعلى غير مكلف ويحكم </a:t>
            </a:r>
            <a:r>
              <a:rPr lang="ar-SA" b="1" dirty="0" err="1" smtClean="0"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 ثم إذا حضر الغائب فهو على حجته.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ثانيا: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ادعى </a:t>
            </a:r>
            <a:r>
              <a:rPr lang="ar-SA" b="1" dirty="0" smtClean="0">
                <a:cs typeface="Traditional Arabic" pitchFamily="2" charset="-78"/>
              </a:rPr>
              <a:t>إنسان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على حاضر في البلد غائب عن مجلس الحكم </a:t>
            </a:r>
            <a:r>
              <a:rPr lang="ar-SA" b="1" dirty="0" smtClean="0">
                <a:cs typeface="Traditional Arabic" pitchFamily="2" charset="-78"/>
              </a:rPr>
              <a:t>أو على مسافر دون مسافة قصر غير مستتر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وأتى</a:t>
            </a:r>
            <a:r>
              <a:rPr lang="ar-SA" b="1" dirty="0" smtClean="0">
                <a:cs typeface="Traditional Arabic" pitchFamily="2" charset="-78"/>
              </a:rPr>
              <a:t> المدعي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ببينة لم تسمع الدعوى ولا البينة</a:t>
            </a:r>
            <a:r>
              <a:rPr lang="ar-SA" b="1" dirty="0" smtClean="0">
                <a:cs typeface="Traditional Arabic" pitchFamily="2" charset="-78"/>
              </a:rPr>
              <a:t> عليه حتى يحضر مجلس الحكم؛ لأنه يمكن سؤاله فلم يجز الحكم عليه قبله.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(م 55) من نظام المرافعات:“ إذا غاب المدعى عليه عن الجلسة الأولى فيؤجل النظر في القضية إلى جلسة لاحقة يبلغ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بها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</a:t>
            </a:r>
            <a:r>
              <a:rPr lang="ar-SA" b="1" smtClean="0">
                <a:solidFill>
                  <a:srgbClr val="0070C0"/>
                </a:solidFill>
                <a:cs typeface="Traditional Arabic" pitchFamily="2" charset="-78"/>
              </a:rPr>
              <a:t>المدعى عليه،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فإن غاب عن هذه الجلسة أو غاب عن جلسة أخرى دون عذر تقبله المحكمة فتحكم المحكمة </a:t>
            </a:r>
            <a:r>
              <a:rPr lang="ar-SA" b="1" smtClean="0">
                <a:solidFill>
                  <a:srgbClr val="0070C0"/>
                </a:solidFill>
                <a:cs typeface="Traditional Arabic" pitchFamily="2" charset="-78"/>
              </a:rPr>
              <a:t>في القضية،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ويعد حكمها في حق المدعى عليه غيابياً ما لم يكن غيابه بعد قفل باب المرافعة في القضية فيعد الحكم </a:t>
            </a:r>
            <a:r>
              <a:rPr lang="ar-SA" b="1" smtClean="0">
                <a:solidFill>
                  <a:srgbClr val="0070C0"/>
                </a:solidFill>
                <a:cs typeface="Traditional Arabic" pitchFamily="2" charset="-78"/>
              </a:rPr>
              <a:t>حضورياً.</a:t>
            </a:r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729</Words>
  <Application>Microsoft Office PowerPoint</Application>
  <PresentationFormat>A4 Paper (210x297 mm)‎</PresentationFormat>
  <Paragraphs>55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الخامسة</vt:lpstr>
      <vt:lpstr>عناصر المحاضرة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الحكم على الغائب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170</cp:revision>
  <dcterms:created xsi:type="dcterms:W3CDTF">2009-10-14T19:14:34Z</dcterms:created>
  <dcterms:modified xsi:type="dcterms:W3CDTF">2013-02-24T17:11:26Z</dcterms:modified>
</cp:coreProperties>
</file>