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481" r:id="rId5"/>
    <p:sldId id="515" r:id="rId6"/>
    <p:sldId id="482" r:id="rId7"/>
    <p:sldId id="483" r:id="rId8"/>
    <p:sldId id="484" r:id="rId9"/>
    <p:sldId id="485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009900"/>
    <a:srgbClr val="709256"/>
    <a:srgbClr val="AD9968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94" y="-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55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42768-B5A1-4929-BD32-D03DFFD587A4}" type="datetimeFigureOut">
              <a:rPr lang="en-US"/>
              <a:pPr>
                <a:defRPr/>
              </a:pPr>
              <a:t>2/25/2013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D0F1BF6-3B84-4936-80EF-A6F546647F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C56E-29B5-470A-81A6-99CA5D86721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1CEB0-2F5B-45F8-8506-68210C4BFB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124C0-4DDB-45A1-9EF6-62542F367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95F6-6B97-4B96-B21B-A47C0A11E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46CA-1240-47CA-9836-018ED689C2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D2A66B-F60D-4FEF-9747-B12F3FB41D9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القضاء </a:t>
            </a:r>
            <a:r>
              <a:rPr lang="ar-SA" sz="2800" b="1" smtClean="0">
                <a:latin typeface="Calibri" pitchFamily="34" charset="0"/>
                <a:cs typeface="Times New Roman" pitchFamily="18" charset="0"/>
              </a:rPr>
              <a:t>والسياسة الشرعية(1411)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قسم الدراسات الإسلامية</a:t>
            </a: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صالح بن إبراهيم الحصيِّن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5D5A5F8-DF1E-47BF-9797-19F53D59F92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9F35A1D-C607-4100-844F-FCAE050656A5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600" b="1" smtClean="0">
                <a:solidFill>
                  <a:schemeClr val="tx1"/>
                </a:solidFill>
                <a:cs typeface="Arial" pitchFamily="34" charset="0"/>
              </a:rPr>
              <a:t>المحاضرة السادسة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1524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الدعوى</a:t>
            </a:r>
          </a:p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تعريفها</a:t>
            </a:r>
            <a:endParaRPr lang="ar-SA" sz="4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تعريف الدعوى.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تعريف البينة.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تعريف المدعي.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تعريف المدعى عليه.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5C3A45-CA94-4F38-9909-C4BD9766EC8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تعريف الدعوى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 لغة: الطلب؛ قال تعالى: { ولهم ما يدعون } أي: يطلبون.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اصطلاحا: إضافة الإنسان إلى نفسه استحقاق شيء في يد غيره أو ذمته.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والبينة: العلامة الواضحة كالشاهد فأكثر.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219200"/>
          </a:xfrm>
        </p:spPr>
        <p:txBody>
          <a:bodyPr/>
          <a:lstStyle/>
          <a:p>
            <a:pPr rtl="1"/>
            <a:r>
              <a:rPr lang="ar-SA" sz="3200" b="1" dirty="0" smtClean="0">
                <a:cs typeface="Traditional Arabic" pitchFamily="2" charset="-78"/>
              </a:rPr>
              <a:t/>
            </a:r>
            <a:br>
              <a:rPr lang="ar-SA" sz="3200" b="1" dirty="0" smtClean="0">
                <a:cs typeface="Traditional Arabic" pitchFamily="2" charset="-78"/>
              </a:rPr>
            </a:br>
            <a:r>
              <a:rPr lang="ar-SA" sz="3200" b="1" dirty="0" smtClean="0">
                <a:cs typeface="Traditional Arabic" pitchFamily="2" charset="-78"/>
              </a:rPr>
              <a:t>تعريف البينة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العلامة الواضحة كالشاهد فأكثر.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أمثلة على البينة: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الوصف؛ مثل اللقطة فإذا وصفها فهي له.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القرينة؛ مثل قصة سليمان عليه السلام مع المرأتان.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نظام المرافعات خصصت الفصل الثامن للقرائن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وانها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مستند للحكم.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itchFamily="2" charset="-78"/>
              </a:rPr>
              <a:t>تعريف المدعي والمدعى عليه.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المدعي: من إذا سكت </a:t>
            </a:r>
            <a:r>
              <a:rPr lang="ar-SA" b="1" dirty="0" smtClean="0">
                <a:cs typeface="Traditional Arabic" pitchFamily="2" charset="-78"/>
              </a:rPr>
              <a:t>عن الدعوى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تُرك</a:t>
            </a:r>
            <a:r>
              <a:rPr lang="ar-SA" b="1" dirty="0" smtClean="0">
                <a:cs typeface="Traditional Arabic" pitchFamily="2" charset="-78"/>
              </a:rPr>
              <a:t> فهو المُطالِب.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المدعى عليه: من إذا سكت لم يُترك </a:t>
            </a:r>
            <a:r>
              <a:rPr lang="ar-SA" b="1" dirty="0" smtClean="0">
                <a:cs typeface="Traditional Arabic" pitchFamily="2" charset="-78"/>
              </a:rPr>
              <a:t>فهو المُطالَب.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شرط صحة الدعوى.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لا تصح الدعوى و</a:t>
            </a:r>
            <a:r>
              <a:rPr lang="ar-SA" b="1" dirty="0" smtClean="0">
                <a:cs typeface="Traditional Arabic" pitchFamily="2" charset="-78"/>
              </a:rPr>
              <a:t>لا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الإنكار</a:t>
            </a:r>
            <a:r>
              <a:rPr lang="ar-SA" b="1" dirty="0" smtClean="0">
                <a:cs typeface="Traditional Arabic" pitchFamily="2" charset="-78"/>
              </a:rPr>
              <a:t> لها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إلا من جائز التصرف </a:t>
            </a:r>
            <a:r>
              <a:rPr lang="ar-SA" b="1" dirty="0" smtClean="0">
                <a:cs typeface="Traditional Arabic" pitchFamily="2" charset="-78"/>
              </a:rPr>
              <a:t>وهو: </a:t>
            </a:r>
            <a:r>
              <a:rPr lang="ar-SA" b="1" dirty="0" smtClean="0">
                <a:cs typeface="Traditional Arabic" pitchFamily="2" charset="-78"/>
              </a:rPr>
              <a:t>الحر المكلف </a:t>
            </a:r>
            <a:r>
              <a:rPr lang="ar-SA" b="1" dirty="0" smtClean="0">
                <a:cs typeface="Traditional Arabic" pitchFamily="2" charset="-78"/>
              </a:rPr>
              <a:t>الرشيد، </a:t>
            </a:r>
            <a:r>
              <a:rPr lang="ar-SA" b="1" dirty="0" smtClean="0">
                <a:cs typeface="Traditional Arabic" pitchFamily="2" charset="-78"/>
              </a:rPr>
              <a:t>سوى إنكار سفيه فيما يؤاخذ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لو أقر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كطلاق وحد.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وإذا تداعيا عينا </a:t>
            </a:r>
            <a:r>
              <a:rPr lang="ar-SA" b="1" dirty="0" smtClean="0">
                <a:solidFill>
                  <a:srgbClr val="3B84AF"/>
                </a:solidFill>
                <a:cs typeface="Traditional Arabic" pitchFamily="2" charset="-78"/>
              </a:rPr>
              <a:t>فـ</a:t>
            </a:r>
            <a:r>
              <a:rPr lang="ar-SA" b="1" dirty="0" smtClean="0">
                <a:cs typeface="Traditional Arabic" pitchFamily="2" charset="-78"/>
              </a:rPr>
              <a:t>ادعى كل منهما أنها له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فهنا ثلاث أحوال: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الحالة الأولى: أن تكون العين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بيد أحدهما </a:t>
            </a:r>
            <a:r>
              <a:rPr lang="ar-SA" b="1" dirty="0" smtClean="0">
                <a:cs typeface="Traditional Arabic" pitchFamily="2" charset="-78"/>
              </a:rPr>
              <a:t>فالعين لمن هي بيده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مع يمينه إلا أن تكون له بينة </a:t>
            </a:r>
            <a:r>
              <a:rPr lang="ar-SA" b="1" dirty="0" smtClean="0">
                <a:cs typeface="Traditional Arabic" pitchFamily="2" charset="-78"/>
              </a:rPr>
              <a:t>ويقيمها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فلا يحلف </a:t>
            </a:r>
            <a:r>
              <a:rPr lang="ar-SA" b="1" dirty="0" smtClean="0">
                <a:cs typeface="Traditional Arabic" pitchFamily="2" charset="-78"/>
              </a:rPr>
              <a:t>معها اكتفاء </a:t>
            </a:r>
            <a:r>
              <a:rPr lang="ar-SA" b="1" dirty="0" err="1" smtClean="0">
                <a:cs typeface="Traditional Arabic" pitchFamily="2" charset="-78"/>
              </a:rPr>
              <a:t>بها</a:t>
            </a:r>
            <a:r>
              <a:rPr lang="ar-SA" b="1" dirty="0" smtClean="0">
                <a:cs typeface="Traditional Arabic" pitchFamily="2" charset="-78"/>
              </a:rPr>
              <a:t>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نظام المرافعات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(2/157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)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حيازة المنقول قرينة بسيطة على ملكية الحائز يستند عليها في الحكم مع يمين الحائز عند عدم البينة.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الحالة الثانية: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أقام كل واحد </a:t>
            </a:r>
            <a:r>
              <a:rPr lang="ar-SA" b="1" dirty="0" smtClean="0">
                <a:cs typeface="Traditional Arabic" pitchFamily="2" charset="-78"/>
              </a:rPr>
              <a:t>منهما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بينة</a:t>
            </a:r>
            <a:r>
              <a:rPr lang="ar-SA" b="1" dirty="0" smtClean="0">
                <a:cs typeface="Traditional Arabic" pitchFamily="2" charset="-78"/>
              </a:rPr>
              <a:t> أن العين المدعى </a:t>
            </a:r>
            <a:r>
              <a:rPr lang="ar-SA" b="1" dirty="0" err="1" smtClean="0">
                <a:cs typeface="Traditional Arabic" pitchFamily="2" charset="-78"/>
              </a:rPr>
              <a:t>بها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له قضي </a:t>
            </a:r>
            <a:r>
              <a:rPr lang="ar-SA" b="1" dirty="0" err="1" smtClean="0">
                <a:cs typeface="Traditional Arabic" pitchFamily="2" charset="-78"/>
              </a:rPr>
              <a:t>بها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للخارج بينته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وهو المدعي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ولغت بينة الداخل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وهو المدعى عليه؛</a:t>
            </a:r>
            <a:r>
              <a:rPr lang="ar-SA" b="1" dirty="0" smtClean="0">
                <a:cs typeface="Traditional Arabic" pitchFamily="2" charset="-78"/>
              </a:rPr>
              <a:t> لحديث ابن عباس مرفوعا: [ لو يعطى الناس بدعواهم لادعى ناس دماء رجال وأموالهم ولكن اليمين على المدعى عليه ] رواه أحمد ومسلم ولحديث [ البينة على المدعي واليمين على من أنكر ] رواه الترمذي،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ووجه الشاهد أن المدعي يطالب بالبينة وهي غير مطلوبة من المدعى عليه فتقدم بينة المدعي على بينته.</a:t>
            </a:r>
            <a:endParaRPr lang="ar-SA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685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الحالة الثالثة: </a:t>
            </a:r>
            <a:r>
              <a:rPr lang="ar-SA" b="1" dirty="0" smtClean="0">
                <a:cs typeface="Traditional Arabic" pitchFamily="2" charset="-78"/>
              </a:rPr>
              <a:t>إن لم تكن العين بيد أحد ولا ثم ظاهر تحالفا وتناصفاها.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ما الحكم إن كان الظاهر يؤيد أحد المدعين؟.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إن وجد ظاهر لأحدهما عمل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مثاله: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لو تنازع الزوجان في قماش البيت ونحوه فما يصلح لرجل فله 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ولها فلها 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ولهما فلهما 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وإن كانت بيديهما تحالفا وتناصفاها.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فإن قويت يد أحدهما كحيوان واحد سائقه وآخر راكبه فهو للثاني لقوة يده.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2110</TotalTime>
  <Words>362</Words>
  <Application>Microsoft Office PowerPoint</Application>
  <PresentationFormat>A4 Paper (210x297 mm)‎</PresentationFormat>
  <Paragraphs>48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السادسة</vt:lpstr>
      <vt:lpstr>عناصر المحاضرة</vt:lpstr>
      <vt:lpstr>تعريف الدعوى</vt:lpstr>
      <vt:lpstr> تعريف البينة </vt:lpstr>
      <vt:lpstr>تعريف المدعي والمدعى عليه.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saleh</cp:lastModifiedBy>
  <cp:revision>184</cp:revision>
  <dcterms:created xsi:type="dcterms:W3CDTF">2009-10-14T19:14:34Z</dcterms:created>
  <dcterms:modified xsi:type="dcterms:W3CDTF">2013-02-25T03:53:38Z</dcterms:modified>
</cp:coreProperties>
</file>