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491" r:id="rId5"/>
    <p:sldId id="503" r:id="rId6"/>
    <p:sldId id="490" r:id="rId7"/>
    <p:sldId id="492" r:id="rId8"/>
    <p:sldId id="489" r:id="rId9"/>
    <p:sldId id="502" r:id="rId10"/>
    <p:sldId id="495" r:id="rId11"/>
    <p:sldId id="494" r:id="rId12"/>
    <p:sldId id="493" r:id="rId13"/>
    <p:sldId id="488" r:id="rId14"/>
    <p:sldId id="497" r:id="rId15"/>
    <p:sldId id="498" r:id="rId16"/>
    <p:sldId id="496" r:id="rId17"/>
    <p:sldId id="501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المحاضرة السابعة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524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البينات</a:t>
            </a:r>
            <a:endParaRPr lang="ar-SA" sz="44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raditional Arabic" pitchFamily="2" charset="-78"/>
            </a:endParaRPr>
          </a:p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الشهادات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الشهادات.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حكم تحمل الشهادة.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شروطها.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تعريف الشهادات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واحدها شهادة، مشتقة من المشاهدة؛ لأن الشاهد يخبر عما شاهده.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وهي الإخبار بما علمه بلفظ: أشهد أو شهدت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المرافعات خصصت الفصل الخامس للشهادة.</a:t>
            </a: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تعريف الشهادات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واحدها شهادة، مشتقة من المشاهدة؛ لأن الشاهد يخبر عما شاهده.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وهي الإخبار بما علمه بلفظ: أشهد أو شهدت</a:t>
            </a:r>
            <a:r>
              <a:rPr lang="ar-SA" b="1" dirty="0" smtClean="0">
                <a:cs typeface="Traditional Arabic" pitchFamily="2" charset="-78"/>
              </a:rPr>
              <a:t>.</a:t>
            </a:r>
            <a:endParaRPr lang="ar-SA" b="1" dirty="0" smtClean="0">
              <a:cs typeface="Traditional Arabic" pitchFamily="2" charset="-78"/>
            </a:endParaRP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تحمل الشهادة.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تحمل الشهادة في غير حق الله </a:t>
            </a:r>
            <a:r>
              <a:rPr lang="ar-SA" b="1" dirty="0" smtClean="0">
                <a:cs typeface="Traditional Arabic" pitchFamily="2" charset="-78"/>
              </a:rPr>
              <a:t>تعالى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فرض كفاية </a:t>
            </a:r>
            <a:r>
              <a:rPr lang="ar-SA" b="1" dirty="0" smtClean="0">
                <a:cs typeface="Traditional Arabic" pitchFamily="2" charset="-78"/>
              </a:rPr>
              <a:t>فإذا قام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من يكفي سقط عن بقية المسلمين.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إن لم يوجد إلا من يكفي تعين عليه</a:t>
            </a:r>
            <a:r>
              <a:rPr lang="ar-SA" b="1" dirty="0" smtClean="0">
                <a:cs typeface="Traditional Arabic" pitchFamily="2" charset="-78"/>
              </a:rPr>
              <a:t>؛ لقوله تعالى:{ ولا يأب الشهداء إذا ما دعوا } قال ابن عباس وغيره: المراد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التحمل للشهادة وإثباتها عند الحاكم، ولأن الحاجة تدعو إلى ذلك لإثبات الحقوق والعقود فكان واجبا كالأمر بالمعروف والنهي عن المنكر.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وأداء</a:t>
            </a:r>
            <a:r>
              <a:rPr lang="ar-SA" b="1" dirty="0" smtClean="0">
                <a:cs typeface="Traditional Arabic" pitchFamily="2" charset="-78"/>
              </a:rPr>
              <a:t> الشهادة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فرض عين على من تحملها متى دعي إليه</a:t>
            </a:r>
            <a:r>
              <a:rPr lang="ar-SA" b="1" dirty="0" smtClean="0">
                <a:cs typeface="Traditional Arabic" pitchFamily="2" charset="-78"/>
              </a:rPr>
              <a:t>؛ لقوله تعالى:{ ولا تكتموا الشهادة ومن يكتمها فإنه آثم قلبه }.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</a:t>
            </a:r>
            <a:r>
              <a:rPr lang="ar-SA" b="1" dirty="0" smtClean="0">
                <a:cs typeface="Traditional Arabic" pitchFamily="2" charset="-78"/>
              </a:rPr>
              <a:t>محل وجوبها إن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قدر</a:t>
            </a:r>
            <a:r>
              <a:rPr lang="ar-SA" b="1" dirty="0" smtClean="0">
                <a:cs typeface="Traditional Arabic" pitchFamily="2" charset="-78"/>
              </a:rPr>
              <a:t> على أدائها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بلا ضرر </a:t>
            </a:r>
            <a:r>
              <a:rPr lang="ar-SA" b="1" dirty="0" smtClean="0">
                <a:cs typeface="Traditional Arabic" pitchFamily="2" charset="-78"/>
              </a:rPr>
              <a:t>يلحقه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 بدنه أو عرضه أو ماله أو أهله.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كتمان الشهادة.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 يحل كتمان </a:t>
            </a:r>
            <a:r>
              <a:rPr lang="ar-SA" b="1" dirty="0" smtClean="0">
                <a:cs typeface="Traditional Arabic" pitchFamily="2" charset="-78"/>
              </a:rPr>
              <a:t>الشهادة لما تقدم فلو أدى شاهد وأبى الآخر وقال: احلف بدلي أثم.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9144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كتابة الشهادة.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متى وجبت الشهادة لزم كتابتها.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أخذ الأجرة على الشهادة.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ويحرم أخذ أجرة وجُعل عليها ولو لم تتعين عليه لكن إن عجز عن المشي أو تأذى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فله أجرة مركوب.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ومن عنده شهادة بحد لله فله إقامتها وتركها.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التعليل: لأن حقوق الله مبنية على المسامحة، والستر فيها مأمور </a:t>
            </a:r>
            <a:r>
              <a:rPr lang="ar-SA" b="1" dirty="0" err="1" smtClean="0">
                <a:solidFill>
                  <a:srgbClr val="0070C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ويرى بعض أهل العلم أن من عرف بالشر لا يتستر عليه.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</a:t>
            </a:r>
            <a:r>
              <a:rPr lang="ar-SA" b="1" dirty="0" smtClean="0">
                <a:cs typeface="Traditional Arabic" pitchFamily="2" charset="-78"/>
              </a:rPr>
              <a:t> يحل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أن يشهد </a:t>
            </a:r>
            <a:r>
              <a:rPr lang="ar-SA" b="1" dirty="0" smtClean="0">
                <a:cs typeface="Traditional Arabic" pitchFamily="2" charset="-78"/>
              </a:rPr>
              <a:t>أحد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إلا بما يعلمه.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لقول ابن عباس: سئل النبي صلى الله عليه وسلم عن الشهادة فقال:[ ترى الشمس؟] قال: نعم، قال:[ على مثلها فاشهد أو دع ]. رواه الخلال في جامعه.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كيفية علم الشاهد: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والعلم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إما:</a:t>
            </a:r>
          </a:p>
          <a:p>
            <a:pPr algn="just" rtl="1">
              <a:buFont typeface="Wingdings" pitchFamily="2" charset="2"/>
              <a:buChar char="ü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برؤية.</a:t>
            </a:r>
          </a:p>
          <a:p>
            <a:pPr algn="just" rtl="1">
              <a:buFont typeface="Wingdings" pitchFamily="2" charset="2"/>
              <a:buChar char="ü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 سماع </a:t>
            </a:r>
            <a:r>
              <a:rPr lang="ar-SA" b="1" dirty="0" smtClean="0">
                <a:cs typeface="Traditional Arabic" pitchFamily="2" charset="-78"/>
              </a:rPr>
              <a:t>من مشهود عليه كعتق وطلاق وعقد فيلزمه أن يشهد بما سمع.</a:t>
            </a:r>
          </a:p>
          <a:p>
            <a:pPr algn="just" rtl="1">
              <a:buFont typeface="Wingdings" pitchFamily="2" charset="2"/>
              <a:buChar char="ü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</a:t>
            </a:r>
            <a:r>
              <a:rPr lang="ar-SA" b="1" dirty="0" smtClean="0">
                <a:cs typeface="Traditional Arabic" pitchFamily="2" charset="-78"/>
              </a:rPr>
              <a:t> سماع بـ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استفاضة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فيما يتعذر علمه </a:t>
            </a:r>
            <a:r>
              <a:rPr lang="ar-SA" b="1" dirty="0" smtClean="0">
                <a:cs typeface="Traditional Arabic" pitchFamily="2" charset="-78"/>
              </a:rPr>
              <a:t>غالبا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بدونها كنسب وموت وملك مطلق ونكاح</a:t>
            </a:r>
            <a:r>
              <a:rPr lang="ar-SA" b="1" dirty="0" smtClean="0">
                <a:cs typeface="Traditional Arabic" pitchFamily="2" charset="-78"/>
              </a:rPr>
              <a:t> عقده ودوامه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ووقف و</a:t>
            </a:r>
            <a:r>
              <a:rPr lang="ar-SA" b="1" dirty="0" smtClean="0">
                <a:cs typeface="Traditional Arabic" pitchFamily="2" charset="-78"/>
              </a:rPr>
              <a:t>عتق وخلع وطلاق ولا يشهد باستفاضة إلا عن عدد يقع بهم العلم.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ومن شهد ب</a:t>
            </a:r>
            <a:r>
              <a:rPr lang="ar-SA" b="1" dirty="0" smtClean="0">
                <a:cs typeface="Traditional Arabic" pitchFamily="2" charset="-78"/>
              </a:rPr>
              <a:t>عقد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نكاح أو غيره من العقود فلا بد </a:t>
            </a:r>
            <a:r>
              <a:rPr lang="ar-SA" b="1" dirty="0" smtClean="0">
                <a:cs typeface="Traditional Arabic" pitchFamily="2" charset="-78"/>
              </a:rPr>
              <a:t>في صحة شهادته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من ذكر شروطه</a:t>
            </a:r>
            <a:r>
              <a:rPr lang="ar-SA" b="1" dirty="0" smtClean="0">
                <a:cs typeface="Traditional Arabic" pitchFamily="2" charset="-78"/>
              </a:rPr>
              <a:t> لاختلاف الناس في بعض الشروط وربما اعتقد الشاهد ما ليس بصحيح صحيحا.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وإن شهد برضاع </a:t>
            </a:r>
            <a:r>
              <a:rPr lang="ar-SA" b="1" dirty="0" smtClean="0">
                <a:cs typeface="Traditional Arabic" pitchFamily="2" charset="-78"/>
              </a:rPr>
              <a:t>ذكر عدد </a:t>
            </a:r>
            <a:r>
              <a:rPr lang="ar-SA" b="1" dirty="0" err="1" smtClean="0">
                <a:cs typeface="Traditional Arabic" pitchFamily="2" charset="-78"/>
              </a:rPr>
              <a:t>الرضعات</a:t>
            </a:r>
            <a:r>
              <a:rPr lang="ar-SA" b="1" dirty="0" smtClean="0">
                <a:cs typeface="Traditional Arabic" pitchFamily="2" charset="-78"/>
              </a:rPr>
              <a:t> وأنه شرب من ثديها أو لبن حلب منه.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</a:t>
            </a:r>
            <a:r>
              <a:rPr lang="ar-SA" b="1" dirty="0" smtClean="0">
                <a:cs typeface="Traditional Arabic" pitchFamily="2" charset="-78"/>
              </a:rPr>
              <a:t> شهد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بسرقة</a:t>
            </a:r>
            <a:r>
              <a:rPr lang="ar-SA" b="1" dirty="0" smtClean="0">
                <a:cs typeface="Traditional Arabic" pitchFamily="2" charset="-78"/>
              </a:rPr>
              <a:t> ذكر المسروق منه والنصاب والحرز وصفتها.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</a:t>
            </a:r>
            <a:r>
              <a:rPr lang="ar-SA" b="1" dirty="0" smtClean="0">
                <a:cs typeface="Traditional Arabic" pitchFamily="2" charset="-78"/>
              </a:rPr>
              <a:t> شهد بـ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شرب</a:t>
            </a:r>
            <a:r>
              <a:rPr lang="ar-SA" b="1" dirty="0" smtClean="0">
                <a:cs typeface="Traditional Arabic" pitchFamily="2" charset="-78"/>
              </a:rPr>
              <a:t> خمر وصفه.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أو</a:t>
            </a:r>
            <a:r>
              <a:rPr lang="ar-SA" b="1" dirty="0" smtClean="0">
                <a:cs typeface="Traditional Arabic" pitchFamily="2" charset="-78"/>
              </a:rPr>
              <a:t> شهد بـ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قذف فإنه يصفه </a:t>
            </a:r>
            <a:r>
              <a:rPr lang="ar-SA" b="1" dirty="0" smtClean="0">
                <a:cs typeface="Traditional Arabic" pitchFamily="2" charset="-78"/>
              </a:rPr>
              <a:t>بأن يقول: أشهد أنه قال له: يا زاني أو يا لوطي ونحوه.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ويصف الزنا </a:t>
            </a:r>
            <a:r>
              <a:rPr lang="ar-SA" b="1" dirty="0" smtClean="0">
                <a:cs typeface="Traditional Arabic" pitchFamily="2" charset="-78"/>
              </a:rPr>
              <a:t>إذا شهد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بذكر الزمان والمكان </a:t>
            </a:r>
            <a:r>
              <a:rPr lang="ar-SA" b="1" dirty="0" smtClean="0">
                <a:cs typeface="Traditional Arabic" pitchFamily="2" charset="-78"/>
              </a:rPr>
              <a:t>الذي وقع فيه الزنا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</a:t>
            </a:r>
            <a:r>
              <a:rPr lang="ar-SA" b="1" dirty="0" smtClean="0">
                <a:cs typeface="Traditional Arabic" pitchFamily="2" charset="-78"/>
              </a:rPr>
              <a:t>ذكر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المزني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بها</a:t>
            </a:r>
            <a:r>
              <a:rPr lang="ar-SA" b="1" dirty="0" smtClean="0">
                <a:cs typeface="Traditional Arabic" pitchFamily="2" charset="-78"/>
              </a:rPr>
              <a:t> وكيف كان.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ويذكر</a:t>
            </a:r>
            <a:r>
              <a:rPr lang="ar-SA" b="1" dirty="0" smtClean="0">
                <a:cs typeface="Traditional Arabic" pitchFamily="2" charset="-78"/>
              </a:rPr>
              <a:t> الشاهد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ما يعتبر للحكم ويختلف </a:t>
            </a:r>
            <a:r>
              <a:rPr lang="ar-SA" b="1" dirty="0" smtClean="0">
                <a:cs typeface="Traditional Arabic" pitchFamily="2" charset="-78"/>
              </a:rPr>
              <a:t>الحكم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به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في </a:t>
            </a:r>
            <a:r>
              <a:rPr lang="ar-SA" b="1" dirty="0" smtClean="0">
                <a:cs typeface="Traditional Arabic" pitchFamily="2" charset="-78"/>
              </a:rPr>
              <a:t>كل ما يشهد فيه.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ولو شهد اثنان في محفل على واحد منهم أنه طلق أو أعتق أو على خطيب أنه قال أو فعل على المنبر في الخطبة شيئا لم يشهد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غيرهما مع المشاركة في سمع وبصر قبلا.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شروط الشهادة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 شروط من تقبل شهادتهم ستة: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أحدها: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البلوغ فلا تقبل شهادة الصبيان</a:t>
            </a:r>
            <a:r>
              <a:rPr lang="ar-SA" b="1" dirty="0" smtClean="0">
                <a:cs typeface="Traditional Arabic" pitchFamily="2" charset="-78"/>
              </a:rPr>
              <a:t> مطلقا ولو شهد بعضهم على بعض.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الثاني: العقل؛ فلا تقبل شهادة مجنون، ولا معتوه، وتقبل </a:t>
            </a:r>
            <a:r>
              <a:rPr lang="ar-SA" b="1" dirty="0" smtClean="0">
                <a:cs typeface="Traditional Arabic" pitchFamily="2" charset="-78"/>
              </a:rPr>
              <a:t>الشهادة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ممن يخنق أحيانا</a:t>
            </a:r>
            <a:r>
              <a:rPr lang="ar-SA" b="1" dirty="0" smtClean="0">
                <a:cs typeface="Traditional Arabic" pitchFamily="2" charset="-78"/>
              </a:rPr>
              <a:t> إذا تحمل وأدى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في حال إفاقته </a:t>
            </a:r>
            <a:r>
              <a:rPr lang="ar-SA" b="1" dirty="0" smtClean="0">
                <a:cs typeface="Traditional Arabic" pitchFamily="2" charset="-78"/>
              </a:rPr>
              <a:t>لأنها شهادة من عاقل.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9144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الثالث: الكلام؛ فلا تقبل شهادة الأخرس ولو فهمت إشارته</a:t>
            </a:r>
            <a:r>
              <a:rPr lang="ar-SA" b="1" dirty="0" smtClean="0">
                <a:cs typeface="Traditional Arabic" pitchFamily="2" charset="-78"/>
              </a:rPr>
              <a:t>؛ لأن الشهادة يعتبر فيها اليقين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إلا إذا أداها </a:t>
            </a:r>
            <a:r>
              <a:rPr lang="ar-SA" b="1" dirty="0" smtClean="0">
                <a:cs typeface="Traditional Arabic" pitchFamily="2" charset="-78"/>
              </a:rPr>
              <a:t>الأخرس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بخطه</a:t>
            </a:r>
            <a:r>
              <a:rPr lang="ar-SA" b="1" dirty="0" smtClean="0">
                <a:cs typeface="Traditional Arabic" pitchFamily="2" charset="-78"/>
              </a:rPr>
              <a:t> فتقبل.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الرابع: الإسلام</a:t>
            </a:r>
            <a:r>
              <a:rPr lang="ar-SA" b="1" dirty="0" smtClean="0">
                <a:cs typeface="Traditional Arabic" pitchFamily="2" charset="-78"/>
              </a:rPr>
              <a:t>؛ لقوله تعالى: { وأشهدوا ذوي عدل منكم } فلا تقبل من كافر ولو على مثله.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متى تقبل شهادة الكافر.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تقبل </a:t>
            </a:r>
            <a:r>
              <a:rPr lang="ar-SA" b="1" dirty="0" smtClean="0">
                <a:cs typeface="Traditional Arabic" pitchFamily="2" charset="-78"/>
              </a:rPr>
              <a:t>في سفر على وصية مسلم أو كافر فتقبل من رجلين كتابيين عند عدم غيرهما.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الخامس: الحفظ؛ </a:t>
            </a:r>
            <a:r>
              <a:rPr lang="ar-SA" b="1" dirty="0" smtClean="0">
                <a:cs typeface="Traditional Arabic" pitchFamily="2" charset="-78"/>
              </a:rPr>
              <a:t>فلا تقبل من مغفل ومعروف بكثرة سهو وغلط؛ لأنه لا تحصل الثقة بقوله.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السادس: العدالة</a:t>
            </a:r>
            <a:r>
              <a:rPr lang="ar-SA" b="1" dirty="0" smtClean="0">
                <a:cs typeface="Traditional Arabic" pitchFamily="2" charset="-78"/>
              </a:rPr>
              <a:t>؛ وهي لغة: الاستقامة؛ من العدل ضد الجور.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وشرعا: استواء أحواله في دينه واعتدال أقواله وأفعاله.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ويعتبر</a:t>
            </a:r>
            <a:r>
              <a:rPr lang="ar-SA" b="1" dirty="0" smtClean="0">
                <a:cs typeface="Traditional Arabic" pitchFamily="2" charset="-78"/>
              </a:rPr>
              <a:t> للعدالة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شيئان: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أحدهما: الصلاح في الدين؛ وهو </a:t>
            </a:r>
            <a:r>
              <a:rPr lang="ar-SA" b="1" dirty="0" smtClean="0">
                <a:cs typeface="Traditional Arabic" pitchFamily="2" charset="-78"/>
              </a:rPr>
              <a:t>نوعان: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أحدهما: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أداء </a:t>
            </a:r>
            <a:r>
              <a:rPr lang="ar-SA" b="1" dirty="0" smtClean="0">
                <a:cs typeface="Traditional Arabic" pitchFamily="2" charset="-78"/>
              </a:rPr>
              <a:t>الصلوات الخمس والجمعة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بسننها </a:t>
            </a:r>
            <a:r>
              <a:rPr lang="ar-SA" b="1" dirty="0" err="1" smtClean="0">
                <a:solidFill>
                  <a:srgbClr val="FF0000"/>
                </a:solidFill>
                <a:cs typeface="Traditional Arabic" pitchFamily="2" charset="-78"/>
              </a:rPr>
              <a:t>الراتبة</a:t>
            </a:r>
            <a:r>
              <a:rPr lang="ar-SA" b="1" dirty="0" smtClean="0">
                <a:cs typeface="Traditional Arabic" pitchFamily="2" charset="-78"/>
              </a:rPr>
              <a:t>، فلا تقبل ممن داوم على تركها؛ لأن تهاونه بالسنن يدل على عدم محافظته على أسباب دينه، وكذا ما وجب من صوم وزكاة وحج.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الثاني: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 اجتناب المحارم بأن لا يأتي كبيرة، ولا يدمن على صغيرة.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 المراد ب</a:t>
            </a:r>
            <a:r>
              <a:rPr lang="ar-SA" b="1" dirty="0" smtClean="0">
                <a:cs typeface="Traditional Arabic" pitchFamily="2" charset="-78"/>
              </a:rPr>
              <a:t>الكبيرة: ما فيه حد في الدنيا أو وعيد في الآخرة؛ كأكل الربا ومال اليتيم وشهادة الزور وعقوق الوالدين.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المراد ب</a:t>
            </a:r>
            <a:r>
              <a:rPr lang="ar-SA" b="1" dirty="0" smtClean="0">
                <a:cs typeface="Traditional Arabic" pitchFamily="2" charset="-78"/>
              </a:rPr>
              <a:t>الصغيرة: ما دون ذلك من المحرمات كسب الناس بما دون القذف واستماع كلام النساء الأجانب على وجه التلذذ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والنظر المحرم.</a:t>
            </a:r>
          </a:p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فلا تقبل شهادة فاسق </a:t>
            </a:r>
            <a:r>
              <a:rPr lang="ar-SA" b="1" dirty="0" smtClean="0">
                <a:cs typeface="Traditional Arabic" pitchFamily="2" charset="-78"/>
              </a:rPr>
              <a:t>بفعل؛ كزان </a:t>
            </a:r>
            <a:r>
              <a:rPr lang="ar-SA" b="1" dirty="0" err="1" smtClean="0">
                <a:cs typeface="Traditional Arabic" pitchFamily="2" charset="-78"/>
              </a:rPr>
              <a:t>وديوث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أو اعتقاد؛ كالرافضة والقدرية </a:t>
            </a:r>
            <a:r>
              <a:rPr lang="ar-SA" b="1" dirty="0" err="1" smtClean="0">
                <a:cs typeface="Traditional Arabic" pitchFamily="2" charset="-78"/>
              </a:rPr>
              <a:t>والجهمية</a:t>
            </a:r>
            <a:r>
              <a:rPr lang="ar-SA" b="1" dirty="0" smtClean="0">
                <a:cs typeface="Traditional Arabic" pitchFamily="2" charset="-78"/>
              </a:rPr>
              <a:t>، ويكفر </a:t>
            </a:r>
            <a:r>
              <a:rPr lang="ar-SA" b="1" dirty="0" err="1" smtClean="0">
                <a:cs typeface="Traditional Arabic" pitchFamily="2" charset="-78"/>
              </a:rPr>
              <a:t>مجتهدهم</a:t>
            </a:r>
            <a:r>
              <a:rPr lang="ar-SA" b="1" dirty="0" smtClean="0">
                <a:cs typeface="Traditional Arabic" pitchFamily="2" charset="-78"/>
              </a:rPr>
              <a:t> الداعية.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ومن أخذ بالرخص فسق.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الثاني؛</a:t>
            </a:r>
            <a:r>
              <a:rPr lang="ar-SA" b="1" dirty="0" smtClean="0">
                <a:cs typeface="Traditional Arabic" pitchFamily="2" charset="-78"/>
              </a:rPr>
              <a:t> مما يعتبر للعدالة؛: </a:t>
            </a:r>
          </a:p>
          <a:p>
            <a:pPr algn="just" rtl="1">
              <a:buFont typeface="Courier New" pitchFamily="49" charset="0"/>
              <a:buChar char="o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استعمال المروءة؛ وهو: فعل ما يجمله ويزينه </a:t>
            </a:r>
            <a:r>
              <a:rPr lang="ar-SA" b="1" dirty="0" smtClean="0">
                <a:cs typeface="Traditional Arabic" pitchFamily="2" charset="-78"/>
              </a:rPr>
              <a:t>عادة؛ كالسخاء وحسن الخلق وحسن المجاورة.</a:t>
            </a:r>
          </a:p>
          <a:p>
            <a:pPr algn="just" rtl="1">
              <a:buFont typeface="Courier New" pitchFamily="49" charset="0"/>
              <a:buChar char="o"/>
            </a:pPr>
            <a:r>
              <a:rPr lang="ar-SA" b="1" dirty="0" smtClean="0">
                <a:cs typeface="Traditional Arabic" pitchFamily="2" charset="-78"/>
              </a:rPr>
              <a:t>اجتناب ما يدنسه ويشينه عادة من الأمور الدنية المزرية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؛ فلا شهادة </a:t>
            </a:r>
            <a:r>
              <a:rPr lang="ar-SA" b="1" dirty="0" err="1" smtClean="0">
                <a:cs typeface="Traditional Arabic" pitchFamily="2" charset="-78"/>
              </a:rPr>
              <a:t>لمصافع</a:t>
            </a:r>
            <a:r>
              <a:rPr lang="ar-SA" b="1" dirty="0" smtClean="0">
                <a:cs typeface="Traditional Arabic" pitchFamily="2" charset="-78"/>
              </a:rPr>
              <a:t> </a:t>
            </a:r>
            <a:r>
              <a:rPr lang="ar-SA" b="1" dirty="0" err="1" smtClean="0">
                <a:cs typeface="Traditional Arabic" pitchFamily="2" charset="-78"/>
              </a:rPr>
              <a:t>ومتمسخر</a:t>
            </a:r>
            <a:r>
              <a:rPr lang="ar-SA" b="1" dirty="0" smtClean="0">
                <a:cs typeface="Traditional Arabic" pitchFamily="2" charset="-78"/>
              </a:rPr>
              <a:t> ورقاص ومغن وطفيلي </a:t>
            </a:r>
            <a:r>
              <a:rPr lang="ar-SA" b="1" dirty="0" err="1" smtClean="0">
                <a:cs typeface="Traditional Arabic" pitchFamily="2" charset="-78"/>
              </a:rPr>
              <a:t>ومتزي</a:t>
            </a:r>
            <a:r>
              <a:rPr lang="ar-SA" b="1" dirty="0" smtClean="0">
                <a:cs typeface="Traditional Arabic" pitchFamily="2" charset="-78"/>
              </a:rPr>
              <a:t> بزي يسخر الناس منه، ولا لمن يأكل في السوق إلا شيئا يسيرا كلقمة وتفاحة، ولا لمن يمد رجله بمجمع الناس أو ينام بين جالسين ونحوه.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ومتى زالت الموانع </a:t>
            </a:r>
            <a:r>
              <a:rPr lang="ar-SA" b="1" dirty="0" smtClean="0">
                <a:cs typeface="Traditional Arabic" pitchFamily="2" charset="-78"/>
              </a:rPr>
              <a:t>من الشهادة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فبلغ الصبي وعقل المجنون وأسلم الكافر وتاب الفاسق قبلت شهادتهم</a:t>
            </a:r>
            <a:r>
              <a:rPr lang="ar-SA" b="1" dirty="0" smtClean="0">
                <a:cs typeface="Traditional Arabic" pitchFamily="2" charset="-78"/>
              </a:rPr>
              <a:t> بمجرد ذلك لعدم المانع لقبولها.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ولا تعتبر الحرية فتقبل شهادة عبد وأمة في كل ما يقبل فيه حر وحرة.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وتقبل شهادة ذي صنعة دنيئة </a:t>
            </a:r>
            <a:r>
              <a:rPr lang="ar-SA" b="1" dirty="0" err="1" smtClean="0">
                <a:cs typeface="Traditional Arabic" pitchFamily="2" charset="-78"/>
              </a:rPr>
              <a:t>كحجام</a:t>
            </a:r>
            <a:r>
              <a:rPr lang="ar-SA" b="1" dirty="0" smtClean="0">
                <a:cs typeface="Traditional Arabic" pitchFamily="2" charset="-78"/>
              </a:rPr>
              <a:t> وحداد وزبال.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</TotalTime>
  <Words>912</Words>
  <Application>Microsoft Office PowerPoint</Application>
  <PresentationFormat>A4 Paper (210x297 mm)‎</PresentationFormat>
  <Paragraphs>81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السابعة</vt:lpstr>
      <vt:lpstr>عناصر المحاضرة</vt:lpstr>
      <vt:lpstr>تعريف الشهادات</vt:lpstr>
      <vt:lpstr>تعريف الشهادات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شروط الشهادة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175</cp:revision>
  <dcterms:created xsi:type="dcterms:W3CDTF">2009-10-14T19:14:34Z</dcterms:created>
  <dcterms:modified xsi:type="dcterms:W3CDTF">2013-03-04T03:33:21Z</dcterms:modified>
</cp:coreProperties>
</file>