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7" r:id="rId4"/>
    <p:sldId id="499" r:id="rId5"/>
    <p:sldId id="502" r:id="rId6"/>
    <p:sldId id="486" r:id="rId7"/>
    <p:sldId id="506" r:id="rId8"/>
    <p:sldId id="507" r:id="rId9"/>
    <p:sldId id="503" r:id="rId10"/>
    <p:sldId id="505" r:id="rId11"/>
    <p:sldId id="504" r:id="rId12"/>
    <p:sldId id="487" r:id="rId13"/>
    <p:sldId id="510" r:id="rId14"/>
    <p:sldId id="509" r:id="rId15"/>
    <p:sldId id="512" r:id="rId16"/>
    <p:sldId id="508" r:id="rId17"/>
    <p:sldId id="514" r:id="rId18"/>
    <p:sldId id="513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4" autoAdjust="0"/>
  </p:normalViewPr>
  <p:slideViewPr>
    <p:cSldViewPr>
      <p:cViewPr>
        <p:scale>
          <a:sx n="90" d="100"/>
          <a:sy n="90" d="100"/>
        </p:scale>
        <p:origin x="-294" y="-3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55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B42768-B5A1-4929-BD32-D03DFFD587A4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D0F1BF6-3B84-4936-80EF-A6F546647F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8C56E-29B5-470A-81A6-99CA5D86721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1CEB0-2F5B-45F8-8506-68210C4BFB4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124C0-4DDB-45A1-9EF6-62542F3677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E95F6-6B97-4B96-B21B-A47C0A11ED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746CA-1240-47CA-9836-018ED689C2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4796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التعليم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algn="r" rtl="1"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D2A66B-F60D-4FEF-9747-B12F3FB41D99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latin typeface="Calibri" pitchFamily="34" charset="0"/>
                <a:cs typeface="Times New Roman" pitchFamily="18" charset="0"/>
              </a:rPr>
              <a:t>فقه </a:t>
            </a:r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القضاء </a:t>
            </a:r>
            <a:r>
              <a:rPr lang="ar-SA" sz="2800" b="1" smtClean="0">
                <a:latin typeface="Calibri" pitchFamily="34" charset="0"/>
                <a:cs typeface="Times New Roman" pitchFamily="18" charset="0"/>
              </a:rPr>
              <a:t>والسياسة الشرعية(1411)</a:t>
            </a:r>
            <a:endParaRPr lang="en-US" sz="2800" b="1" dirty="0"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قسم الدراسات الإسلامية</a:t>
            </a: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صالح بن إبراهيم الحصيِّن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75D5A5F8-DF1E-47BF-9797-19F53D59F92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9F35A1D-C607-4100-844F-FCAE050656A5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المحاضرة الثامنة</a:t>
            </a:r>
            <a:endParaRPr lang="en-US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340" name="Subtitle 5"/>
          <p:cNvSpPr>
            <a:spLocks noGrp="1"/>
          </p:cNvSpPr>
          <p:nvPr>
            <p:ph type="subTitle" idx="1"/>
          </p:nvPr>
        </p:nvSpPr>
        <p:spPr>
          <a:xfrm>
            <a:off x="990600" y="3581400"/>
            <a:ext cx="7429500" cy="15240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موانع الشهادة</a:t>
            </a:r>
          </a:p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عدد الشهود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موانع الشهادة.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عدد الشهود.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الشهادة على الشهادة.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اليمين في الدعاوى.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5C3A45-CA94-4F38-9909-C4BD9766EC85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موانع الشهادة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لا تقبل شهادة عمودي النسب </a:t>
            </a:r>
            <a:r>
              <a:rPr lang="ar-SA" b="1" dirty="0" smtClean="0">
                <a:cs typeface="Traditional Arabic" pitchFamily="2" charset="-78"/>
              </a:rPr>
              <a:t>وهم: الآباء وان علوا، والأولاد وإن </a:t>
            </a:r>
            <a:r>
              <a:rPr lang="ar-SA" b="1" dirty="0" err="1" smtClean="0">
                <a:cs typeface="Traditional Arabic" pitchFamily="2" charset="-78"/>
              </a:rPr>
              <a:t>سفلوا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بعضهم لبعض </a:t>
            </a:r>
            <a:r>
              <a:rPr lang="ar-SA" b="1" dirty="0" smtClean="0">
                <a:cs typeface="Traditional Arabic" pitchFamily="2" charset="-78"/>
              </a:rPr>
              <a:t>كشهادة الأب لابنه وعكسه؛ للتهمة بقوة القرابة.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وتقبل شهادته لأخيه وصديقه </a:t>
            </a:r>
            <a:r>
              <a:rPr lang="ar-SA" b="1" dirty="0" err="1" smtClean="0">
                <a:cs typeface="Traditional Arabic" pitchFamily="2" charset="-78"/>
              </a:rPr>
              <a:t>وعتيقه</a:t>
            </a:r>
            <a:r>
              <a:rPr lang="ar-SA" b="1" dirty="0" smtClean="0">
                <a:cs typeface="Traditional Arabic" pitchFamily="2" charset="-78"/>
              </a:rPr>
              <a:t>. </a:t>
            </a:r>
          </a:p>
          <a:p>
            <a:pPr marL="514350" indent="-514350" algn="just" rtl="1">
              <a:buFont typeface="+mj-lt"/>
              <a:buAutoNum type="arabicPeriod" startAt="2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ولا </a:t>
            </a:r>
            <a:r>
              <a:rPr lang="ar-SA" b="1" dirty="0" smtClean="0">
                <a:cs typeface="Traditional Arabic" pitchFamily="2" charset="-78"/>
              </a:rPr>
              <a:t>تقبل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شهادة أحد الزوجين لصاحبه </a:t>
            </a:r>
            <a:r>
              <a:rPr lang="ar-SA" b="1" dirty="0" smtClean="0">
                <a:cs typeface="Traditional Arabic" pitchFamily="2" charset="-78"/>
              </a:rPr>
              <a:t>كشهادته لزوجته وشهادتها له لقوة الوصلة.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17637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وتقبل</a:t>
            </a:r>
            <a:r>
              <a:rPr lang="ar-SA" b="1" dirty="0" smtClean="0">
                <a:cs typeface="Traditional Arabic" pitchFamily="2" charset="-78"/>
              </a:rPr>
              <a:t> الشهادة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عليهم</a:t>
            </a:r>
            <a:r>
              <a:rPr lang="ar-SA" b="1" dirty="0" smtClean="0">
                <a:cs typeface="Traditional Arabic" pitchFamily="2" charset="-78"/>
              </a:rPr>
              <a:t> فلو شهد على أبيه أو ابنه أو زوجته أو شهدت عليه قبلت إلا على زوجته بزنا.</a:t>
            </a:r>
          </a:p>
          <a:p>
            <a:pPr marL="514350" indent="-514350" algn="just" rtl="1">
              <a:buFont typeface="+mj-lt"/>
              <a:buAutoNum type="arabicPeriod" startAt="3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ولا</a:t>
            </a:r>
            <a:r>
              <a:rPr lang="ar-SA" b="1" dirty="0" smtClean="0">
                <a:cs typeface="Traditional Arabic" pitchFamily="2" charset="-78"/>
              </a:rPr>
              <a:t> تقبل شهادة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من يجر إلى نفسه نفعا </a:t>
            </a:r>
            <a:r>
              <a:rPr lang="ar-SA" b="1" dirty="0" smtClean="0">
                <a:cs typeface="Traditional Arabic" pitchFamily="2" charset="-78"/>
              </a:rPr>
              <a:t>كشهادة الوارث بِجُرح مورثه قبل اندماله؛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لأنه ربما مات بسبب هذا الجرح فيرث ديته.</a:t>
            </a:r>
            <a:endParaRPr lang="ar-SA" b="1" dirty="0" smtClean="0">
              <a:cs typeface="Traditional Arabic" pitchFamily="2" charset="-78"/>
            </a:endParaRPr>
          </a:p>
          <a:p>
            <a:pPr marL="514350" indent="-514350" algn="just" rtl="1">
              <a:buFont typeface="+mj-lt"/>
              <a:buAutoNum type="arabicPeriod" startAt="4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أو يدفع عن </a:t>
            </a:r>
            <a:r>
              <a:rPr lang="ar-SA" b="1" dirty="0" smtClean="0">
                <a:cs typeface="Traditional Arabic" pitchFamily="2" charset="-78"/>
              </a:rPr>
              <a:t>نفسه بشهادته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ضررا</a:t>
            </a:r>
            <a:r>
              <a:rPr lang="ar-SA" b="1" dirty="0" smtClean="0">
                <a:cs typeface="Traditional Arabic" pitchFamily="2" charset="-78"/>
              </a:rPr>
              <a:t> كشهادة العاقلة بِجَرح شهود الخطأ، والغرماء بجرح شهود الدين على المفلس.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 startAt="5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ولا</a:t>
            </a:r>
            <a:r>
              <a:rPr lang="ar-SA" b="1" dirty="0" smtClean="0">
                <a:cs typeface="Traditional Arabic" pitchFamily="2" charset="-78"/>
              </a:rPr>
              <a:t> تقبل شهادة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عدو على عدوه؛ كمن شهد على من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قذقه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، أو قطع الطريق عليه، </a:t>
            </a:r>
            <a:r>
              <a:rPr lang="ar-SA" b="1" dirty="0" smtClean="0">
                <a:cs typeface="Traditional Arabic" pitchFamily="2" charset="-78"/>
              </a:rPr>
              <a:t>والمجروح على الجارح ونحوه.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بيان العدو: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من سره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مساءة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شخص أو غمَهُ فرحُهُ فهو عدوه.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والعداوة في الدين غير مانعة فتقبل شهادة مسلم على كافر وسني على مبتدع وتقبل شهادة العدو لعدوه وعليه في عقد نكاح.</a:t>
            </a:r>
          </a:p>
          <a:p>
            <a:pPr marL="514350" indent="-514350" algn="just" rtl="1">
              <a:buFont typeface="+mj-lt"/>
              <a:buAutoNum type="arabicPeriod" startAt="6"/>
            </a:pPr>
            <a:r>
              <a:rPr lang="ar-SA" b="1" dirty="0" smtClean="0">
                <a:cs typeface="Traditional Arabic" pitchFamily="2" charset="-78"/>
              </a:rPr>
              <a:t>ولا شهادة من عرف بعصبية وإفراط في حمية؛ كتعصب قبيلة على قبيلة وان لم تبلغ رتبة العداوة.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عدد الشهود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لا يقبل في الزنا </a:t>
            </a:r>
            <a:r>
              <a:rPr lang="ar-SA" b="1" dirty="0" smtClean="0">
                <a:cs typeface="Traditional Arabic" pitchFamily="2" charset="-78"/>
              </a:rPr>
              <a:t>واللواط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والإقرار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به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إلا أربعة </a:t>
            </a:r>
            <a:r>
              <a:rPr lang="ar-SA" b="1" dirty="0" smtClean="0">
                <a:cs typeface="Traditional Arabic" pitchFamily="2" charset="-78"/>
              </a:rPr>
              <a:t>رجال يشهدون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، أو أنه أقر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أربعا لقوله تعالى : { لولا جاؤوا عليه بأربعة شهداء } الآية.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من عرف بغنى وادعى أنه فقير ليأخذ من زكاة لم يقبل إلا بثلاثة رجال.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ويقبل في بقية الحدود </a:t>
            </a:r>
            <a:r>
              <a:rPr lang="ar-SA" b="1" dirty="0" smtClean="0">
                <a:cs typeface="Traditional Arabic" pitchFamily="2" charset="-78"/>
              </a:rPr>
              <a:t>كالقذف والشرب والسرقة وقطع الطريق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</a:t>
            </a:r>
            <a:r>
              <a:rPr lang="ar-SA" b="1" dirty="0" smtClean="0">
                <a:cs typeface="Traditional Arabic" pitchFamily="2" charset="-78"/>
              </a:rPr>
              <a:t>في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القصاص </a:t>
            </a:r>
            <a:r>
              <a:rPr lang="ar-SA" b="1" dirty="0" smtClean="0">
                <a:cs typeface="Traditional Arabic" pitchFamily="2" charset="-78"/>
              </a:rPr>
              <a:t>رجلان ولا تقبل فيه شهادة النساء لأنه يسقط بالشبهة.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وما ليس بعقوبة ولا مال ولا يقصد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به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المال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ويطلع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عليه الرجال غالبا كنكاح وطلاق ورجعة وخلع ونسب وولاء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وإيصاء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إليه </a:t>
            </a:r>
            <a:r>
              <a:rPr lang="ar-SA" b="1" dirty="0" smtClean="0">
                <a:cs typeface="Traditional Arabic" pitchFamily="2" charset="-78"/>
              </a:rPr>
              <a:t>في غير مال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لا يقبل فيه إلا رجلان</a:t>
            </a:r>
            <a:r>
              <a:rPr lang="ar-SA" b="1" dirty="0" smtClean="0">
                <a:cs typeface="Traditional Arabic" pitchFamily="2" charset="-78"/>
              </a:rPr>
              <a:t> دون النساء.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ويقبل في المال وما يقصد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به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</a:t>
            </a:r>
            <a:r>
              <a:rPr lang="ar-SA" b="1" dirty="0" smtClean="0">
                <a:cs typeface="Traditional Arabic" pitchFamily="2" charset="-78"/>
              </a:rPr>
              <a:t>المال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كالبيع والأجل والخيار في </a:t>
            </a:r>
            <a:r>
              <a:rPr lang="ar-SA" b="1" dirty="0" smtClean="0">
                <a:cs typeface="Traditional Arabic" pitchFamily="2" charset="-78"/>
              </a:rPr>
              <a:t>البيع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ونحوه</a:t>
            </a:r>
            <a:r>
              <a:rPr lang="ar-SA" b="1" dirty="0" smtClean="0">
                <a:cs typeface="Traditional Arabic" pitchFamily="2" charset="-78"/>
              </a:rPr>
              <a:t> كالقرض والرهن والغصب والإجارة والشركة والشفعة وضمان المال وإتلافه والعتق والكتابة والتدبير والوصية بالمال والجناية إذا لم توجب قودا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رجلان، أو رجل وامرأتان؛</a:t>
            </a:r>
            <a:r>
              <a:rPr lang="ar-SA" b="1" dirty="0" smtClean="0">
                <a:cs typeface="Traditional Arabic" pitchFamily="2" charset="-78"/>
              </a:rPr>
              <a:t> لقوله تعالى:{ فإن لم يكونا رجلين فرجل وامرأتان } وسياق الآية يدل على اختصاص ذلك بالأموال،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أو رجل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ويمين المدعي؛ </a:t>
            </a:r>
            <a:r>
              <a:rPr lang="ar-SA" b="1" dirty="0" smtClean="0">
                <a:cs typeface="Traditional Arabic" pitchFamily="2" charset="-78"/>
              </a:rPr>
              <a:t>لقول ابن عباس:“إن رسول الله صلى الله عليه وسلم قضى باليمين مع الشاهد“. رواه أحمد وغيره، ويجب تقديم الشهادة عليه.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لا بامرأتين ويمين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فلا يقبل؛ لأن النساء لا تقبل شهادتهن في ذلك منفردات.</a:t>
            </a:r>
            <a:endParaRPr lang="ar-SA" b="1" dirty="0" smtClean="0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ويقبل في داء دابة وموضحة طبيب وبيطار واحد مع عدم غيره فإن لم يتعذر فاثنان.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وما لا يطلع عليه الرجال</a:t>
            </a:r>
            <a:r>
              <a:rPr lang="ar-SA" b="1" dirty="0" smtClean="0">
                <a:cs typeface="Traditional Arabic" pitchFamily="2" charset="-78"/>
              </a:rPr>
              <a:t> غالبا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كعيوب النساء تحت الثياب والبكارة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والثيوبة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والحيض والولادة والرضاع والاستهلال</a:t>
            </a:r>
            <a:r>
              <a:rPr lang="ar-SA" b="1" dirty="0" smtClean="0">
                <a:cs typeface="Traditional Arabic" pitchFamily="2" charset="-78"/>
              </a:rPr>
              <a:t> أي: صراخ المولود عند الولادة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ونحوه </a:t>
            </a:r>
            <a:r>
              <a:rPr lang="ar-SA" b="1" dirty="0" smtClean="0">
                <a:cs typeface="Traditional Arabic" pitchFamily="2" charset="-78"/>
              </a:rPr>
              <a:t>كالرتق والقرن </a:t>
            </a:r>
            <a:r>
              <a:rPr lang="ar-SA" b="1" dirty="0" err="1" smtClean="0">
                <a:cs typeface="Traditional Arabic" pitchFamily="2" charset="-78"/>
              </a:rPr>
              <a:t>والعفل</a:t>
            </a:r>
            <a:r>
              <a:rPr lang="ar-SA" b="1" dirty="0" smtClean="0">
                <a:cs typeface="Traditional Arabic" pitchFamily="2" charset="-78"/>
              </a:rPr>
              <a:t> وكذا جراحة وغيرها في حمام وعرس ونحوهما مما لا يحضره الرجال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يقبل فيه شهادة امرأة عدل </a:t>
            </a:r>
            <a:r>
              <a:rPr lang="ar-SA" b="1" dirty="0" smtClean="0">
                <a:cs typeface="Traditional Arabic" pitchFamily="2" charset="-78"/>
              </a:rPr>
              <a:t>لحديث حذيفة ”أن النبي صلى الله عليه وسلم أجاز شهادة القابلة وحدها“ ذكره الفقهاء في كتبهم وروى أبو الخطاب عن ابن عمر عن النبي صلى الله عليه وسلم قال:[ يجزئ في الرضاع شهادة امرأة واحدة ]،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والرجل فيه كالمرأة </a:t>
            </a:r>
            <a:r>
              <a:rPr lang="ar-SA" b="1" dirty="0" smtClean="0">
                <a:cs typeface="Traditional Arabic" pitchFamily="2" charset="-78"/>
              </a:rPr>
              <a:t>وأولى لكماله.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2954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ومن أتى برجل وامرأتين أو أتى بشاهد ويمين </a:t>
            </a:r>
            <a:r>
              <a:rPr lang="ar-SA" b="1" dirty="0" smtClean="0">
                <a:cs typeface="Traditional Arabic" pitchFamily="2" charset="-78"/>
              </a:rPr>
              <a:t>أي حلفه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فيما يوجب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القود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لم يثبت بـ</a:t>
            </a:r>
            <a:r>
              <a:rPr lang="ar-SA" b="1" dirty="0" smtClean="0">
                <a:cs typeface="Traditional Arabic" pitchFamily="2" charset="-78"/>
              </a:rPr>
              <a:t>ما ذكر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قود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ولا مال </a:t>
            </a:r>
            <a:r>
              <a:rPr lang="ar-SA" b="1" dirty="0" smtClean="0">
                <a:cs typeface="Traditional Arabic" pitchFamily="2" charset="-78"/>
              </a:rPr>
              <a:t>لأن قتل العمد يوجب القصاص والمال بدل منه فإن لم يثبت الأصل لم يجب بدله.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وإن أتى </a:t>
            </a:r>
            <a:r>
              <a:rPr lang="ar-SA" b="1" dirty="0" smtClean="0">
                <a:cs typeface="Traditional Arabic" pitchFamily="2" charset="-78"/>
              </a:rPr>
              <a:t>برجل وامرأتين أو رجل ويمين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في سرقة ثبت المال </a:t>
            </a:r>
            <a:r>
              <a:rPr lang="ar-SA" b="1" dirty="0" smtClean="0">
                <a:cs typeface="Traditional Arabic" pitchFamily="2" charset="-78"/>
              </a:rPr>
              <a:t>لكمال بينته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دون القطع</a:t>
            </a:r>
            <a:r>
              <a:rPr lang="ar-SA" b="1" dirty="0" smtClean="0">
                <a:cs typeface="Traditional Arabic" pitchFamily="2" charset="-78"/>
              </a:rPr>
              <a:t> لعدم كمال بينته.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وإن أتى </a:t>
            </a:r>
            <a:r>
              <a:rPr lang="ar-SA" b="1" dirty="0" smtClean="0">
                <a:cs typeface="Traditional Arabic" pitchFamily="2" charset="-78"/>
              </a:rPr>
              <a:t>برجل وامرأتين أو رجل ويمين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في</a:t>
            </a:r>
            <a:r>
              <a:rPr lang="ar-SA" b="1" dirty="0" smtClean="0">
                <a:cs typeface="Traditional Arabic" pitchFamily="2" charset="-78"/>
              </a:rPr>
              <a:t> دعوى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خلع</a:t>
            </a:r>
            <a:r>
              <a:rPr lang="ar-SA" b="1" dirty="0" smtClean="0">
                <a:cs typeface="Traditional Arabic" pitchFamily="2" charset="-78"/>
              </a:rPr>
              <a:t> امرأته على عوض سماه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ثبت له العوض </a:t>
            </a:r>
            <a:r>
              <a:rPr lang="ar-SA" b="1" dirty="0" smtClean="0">
                <a:cs typeface="Traditional Arabic" pitchFamily="2" charset="-78"/>
              </a:rPr>
              <a:t>لأن بينته تامة فيه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وثبتت البينونة بمجرد دعواه </a:t>
            </a:r>
            <a:r>
              <a:rPr lang="ar-SA" b="1" dirty="0" smtClean="0">
                <a:cs typeface="Traditional Arabic" pitchFamily="2" charset="-78"/>
              </a:rPr>
              <a:t>لإقراره على نفسه، وإن ادعته هي لم يقبل فيه إلا رجلان؛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لأن مقصودها الفسخ وهو ليس بمال فلا يثبت إلا بشهادة رجلان.</a:t>
            </a:r>
            <a:endParaRPr lang="ar-SA" b="1" dirty="0" smtClean="0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28600"/>
            <a:ext cx="8915400" cy="1143000"/>
          </a:xfrm>
        </p:spPr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الشهادة على الشهادة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17637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لا تقبل الشهادة على الشهادة إلا في حق يقبل فيه كتاب القاضي إلى القاضي </a:t>
            </a:r>
            <a:r>
              <a:rPr lang="ar-SA" b="1" dirty="0" smtClean="0">
                <a:cs typeface="Traditional Arabic" pitchFamily="2" charset="-78"/>
              </a:rPr>
              <a:t>وهو حقوق الآدميين دون حقوق الله تعالى لأن الحدود مبنية على الستر والدرء بالشبهات.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متى يحكم القاضي بالشهادة على الشهادة؟. 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أن تتعذر شهادة الأصل بموت أو مرض أو غيبة مسافة قصر </a:t>
            </a:r>
            <a:r>
              <a:rPr lang="ar-SA" b="1" dirty="0" smtClean="0">
                <a:cs typeface="Traditional Arabic" pitchFamily="2" charset="-78"/>
              </a:rPr>
              <a:t>أو خوف من سلطان أو غيره؛ لأنه إذا أمكن الحاكم أن يسمع شهادة شاهدي الأصل استغنى عن البحث عن عدالة شاهدي الفرع وكان أحوط للشهادة.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 startAt="2"/>
            </a:pPr>
            <a:r>
              <a:rPr lang="ar-SA" b="1" dirty="0" smtClean="0">
                <a:cs typeface="Traditional Arabic" pitchFamily="2" charset="-78"/>
              </a:rPr>
              <a:t>دوام عذر شهود الأصل إلى الحكم.</a:t>
            </a:r>
          </a:p>
          <a:p>
            <a:pPr marL="514350" indent="-514350" algn="just" rtl="1">
              <a:buFont typeface="+mj-lt"/>
              <a:buAutoNum type="arabicPeriod" startAt="2"/>
            </a:pPr>
            <a:r>
              <a:rPr lang="ar-SA" b="1" dirty="0" smtClean="0">
                <a:cs typeface="Traditional Arabic" pitchFamily="2" charset="-78"/>
              </a:rPr>
              <a:t>ثبوت عدالة الجميع ودوام عدالتهم وتعيين فرع الأصل.</a:t>
            </a:r>
          </a:p>
          <a:p>
            <a:pPr marL="514350" indent="-514350" algn="just" rtl="1">
              <a:buFont typeface="+mj-lt"/>
              <a:buAutoNum type="arabicPeriod" startAt="2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أن يسترعيه شاهد الأصل فيقول </a:t>
            </a:r>
            <a:r>
              <a:rPr lang="ar-SA" b="1" dirty="0" smtClean="0">
                <a:cs typeface="Traditional Arabic" pitchFamily="2" charset="-78"/>
              </a:rPr>
              <a:t>شاهد الأصل لفرع: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اشهد على شهادتي بكذا، أو</a:t>
            </a:r>
            <a:r>
              <a:rPr lang="ar-SA" b="1" dirty="0" smtClean="0">
                <a:cs typeface="Traditional Arabic" pitchFamily="2" charset="-78"/>
              </a:rPr>
              <a:t> اشهد أني أشهد أن فلانا أقر عندي بكذا أو نحوه، وإن لم يسترعه لم يشهد لأن الشهادة على الشهادة فيها معنى النيابة ولا </a:t>
            </a:r>
            <a:r>
              <a:rPr lang="ar-SA" b="1" dirty="0" err="1" smtClean="0">
                <a:cs typeface="Traditional Arabic" pitchFamily="2" charset="-78"/>
              </a:rPr>
              <a:t>ينوب</a:t>
            </a:r>
            <a:r>
              <a:rPr lang="ar-SA" b="1" dirty="0" smtClean="0">
                <a:cs typeface="Traditional Arabic" pitchFamily="2" charset="-78"/>
              </a:rPr>
              <a:t> عنه إلا بإذنه.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حكم رجوع الشهود بعد أداء شهادتهم؟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له حالتان: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الأولى: إذا كانت الدعوى على مال ف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رجع شهود المال بعد الحكم لم ينقض </a:t>
            </a:r>
            <a:r>
              <a:rPr lang="ar-SA" b="1" dirty="0" smtClean="0">
                <a:cs typeface="Traditional Arabic" pitchFamily="2" charset="-78"/>
              </a:rPr>
              <a:t>الحكم؛ لأنه قد تم ووجب المشهود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للمشهود له؛ ولو كان قبل الاستيفاء، ويلزم الشهود الراجعين بدل المال الذي شهدوا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قائما كان أو تالفا؛ لأنهم أخرجوه من يد مالكه بغير حق وحالوا بينه وبينه،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دون من زكاهم </a:t>
            </a:r>
            <a:r>
              <a:rPr lang="ar-SA" b="1" dirty="0" smtClean="0">
                <a:cs typeface="Traditional Arabic" pitchFamily="2" charset="-78"/>
              </a:rPr>
              <a:t>فلا غرم على مزك إذا رجع </a:t>
            </a:r>
            <a:r>
              <a:rPr lang="ar-SA" b="1" dirty="0" err="1" smtClean="0">
                <a:cs typeface="Traditional Arabic" pitchFamily="2" charset="-78"/>
              </a:rPr>
              <a:t>المزكى</a:t>
            </a:r>
            <a:r>
              <a:rPr lang="ar-SA" b="1" dirty="0" smtClean="0">
                <a:cs typeface="Traditional Arabic" pitchFamily="2" charset="-78"/>
              </a:rPr>
              <a:t>؛ لأن الحكم تعلق بشهادة الشهود ولا تعلق له بالمزكين لأنهم أخبروا بظاهر حال الشهود وأما باطنه فعلمه إلى الله تعالى.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الثانية: إذا كانت الدعوى في </a:t>
            </a:r>
            <a:r>
              <a:rPr lang="ar-SA" b="1" dirty="0" err="1" smtClean="0">
                <a:solidFill>
                  <a:srgbClr val="0070C0"/>
                </a:solidFill>
                <a:cs typeface="Traditional Arabic" pitchFamily="2" charset="-78"/>
              </a:rPr>
              <a:t>قود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 أو حد ف</a:t>
            </a:r>
            <a:r>
              <a:rPr lang="ar-SA" b="1" dirty="0" smtClean="0">
                <a:cs typeface="Traditional Arabic" pitchFamily="2" charset="-78"/>
              </a:rPr>
              <a:t>رجع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</a:t>
            </a:r>
            <a:r>
              <a:rPr lang="ar-SA" b="1" dirty="0" smtClean="0">
                <a:cs typeface="Traditional Arabic" pitchFamily="2" charset="-78"/>
              </a:rPr>
              <a:t>شهود بعد حكم وقبل استيفاء لم يستوف ووجبت دية </a:t>
            </a:r>
            <a:r>
              <a:rPr lang="ar-SA" b="1" dirty="0" err="1" smtClean="0">
                <a:cs typeface="Traditional Arabic" pitchFamily="2" charset="-78"/>
              </a:rPr>
              <a:t>قود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على المشهود عليه للمشهود له؛ لأن الواجب بالعمد أحد شيئين وقد سقط احدهما فتعين الآخر.</a:t>
            </a:r>
            <a:endParaRPr lang="ar-SA" b="1" dirty="0" smtClean="0">
              <a:cs typeface="Traditional Arabic" pitchFamily="2" charset="-78"/>
            </a:endParaRPr>
          </a:p>
          <a:p>
            <a:pPr algn="just" rtl="1"/>
            <a:endParaRPr lang="ar-SA" b="1" dirty="0" smtClean="0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اليمين في الدعاوى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بيان ما يستحلف فيه وما لا يستحلف فيه 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وهي تقطع الخصومات حالا ولا تسقط حقا.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لا يستحلف</a:t>
            </a:r>
            <a:r>
              <a:rPr lang="ar-SA" b="1" dirty="0" smtClean="0">
                <a:cs typeface="Traditional Arabic" pitchFamily="2" charset="-78"/>
              </a:rPr>
              <a:t> منكر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في العبادات </a:t>
            </a:r>
            <a:r>
              <a:rPr lang="ar-SA" b="1" dirty="0" smtClean="0">
                <a:cs typeface="Traditional Arabic" pitchFamily="2" charset="-78"/>
              </a:rPr>
              <a:t>كدعوى دفع زكاة وكفارة ونذر.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ولا في حدود الله </a:t>
            </a:r>
            <a:r>
              <a:rPr lang="ar-SA" b="1" dirty="0" smtClean="0">
                <a:cs typeface="Traditional Arabic" pitchFamily="2" charset="-78"/>
              </a:rPr>
              <a:t>تعالى؛ لأنه يستحب سترها والتعريض للمقر </a:t>
            </a:r>
            <a:r>
              <a:rPr lang="ar-SA" b="1" dirty="0" err="1" smtClean="0">
                <a:cs typeface="Traditional Arabic" pitchFamily="2" charset="-78"/>
              </a:rPr>
              <a:t>بها</a:t>
            </a:r>
            <a:r>
              <a:rPr lang="ar-SA" b="1" dirty="0" smtClean="0">
                <a:cs typeface="Traditional Arabic" pitchFamily="2" charset="-78"/>
              </a:rPr>
              <a:t> ليرجع عن إقراره.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ويستحلف المنكر </a:t>
            </a:r>
            <a:r>
              <a:rPr lang="ar-SA" b="1" dirty="0" smtClean="0">
                <a:cs typeface="Traditional Arabic" pitchFamily="2" charset="-78"/>
              </a:rPr>
              <a:t>على صفة جوابه بطلب خصمه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في كل حق لآدمي </a:t>
            </a:r>
            <a:r>
              <a:rPr lang="ar-SA" b="1" dirty="0" smtClean="0">
                <a:cs typeface="Traditional Arabic" pitchFamily="2" charset="-78"/>
              </a:rPr>
              <a:t>لما تقدم من قوله صلى الله عليه وسلم:[ ولكن اليمين على المدعى عليه ].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الحقوق التي لا يستحلف فيها: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النكاح والطلاق والرجعة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والايلاء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والنسب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والقود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والقذف </a:t>
            </a:r>
            <a:r>
              <a:rPr lang="ar-SA" b="1" dirty="0" smtClean="0">
                <a:cs typeface="Traditional Arabic" pitchFamily="2" charset="-78"/>
              </a:rPr>
              <a:t>فلا يستحلف منكر شيء من ذلك؛ لأنها ليست مالا ولا يقصد </a:t>
            </a:r>
            <a:r>
              <a:rPr lang="ar-SA" b="1" dirty="0" err="1" smtClean="0">
                <a:cs typeface="Traditional Arabic" pitchFamily="2" charset="-78"/>
              </a:rPr>
              <a:t>بها</a:t>
            </a:r>
            <a:r>
              <a:rPr lang="ar-SA" b="1" dirty="0" smtClean="0">
                <a:cs typeface="Traditional Arabic" pitchFamily="2" charset="-78"/>
              </a:rPr>
              <a:t> المال ولا يقضى فيها </a:t>
            </a:r>
            <a:r>
              <a:rPr lang="ar-SA" b="1" dirty="0" err="1" smtClean="0">
                <a:cs typeface="Traditional Arabic" pitchFamily="2" charset="-78"/>
              </a:rPr>
              <a:t>بالنكول</a:t>
            </a:r>
            <a:r>
              <a:rPr lang="ar-SA" b="1" dirty="0" smtClean="0">
                <a:cs typeface="Traditional Arabic" pitchFamily="2" charset="-78"/>
              </a:rPr>
              <a:t>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b="1" dirty="0" smtClean="0">
                <a:cs typeface="Traditional Arabic" pitchFamily="2" charset="-78"/>
              </a:rPr>
              <a:t>ولا يستحلف شاهد أنكر تحمل الشهادة.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b="1" dirty="0" smtClean="0">
                <a:cs typeface="Traditional Arabic" pitchFamily="2" charset="-78"/>
              </a:rPr>
              <a:t>ولا حاكم أنكر الحكم.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ومن توجه عليه حق لجماعة حلف لكل واحد يمينا إلا أن يرضوا بواحدة.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واليمين المشروعة </a:t>
            </a:r>
            <a:r>
              <a:rPr lang="ar-SA" b="1" dirty="0" smtClean="0">
                <a:cs typeface="Traditional Arabic" pitchFamily="2" charset="-78"/>
              </a:rPr>
              <a:t>هي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اليمين بالله </a:t>
            </a:r>
            <a:r>
              <a:rPr lang="ar-SA" b="1" dirty="0" smtClean="0">
                <a:cs typeface="Traditional Arabic" pitchFamily="2" charset="-78"/>
              </a:rPr>
              <a:t>تعالى فلو قال الحاكم لمنكر: قل والله لا حق له عندي كفى؛ لأنه صلى الله عليه وسلم استحلف </a:t>
            </a:r>
            <a:r>
              <a:rPr lang="ar-SA" b="1" dirty="0" err="1" smtClean="0">
                <a:cs typeface="Traditional Arabic" pitchFamily="2" charset="-78"/>
              </a:rPr>
              <a:t>ركانة</a:t>
            </a:r>
            <a:r>
              <a:rPr lang="ar-SA" b="1" dirty="0" smtClean="0">
                <a:cs typeface="Traditional Arabic" pitchFamily="2" charset="-78"/>
              </a:rPr>
              <a:t> بن عبد يزيد في الطلاق فقال: والله ما أردت إلا واحدة.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ولا تغلظ </a:t>
            </a:r>
            <a:r>
              <a:rPr lang="ar-SA" b="1" dirty="0" smtClean="0">
                <a:cs typeface="Traditional Arabic" pitchFamily="2" charset="-78"/>
              </a:rPr>
              <a:t>اليمين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إلا فيما له خطر</a:t>
            </a:r>
            <a:r>
              <a:rPr lang="ar-SA" b="1" dirty="0" smtClean="0">
                <a:cs typeface="Traditional Arabic" pitchFamily="2" charset="-78"/>
              </a:rPr>
              <a:t>؛ كجناية لا توجب قودا وعتق ونصاب زكاة فللحاكم تغليظها وإن أبى الحالف التغليظ لم يكن </a:t>
            </a:r>
            <a:r>
              <a:rPr lang="ar-SA" b="1" dirty="0" err="1" smtClean="0">
                <a:cs typeface="Traditional Arabic" pitchFamily="2" charset="-78"/>
              </a:rPr>
              <a:t>ناكلا</a:t>
            </a:r>
            <a:r>
              <a:rPr lang="ar-SA" b="1" smtClean="0">
                <a:cs typeface="Traditional Arabic" pitchFamily="2" charset="-78"/>
              </a:rPr>
              <a:t>.</a:t>
            </a:r>
            <a:endParaRPr lang="ar-SA" b="1" dirty="0" smtClean="0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65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2037</TotalTime>
  <Words>1112</Words>
  <Application>Microsoft Office PowerPoint</Application>
  <PresentationFormat>A4 Paper (210x297 mm)‎</PresentationFormat>
  <Paragraphs>68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الشريحة 1</vt:lpstr>
      <vt:lpstr>المحاضرة الثامنة</vt:lpstr>
      <vt:lpstr>عناصر المحاضرة</vt:lpstr>
      <vt:lpstr>موانع الشهادة</vt:lpstr>
      <vt:lpstr>الشريحة 5</vt:lpstr>
      <vt:lpstr>الشريحة 6</vt:lpstr>
      <vt:lpstr>عدد الشهود</vt:lpstr>
      <vt:lpstr>الشريحة 8</vt:lpstr>
      <vt:lpstr>الشريحة 9</vt:lpstr>
      <vt:lpstr>الشريحة 10</vt:lpstr>
      <vt:lpstr>الشريحة 11</vt:lpstr>
      <vt:lpstr>الشهادة على الشهادة</vt:lpstr>
      <vt:lpstr>الشريحة 13</vt:lpstr>
      <vt:lpstr>الشريحة 14</vt:lpstr>
      <vt:lpstr>الشريحة 15</vt:lpstr>
      <vt:lpstr>اليمين في الدعاوى</vt:lpstr>
      <vt:lpstr>الشريحة 17</vt:lpstr>
      <vt:lpstr>الشريحة 18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saleh</cp:lastModifiedBy>
  <cp:revision>182</cp:revision>
  <dcterms:created xsi:type="dcterms:W3CDTF">2009-10-14T19:14:34Z</dcterms:created>
  <dcterms:modified xsi:type="dcterms:W3CDTF">2013-03-04T03:28:25Z</dcterms:modified>
</cp:coreProperties>
</file>