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68" r:id="rId5"/>
    <p:sldId id="274" r:id="rId6"/>
    <p:sldId id="271" r:id="rId7"/>
    <p:sldId id="272" r:id="rId8"/>
    <p:sldId id="273" r:id="rId9"/>
    <p:sldId id="270" r:id="rId10"/>
    <p:sldId id="276" r:id="rId11"/>
    <p:sldId id="277" r:id="rId12"/>
    <p:sldId id="275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4" autoAdjust="0"/>
  </p:normalViewPr>
  <p:slideViewPr>
    <p:cSldViewPr>
      <p:cViewPr>
        <p:scale>
          <a:sx n="90" d="100"/>
          <a:sy n="90" d="100"/>
        </p:scale>
        <p:origin x="-294" y="-31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18" y="562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B42768-B5A1-4929-BD32-D03DFFD587A4}" type="datetimeFigureOut">
              <a:rPr lang="en-US"/>
              <a:pPr>
                <a:defRPr/>
              </a:pPr>
              <a:t>3/10/2013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D0F1BF6-3B84-4936-80EF-A6F546647F6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8C56E-29B5-470A-81A6-99CA5D867210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1CEB0-2F5B-45F8-8506-68210C4BFB4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124C0-4DDB-45A1-9EF6-62542F36777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E95F6-6B97-4B96-B21B-A47C0A11ED4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746CA-1240-47CA-9836-018ED689C24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4796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التعليم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algn="r" rtl="1"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D2A66B-F60D-4FEF-9747-B12F3FB41D99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>
                <a:latin typeface="Calibri" pitchFamily="34" charset="0"/>
                <a:cs typeface="Times New Roman" pitchFamily="18" charset="0"/>
              </a:rPr>
              <a:t>فقه </a:t>
            </a:r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القضاء </a:t>
            </a:r>
            <a:r>
              <a:rPr lang="ar-SA" sz="2800" b="1" smtClean="0">
                <a:latin typeface="Calibri" pitchFamily="34" charset="0"/>
                <a:cs typeface="Times New Roman" pitchFamily="18" charset="0"/>
              </a:rPr>
              <a:t>والسياسة الشرعية(1411)</a:t>
            </a:r>
            <a:endParaRPr lang="en-US" sz="2800" b="1" dirty="0"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قسم الدراسات الإسلامية</a:t>
            </a: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صالح بن إبراهيم الحصيِّن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75D5A5F8-DF1E-47BF-9797-19F53D59F929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9F35A1D-C607-4100-844F-FCAE050656A5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4339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المحاضرة التاسعة</a:t>
            </a:r>
            <a:endParaRPr lang="en-US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4340" name="Subtitle 5"/>
          <p:cNvSpPr>
            <a:spLocks noGrp="1"/>
          </p:cNvSpPr>
          <p:nvPr>
            <p:ph type="subTitle" idx="1"/>
          </p:nvPr>
        </p:nvSpPr>
        <p:spPr>
          <a:xfrm>
            <a:off x="990600" y="3581400"/>
            <a:ext cx="7429500" cy="15240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raditional Arabic" pitchFamily="2" charset="-78"/>
              </a:rPr>
              <a:t>الإقرار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عناصر المحاضرة</a:t>
            </a:r>
            <a:endParaRPr lang="en-US" b="1" dirty="0">
              <a:solidFill>
                <a:schemeClr val="tx2">
                  <a:lumMod val="7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15363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525963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تعريف الإقرار.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شروط صحة الإقرار.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أحوال الإقرار في حال المرض.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الإقرار </a:t>
            </a:r>
            <a:r>
              <a:rPr lang="ar-SA" b="1" smtClean="0">
                <a:cs typeface="Traditional Arabic" pitchFamily="2" charset="-78"/>
              </a:rPr>
              <a:t>بالنكاح.</a:t>
            </a:r>
            <a:endParaRPr lang="ar-SA" b="1" dirty="0" smtClean="0">
              <a:cs typeface="Traditional Arabic" pitchFamily="2" charset="-78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65C3A45-CA94-4F38-9909-C4BD9766EC85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43000"/>
          </a:xfrm>
        </p:spPr>
        <p:txBody>
          <a:bodyPr/>
          <a:lstStyle/>
          <a:p>
            <a:r>
              <a:rPr lang="ar-SA" sz="3200" b="1" dirty="0" smtClean="0">
                <a:cs typeface="Traditional Arabic" pitchFamily="2" charset="-78"/>
              </a:rPr>
              <a:t>تعريف الإقرار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914400"/>
            <a:ext cx="8915400" cy="4525963"/>
          </a:xfrm>
        </p:spPr>
        <p:txBody>
          <a:bodyPr/>
          <a:lstStyle/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الاعتراف بالحق؛ مأخوذ من المقر؛ وهو المكان، كأن المقر يجعل الحق في موضعه.</a:t>
            </a:r>
          </a:p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وهو: إخبار عما في نفس الأمر لا إنشاء.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  <a:p>
            <a:pPr indent="288290" algn="just" rtl="1">
              <a:spcAft>
                <a:spcPts val="0"/>
              </a:spcAft>
            </a:pPr>
            <a:r>
              <a:rPr lang="ar-SA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شروط صحة الإقرار.</a:t>
            </a:r>
          </a:p>
          <a:p>
            <a:pPr indent="288290" algn="just" rtl="1">
              <a:spcAft>
                <a:spcPts val="0"/>
              </a:spcAft>
              <a:buFont typeface="+mj-lt"/>
              <a:buAutoNum type="arabicPeriod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مكلف؛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لا من صغير غير مأذون في تجارة فيصح في قدر ما أذن له فيه.</a:t>
            </a:r>
          </a:p>
          <a:p>
            <a:pPr indent="288290" algn="just" rtl="1">
              <a:spcAft>
                <a:spcPts val="0"/>
              </a:spcAft>
              <a:buFont typeface="+mj-lt"/>
              <a:buAutoNum type="arabicPeriod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مختار غير محجور عليه؛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فلا يصح من سفيه إقرار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بمال</a:t>
            </a:r>
            <a:r>
              <a:rPr lang="ar-SA" b="1" spc="10" dirty="0" smtClean="0">
                <a:latin typeface="Tahoma"/>
                <a:ea typeface="Times New Roman"/>
                <a:cs typeface="Traditional Arabic"/>
              </a:rPr>
              <a:t>.</a:t>
            </a:r>
          </a:p>
          <a:p>
            <a:pPr indent="288290" algn="just" rtl="1">
              <a:spcAft>
                <a:spcPts val="0"/>
              </a:spcAft>
            </a:pPr>
            <a:r>
              <a:rPr lang="ar-SA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وفي نظام المرافعات (م 105):</a:t>
            </a:r>
            <a:r>
              <a:rPr lang="ar-SA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يشترط في صحة الإقرار أن يكون المقر عاقلاً بالغاً مختاراً غير محجور </a:t>
            </a:r>
            <a:r>
              <a:rPr lang="ar-SA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عليه، </a:t>
            </a:r>
            <a:r>
              <a:rPr lang="ar-SA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ويقبل إقرار المحجور عليه للسفه في كل ما لا يعد محجوراً عليه فيه شرعاً.</a:t>
            </a:r>
          </a:p>
          <a:p>
            <a:pPr indent="288290" algn="just" rtl="1">
              <a:spcAft>
                <a:spcPts val="0"/>
              </a:spcAft>
              <a:buFont typeface="+mj-lt"/>
              <a:buAutoNum type="arabicPeriod"/>
            </a:pP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</a:pPr>
            <a:r>
              <a:rPr lang="ar-SA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فـ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لا يصح الإقرار من مكره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؛</a:t>
            </a:r>
          </a:p>
          <a:p>
            <a:pPr indent="288290" algn="just" rtl="1">
              <a:spcAft>
                <a:spcPts val="0"/>
              </a:spcAft>
            </a:pPr>
            <a:r>
              <a:rPr lang="ar-SA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متى يقبل إقرار المكره.</a:t>
            </a:r>
          </a:p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أن يقر بغير ما أكره عليه؛ كأن يكره على الإقرار بدرهم فيقر بدينار.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ويصح </a:t>
            </a:r>
            <a:r>
              <a:rPr lang="ar-SA" sz="3200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الإقرار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من سكران ومن أخرس بإشارة معلومة.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ولا يصح </a:t>
            </a:r>
            <a:r>
              <a:rPr lang="ar-SA" sz="3200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الإقرار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بشيء في يد غيره، أو تحت ولاية غيره؛ كما لو أقر أجنبي على صغير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.</a:t>
            </a:r>
          </a:p>
          <a:p>
            <a:pPr indent="288290" algn="just" rtl="1">
              <a:spcAft>
                <a:spcPts val="0"/>
              </a:spcAft>
            </a:pPr>
            <a:r>
              <a:rPr lang="ar-SA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وفي نظام </a:t>
            </a:r>
            <a:r>
              <a:rPr lang="ar-SA" b="1" spc="1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المرافعات </a:t>
            </a:r>
            <a:r>
              <a:rPr lang="ar-SA" b="1" spc="1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(م 104): إقرار </a:t>
            </a:r>
            <a:r>
              <a:rPr lang="ar-SA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الخصم عند الاستجواب أو دون استجوابه حجة </a:t>
            </a:r>
            <a:r>
              <a:rPr lang="ar-SA" b="1" spc="1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قاصرة </a:t>
            </a:r>
            <a:r>
              <a:rPr lang="ar-SA" b="1" spc="1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عليه.</a:t>
            </a:r>
            <a:endParaRPr lang="en-US" sz="3200" b="1" spc="10" dirty="0" smtClean="0">
              <a:solidFill>
                <a:srgbClr val="0070C0"/>
              </a:solidFill>
              <a:latin typeface="Tahoma"/>
              <a:ea typeface="Times New Roman"/>
              <a:cs typeface="Traditional Arab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أحوال الإقرار في حال المرض.</a:t>
            </a:r>
          </a:p>
          <a:p>
            <a:pPr indent="288290" algn="just" rtl="1">
              <a:spcAft>
                <a:spcPts val="0"/>
              </a:spcAft>
              <a:buFont typeface="+mj-lt"/>
              <a:buAutoNum type="arabicPeriod"/>
            </a:pPr>
            <a:r>
              <a:rPr lang="ar-SA" sz="3200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إذا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أقر في مرضه </a:t>
            </a:r>
            <a:r>
              <a:rPr lang="ar-SA" sz="3200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لغير وارث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بشيء؛ فكإقراره في صحته؛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لعدم تهمته فيه.</a:t>
            </a:r>
          </a:p>
          <a:p>
            <a:pPr indent="288290" algn="just" rtl="1">
              <a:spcAft>
                <a:spcPts val="0"/>
              </a:spcAft>
              <a:buFont typeface="+mj-lt"/>
              <a:buAutoNum type="arabicPeriod"/>
            </a:pPr>
            <a:r>
              <a:rPr lang="ar-SA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إذا أقر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المريض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بالمال لوارث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ه؛ بأن يقول: له علي كذا، أو يكون للمريض عليه دين فيقر بقبضه منه،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فلا يقبل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هذا الإقرار من المريض؛ لأنه متهم فيه إلا ببينة أو إجازة.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  <a:buFont typeface="+mj-lt"/>
              <a:buAutoNum type="arabicPeriod" startAt="3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إن أقر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المريض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لامرأته بالصداق فلها مهر المثل بالزوجية لا بإقراره؛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لأن الزوجية دلت على المهر ووجوبه فإقراره إخبار بأنه لم يوفه.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  <a:p>
            <a:pPr indent="288290" algn="just" rtl="1">
              <a:spcAft>
                <a:spcPts val="0"/>
              </a:spcAft>
              <a:buFont typeface="+mj-lt"/>
              <a:buAutoNum type="arabicPeriod" startAt="3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ولو أقر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المريض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أنه كان أبان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زوجته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في صحته لم يسقط إرثها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بذلك إن لم تصدقه؛ لأن قوله غير مقبول عليها بمجرده.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  <a:buFont typeface="+mj-lt"/>
              <a:buAutoNum type="arabicPeriod" startAt="5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إن أقر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المريض بمال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لوارث فصار عند الموت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غير وارث بأن أقر لابن ابنه ولا ابن له ثم حدث له ابن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لم يلزم إقراره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اعتبارا لحالته لأنه كان متهما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لا أن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الإقرار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باطل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بل هو صحيح موقوف على الإجازة؛ كالوصية لوارث.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  <a:p>
            <a:pPr indent="288290" algn="just" rtl="1">
              <a:spcAft>
                <a:spcPts val="0"/>
              </a:spcAft>
              <a:buFont typeface="+mj-lt"/>
              <a:buAutoNum type="arabicPeriod" startAt="5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إن أقر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المريض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لغير وارث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كابن ابنه مع وجود ابنه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أو أعطاه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شيئا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صح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الإقرار والإعطاء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وإن صار عند الموت وارثا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لعدم التهمة إذ ذاك.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الإقرار بالنكاح.</a:t>
            </a:r>
          </a:p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إن أقرت امرأة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- ولو سفيهة -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على نفسها بنكاح ولم يدع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النكاح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اثنان قبل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إقرارها؛ لأنه حق عليها ولا تهمة فيه.</a:t>
            </a:r>
          </a:p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وإن كان المدعي اثنين فمفهوم كلامه لا يقبل وهو رواية.</a:t>
            </a:r>
          </a:p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والأصح يصح إقرارها جزم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في المنتهى وغيره.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وإن أقاما بينتين قدم أسبق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النكاحين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، فإن جهل فقول ولي، فإن جهله الولي فسخا.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وإن أقر وليها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المجبر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بالنكاح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صح إقراره،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 أو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أقر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الولي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الذي أذنت له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أن يزوجها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صح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إقراره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؛ لأنه يملك عقد النكاح عليها فملك الإقرار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كالوكيل.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</a:pPr>
            <a:r>
              <a:rPr lang="ar-SA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الإقرار بالنسب.</a:t>
            </a:r>
          </a:p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إن أقر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إنسان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بنسب صغير أو مجنون مجهول النسب أنه ابنه ثبت نسبه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ولو أسقط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وارثا معروفا؛ لأنه غير متهم في إقراره؛ لأنه لا حق للوارث في الحال،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فإن كان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المقر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ميتا ورثه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المقر.</a:t>
            </a:r>
          </a:p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وشرط الإقرار بالنسب:</a:t>
            </a:r>
          </a:p>
          <a:p>
            <a:pPr indent="288290" algn="just" rtl="1">
              <a:spcAft>
                <a:spcPts val="0"/>
              </a:spcAft>
              <a:buFont typeface="+mj-lt"/>
              <a:buAutoNum type="arabicPeriod"/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إمكان صدق المقر.</a:t>
            </a:r>
          </a:p>
          <a:p>
            <a:pPr indent="288290" algn="just" rtl="1">
              <a:spcAft>
                <a:spcPts val="0"/>
              </a:spcAft>
              <a:buFont typeface="+mj-lt"/>
              <a:buAutoNum type="arabicPeriod"/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أن لا ينفي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نسبا معروفا.</a:t>
            </a:r>
          </a:p>
          <a:p>
            <a:pPr indent="288290" algn="just" rtl="1">
              <a:spcAft>
                <a:spcPts val="0"/>
              </a:spcAft>
              <a:buFont typeface="+mj-lt"/>
              <a:buAutoNum type="arabicPeriod"/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إن كان المقر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مكلفا فلا بد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ايضا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من تصديقه.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وإن ادعى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إنسان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على شخص </a:t>
            </a:r>
            <a:r>
              <a:rPr lang="ar-SA" sz="3200" b="1" spc="10" smtClean="0">
                <a:latin typeface="Tahoma"/>
                <a:ea typeface="Times New Roman"/>
                <a:cs typeface="Traditional Arabic"/>
              </a:rPr>
              <a:t>مكلف </a:t>
            </a:r>
            <a:r>
              <a:rPr lang="ar-SA" sz="3200" b="1" spc="1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بشيء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فصدقه صح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تصديقه وأخذ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لحديث [ لا عذر لمن أقر ]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والإقرار يصح بكل ما أدى معناه؛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كصدقت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، أو نعم، أو أنا مقر بدعواك، أو أنا مقر فقط. </a:t>
            </a:r>
            <a:r>
              <a:rPr lang="en-US" sz="3200" b="1" spc="10" dirty="0" smtClean="0">
                <a:latin typeface="Tahoma"/>
                <a:ea typeface="Times New Roman"/>
                <a:cs typeface="Traditional Arabic"/>
              </a:rPr>
              <a:t> 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52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653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1967</TotalTime>
  <Words>604</Words>
  <Application>Microsoft Office PowerPoint</Application>
  <PresentationFormat>A4 Paper (210x297 mm)‎</PresentationFormat>
  <Paragraphs>53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التاسعة</vt:lpstr>
      <vt:lpstr>عناصر المحاضرة</vt:lpstr>
      <vt:lpstr>تعريف الإقرار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saleh</cp:lastModifiedBy>
  <cp:revision>180</cp:revision>
  <dcterms:created xsi:type="dcterms:W3CDTF">2009-10-14T19:14:34Z</dcterms:created>
  <dcterms:modified xsi:type="dcterms:W3CDTF">2013-03-10T18:45:25Z</dcterms:modified>
</cp:coreProperties>
</file>