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7" r:id="rId4"/>
    <p:sldId id="291" r:id="rId5"/>
    <p:sldId id="292" r:id="rId6"/>
    <p:sldId id="293" r:id="rId7"/>
    <p:sldId id="294" r:id="rId8"/>
    <p:sldId id="281" r:id="rId9"/>
    <p:sldId id="284" r:id="rId10"/>
    <p:sldId id="285" r:id="rId11"/>
    <p:sldId id="280" r:id="rId12"/>
    <p:sldId id="287" r:id="rId13"/>
    <p:sldId id="286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54" autoAdjust="0"/>
  </p:normalViewPr>
  <p:slideViewPr>
    <p:cSldViewPr>
      <p:cViewPr>
        <p:scale>
          <a:sx n="90" d="100"/>
          <a:sy n="90" d="100"/>
        </p:scale>
        <p:origin x="-294" y="-31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18" y="562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1B42768-B5A1-4929-BD32-D03DFFD587A4}" type="datetimeFigureOut">
              <a:rPr lang="en-US"/>
              <a:pPr>
                <a:defRPr/>
              </a:pPr>
              <a:t>3/17/2013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D0F1BF6-3B84-4936-80EF-A6F546647F6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8C56E-29B5-470A-81A6-99CA5D867210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1CEB0-2F5B-45F8-8506-68210C4BFB4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124C0-4DDB-45A1-9EF6-62542F36777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E95F6-6B97-4B96-B21B-A47C0A11ED4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746CA-1240-47CA-9836-018ED689C24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4796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التعليم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algn="r" rtl="1"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D2A66B-F60D-4FEF-9747-B12F3FB41D99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>
                <a:latin typeface="Calibri" pitchFamily="34" charset="0"/>
                <a:cs typeface="Times New Roman" pitchFamily="18" charset="0"/>
              </a:rPr>
              <a:t>فقه </a:t>
            </a:r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القضاء </a:t>
            </a:r>
            <a:r>
              <a:rPr lang="ar-SA" sz="2800" b="1" smtClean="0">
                <a:latin typeface="Calibri" pitchFamily="34" charset="0"/>
                <a:cs typeface="Times New Roman" pitchFamily="18" charset="0"/>
              </a:rPr>
              <a:t>والسياسة الشرعية(1411)</a:t>
            </a:r>
            <a:endParaRPr lang="en-US" sz="2800" b="1" dirty="0"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قسم الدراسات الإسلامية</a:t>
            </a:r>
          </a:p>
          <a:p>
            <a:pPr algn="ctr">
              <a:defRPr/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صالح بن إبراهيم الحصيِّن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75D5A5F8-DF1E-47BF-9797-19F53D59F929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9F35A1D-C607-4100-844F-FCAE050656A5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4339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3600" b="1" smtClean="0">
                <a:solidFill>
                  <a:schemeClr val="tx1"/>
                </a:solidFill>
                <a:cs typeface="Arial" pitchFamily="34" charset="0"/>
              </a:rPr>
              <a:t>المحاضرة العاشرة</a:t>
            </a:r>
            <a:endParaRPr lang="en-US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4340" name="Subtitle 5"/>
          <p:cNvSpPr>
            <a:spLocks noGrp="1"/>
          </p:cNvSpPr>
          <p:nvPr>
            <p:ph type="subTitle" idx="1"/>
          </p:nvPr>
        </p:nvSpPr>
        <p:spPr>
          <a:xfrm>
            <a:off x="990600" y="3581400"/>
            <a:ext cx="7429500" cy="1524000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raditional Arabic" pitchFamily="2" charset="-78"/>
              </a:rPr>
              <a:t>الإقرار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Traditional Arabic" pitchFamily="2" charset="-78"/>
              </a:rPr>
              <a:t>عناصر المحاضرة</a:t>
            </a:r>
            <a:endParaRPr lang="en-US" b="1" dirty="0">
              <a:solidFill>
                <a:schemeClr val="tx2">
                  <a:lumMod val="75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15363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حكم الإقرار إذا وصله بما يغيره.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تعريف الإقرار بالمجمل.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الحكم فيمن اقر بمجمل.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65C3A45-CA94-4F38-9909-C4BD9766EC85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/>
              <a:t>حكم الإقرار إذا وصله بما </a:t>
            </a:r>
            <a:r>
              <a:rPr lang="ar-SA" sz="3200" b="1" dirty="0" smtClean="0"/>
              <a:t>يغيره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له أحوال:</a:t>
            </a:r>
          </a:p>
          <a:p>
            <a:pPr indent="288290" algn="just" rtl="1">
              <a:spcAft>
                <a:spcPts val="0"/>
              </a:spcAft>
              <a:buFont typeface="+mj-lt"/>
              <a:buAutoNum type="arabicPeriod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إذا وصل بإقراره ما يسقطه مثل أن يقول له: علي ألف لا تلزمني ونحوه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كله علي ألف من ثمن خمر، أو له علي ألف مضاربة، أو وديعة تلفت، </a:t>
            </a:r>
            <a:r>
              <a:rPr lang="ar-SA" sz="3200" b="1" spc="10" dirty="0" err="1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لزمه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 الألف؛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لأنه أقر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وادعى منافيا ولم يثبت فلم يقبل منه.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8290" algn="just" rtl="1">
              <a:spcAft>
                <a:spcPts val="0"/>
              </a:spcAft>
              <a:buFont typeface="+mj-lt"/>
              <a:buAutoNum type="arabicPeriod" startAt="2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إن قال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: له علي ألف وقضيته أو برئت منه، أو قال: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كان له علي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كذا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وقضيته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أو برئت منه </a:t>
            </a:r>
            <a:r>
              <a:rPr lang="ar-SA" sz="3200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فيقبل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قول المقر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بيمينه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فإذا حلف خلي سبيله؛ لأنه رفع ما أثبته بدعوى القضاء متصلا فكان القول قوله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ما لم تكن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عليه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بينة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فيعمل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بها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،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أو </a:t>
            </a:r>
            <a:r>
              <a:rPr lang="ar-SA" sz="3200" b="1" spc="10" dirty="0" err="1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يعترف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 بسبب الحق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من عقد أو غصب أو غيرهما فلا يقبل قوله في الدفع أو البراءة إلا ببينة لاعترافه بما يوجب الحق عليه</a:t>
            </a:r>
            <a:r>
              <a:rPr lang="ar-SA" b="1" spc="10" dirty="0" smtClean="0">
                <a:latin typeface="Tahoma"/>
                <a:ea typeface="Times New Roman"/>
                <a:cs typeface="Traditional Arabic"/>
              </a:rPr>
              <a:t>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8290" algn="just" rtl="1">
              <a:spcAft>
                <a:spcPts val="0"/>
              </a:spcAft>
              <a:buFont typeface="+mj-lt"/>
              <a:buAutoNum type="arabicPeriod" startAt="3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إن قال: له علي مائة ثم سكت سكوتا يمكنه الكلام فيه ثم قال: </a:t>
            </a:r>
            <a:r>
              <a:rPr lang="ar-SA" sz="3200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المائة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معيبة،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أو مؤجلة </a:t>
            </a:r>
            <a:r>
              <a:rPr lang="ar-SA" sz="3200" b="1" spc="10" dirty="0" err="1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لزمه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 مائة جيدة حالة؛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لأن الإقرار حصل منه بالمائة مطلقا فينصرف إلى الجيد الحال وما أتى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بعد سكوته لا يلتفت إليه لأنه يرفع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حقا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لزمه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.</a:t>
            </a:r>
            <a:endParaRPr lang="ar-SA" b="1" spc="10" dirty="0" smtClean="0">
              <a:latin typeface="Tahoma"/>
              <a:ea typeface="Times New Roman"/>
              <a:cs typeface="Traditional Arabic"/>
            </a:endParaRPr>
          </a:p>
          <a:p>
            <a:pPr indent="288290" algn="just" rtl="1">
              <a:spcAft>
                <a:spcPts val="0"/>
              </a:spcAft>
              <a:buFont typeface="+mj-lt"/>
              <a:buAutoNum type="arabicPeriod" startAt="3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إن أقر بدين مؤجل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بأن قال بكلام متصل: له علي مائة مؤجلة إلى كذا،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فأنكر المقر له الأجل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وقال: هي حالة،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فقول المقر مع يمينه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في تأجيله؛ لأنه مقر بالمال بصفة التأجيل فلم يلزمه إلا كذلك.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525963"/>
          </a:xfrm>
        </p:spPr>
        <p:txBody>
          <a:bodyPr/>
          <a:lstStyle/>
          <a:p>
            <a:pPr indent="288290" algn="just" rtl="1">
              <a:spcAft>
                <a:spcPts val="0"/>
              </a:spcAft>
            </a:pPr>
            <a:r>
              <a:rPr lang="ar-SA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وفي نظام المرافعات (م 106):لا يتجزأ الإقرار على صاحبه فلا يؤخذ منه الضار </a:t>
            </a:r>
            <a:r>
              <a:rPr lang="ar-SA" b="1" spc="10" dirty="0" err="1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به</a:t>
            </a:r>
            <a:r>
              <a:rPr lang="ar-SA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 ويترك الصالح له بل يؤخذ جملة واحدة  إلا إذا انصب على وقائع متعددة، وكان وجود واقعة منها لا يستلزم حتماً وجود الوقائع الأخرى.</a:t>
            </a:r>
          </a:p>
          <a:p>
            <a:pPr indent="288290" algn="just" rtl="1">
              <a:spcAft>
                <a:spcPts val="0"/>
              </a:spcAft>
            </a:pPr>
            <a:r>
              <a:rPr lang="ar-SA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106/1: الإقرار بالحق المقترن بأجل لا يتجزأ على صاحبه إلا إذا اقترن الإقرار بالحق مؤجلاً ببيان سببه، أو كان للـــمقَر لـه بينة على أصل الحق، أو سببه فيتجزأ.</a:t>
            </a:r>
          </a:p>
          <a:p>
            <a:pPr indent="288290" algn="just" rtl="1">
              <a:spcAft>
                <a:spcPts val="0"/>
              </a:spcAft>
            </a:pPr>
            <a:r>
              <a:rPr lang="ar-SA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106/2: الإقرار المكون من واقعتين كل واحدة منهما حصلت في زمنٍ غير الزمن الذي حصلت فيه الواقعة الأخرى يتجزأ على صاحبه كاشتمال الإقرار على الوفاء مع الإقرار بالحق.</a:t>
            </a:r>
          </a:p>
          <a:p>
            <a:pPr indent="288290" algn="just" rtl="1">
              <a:spcAft>
                <a:spcPts val="0"/>
              </a:spcAft>
              <a:buFont typeface="+mj-lt"/>
              <a:buAutoNum type="arabicPeriod" startAt="2"/>
            </a:pP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>
                <a:cs typeface="Traditional Arabic" pitchFamily="2" charset="-78"/>
              </a:rPr>
              <a:t>تعريف الإقرار بالمجمل</a:t>
            </a:r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ما احتمل أمرين فأكثر على السواء، وهو: ضد المفسر.</a:t>
            </a:r>
          </a:p>
          <a:p>
            <a:pPr indent="288290" algn="just" rtl="1">
              <a:spcAft>
                <a:spcPts val="0"/>
              </a:spcAft>
            </a:pPr>
            <a:r>
              <a:rPr lang="ar-SA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مثاله:</a:t>
            </a:r>
            <a:r>
              <a:rPr lang="ar-SA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 </a:t>
            </a:r>
          </a:p>
          <a:p>
            <a:pPr indent="288290" algn="just" rtl="1">
              <a:spcAft>
                <a:spcPts val="0"/>
              </a:spcAft>
            </a:pPr>
            <a:r>
              <a:rPr lang="ar-SA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إذا قال </a:t>
            </a:r>
            <a:r>
              <a:rPr lang="ar-SA" b="1" spc="10" dirty="0" smtClean="0">
                <a:latin typeface="Tahoma"/>
                <a:ea typeface="Times New Roman"/>
                <a:cs typeface="Traditional Arabic"/>
              </a:rPr>
              <a:t>إنسان: لزيد </a:t>
            </a:r>
            <a:r>
              <a:rPr lang="ar-SA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علي شيء، أو </a:t>
            </a:r>
            <a:r>
              <a:rPr lang="ar-SA" b="1" spc="10" dirty="0" smtClean="0">
                <a:latin typeface="Tahoma"/>
                <a:ea typeface="Times New Roman"/>
                <a:cs typeface="Traditional Arabic"/>
              </a:rPr>
              <a:t>قال: له علي </a:t>
            </a:r>
            <a:r>
              <a:rPr lang="ar-SA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كذا</a:t>
            </a:r>
            <a:r>
              <a:rPr lang="ar-SA" b="1" spc="10" dirty="0" smtClean="0">
                <a:latin typeface="Tahoma"/>
                <a:ea typeface="Times New Roman"/>
                <a:cs typeface="Traditional Arabic"/>
              </a:rPr>
              <a:t> أو كذا كذا، أو كذا، أو كذا، أو له علي شيء وشيء. </a:t>
            </a:r>
            <a:endParaRPr lang="en-US" sz="3200" b="1" spc="10" dirty="0" smtClean="0">
              <a:solidFill>
                <a:srgbClr val="0070C0"/>
              </a:solidFill>
              <a:latin typeface="Tahoma"/>
              <a:ea typeface="Times New Roman"/>
              <a:cs typeface="Traditional Arab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الحكم فيمن اقر بمجمل.</a:t>
            </a:r>
          </a:p>
          <a:p>
            <a:pPr indent="288290" algn="just" rtl="1">
              <a:spcAft>
                <a:spcPts val="0"/>
              </a:spcAft>
              <a:buFont typeface="Courier New" pitchFamily="49" charset="0"/>
              <a:buChar char="o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قيل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للمقر: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فسر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ما أقررت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ليتأتى إلزامه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.</a:t>
            </a:r>
          </a:p>
          <a:p>
            <a:pPr indent="288290" algn="just" rtl="1">
              <a:spcAft>
                <a:spcPts val="0"/>
              </a:spcAft>
              <a:buFont typeface="Courier New" pitchFamily="49" charset="0"/>
              <a:buChar char="o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فإن أبى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تفسيره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حبس حتى يفسره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لوجوب تفسيره عليه.</a:t>
            </a:r>
          </a:p>
          <a:p>
            <a:pPr indent="288290" algn="just" rtl="1">
              <a:spcAft>
                <a:spcPts val="0"/>
              </a:spcAft>
              <a:buFont typeface="Courier New" pitchFamily="49" charset="0"/>
              <a:buChar char="o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فإن فسره بحق شفعة، أو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فسره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بأقل مال قبل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تفسيره، إلا أن يكذبه المقر له ويدعي جنسا آخر أو لا يدعي شيئا فيبطل إقراره.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8290" algn="just" rtl="1">
              <a:spcAft>
                <a:spcPts val="0"/>
              </a:spcAft>
              <a:buFont typeface="Courier New" pitchFamily="49" charset="0"/>
              <a:buChar char="o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وإن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فسر ما أقر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مجملا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بميتة أو خمر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أو كلب لا يقتنى،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أو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بما لا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يتمول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كقشر </a:t>
            </a:r>
            <a:r>
              <a:rPr lang="ar-SA" sz="3200" b="1" spc="10" dirty="0" err="1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جوزة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وحبة بر، أو رد سلام أو تشميت عاطس ونحوه،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لم يقبل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منه ذلك لمخالفته لمقتضى الظاهر.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  <a:p>
            <a:pPr indent="288290" algn="just" rtl="1">
              <a:spcAft>
                <a:spcPts val="0"/>
              </a:spcAft>
              <a:buFont typeface="Courier New" pitchFamily="49" charset="0"/>
              <a:buChar char="o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ويقبل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منه تفسيره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بكلب مباح نفعه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لوجوب رده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أو حد قذف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لأنه حق آدمي كما مر.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8290" algn="just" rtl="1">
              <a:spcAft>
                <a:spcPts val="0"/>
              </a:spcAft>
              <a:buFont typeface="Courier New" pitchFamily="49" charset="0"/>
              <a:buChar char="o"/>
            </a:pP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وإن قال المقر: لا علم لي بما أقررت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حلف إن لم يصدقه المقر له وغرم له أقل ما يقع عليه الاسم.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  <a:p>
            <a:pPr indent="288290" algn="just" rtl="1">
              <a:spcAft>
                <a:spcPts val="0"/>
              </a:spcAft>
              <a:buFont typeface="Courier New" pitchFamily="49" charset="0"/>
              <a:buChar char="o"/>
            </a:pP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وإن مات قبل تفسيره لم يؤخذ وارثه بشيء ولو خلف تركة لاحتمال أن يكون المقر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به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حد قذف.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  <a:p>
            <a:pPr indent="288290" algn="just" rtl="1">
              <a:spcAft>
                <a:spcPts val="0"/>
              </a:spcAft>
              <a:buFont typeface="Courier New" pitchFamily="49" charset="0"/>
              <a:buChar char="o"/>
            </a:pP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وإن قال: له علي مال أو مال عظيم أو خطير أو جليل ونحوه قبل تفسيره بأقل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متمول</a:t>
            </a:r>
            <a:r>
              <a:rPr lang="ar-SA" b="1" spc="10" dirty="0" smtClean="0">
                <a:latin typeface="Tahoma"/>
                <a:ea typeface="Times New Roman"/>
                <a:cs typeface="Traditional Arabic"/>
              </a:rPr>
              <a:t>.</a:t>
            </a:r>
          </a:p>
          <a:p>
            <a:pPr indent="288290" algn="just" rtl="1">
              <a:spcAft>
                <a:spcPts val="0"/>
              </a:spcAft>
            </a:pPr>
            <a:r>
              <a:rPr lang="ar-SA" sz="3200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وقيل: بل ينظر إلى حال المقر من حيث غناه وفقره ويحدد عرفا. </a:t>
            </a:r>
            <a:endParaRPr lang="en-US" sz="3200" b="1" spc="10" dirty="0" smtClean="0">
              <a:solidFill>
                <a:srgbClr val="0070C0"/>
              </a:solidFill>
              <a:latin typeface="Tahoma"/>
              <a:ea typeface="Times New Roman"/>
              <a:cs typeface="Traditional Arab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8290" algn="just" rtl="1">
              <a:spcAft>
                <a:spcPts val="0"/>
              </a:spcAft>
              <a:buFont typeface="Courier New" pitchFamily="49" charset="0"/>
              <a:buChar char="o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وإن قال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إنسان عن إنسان: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له علي ألف رجع في تفسير جنسه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إلى المقر؛ لأنه أعلم بما أراده،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فإن فسره بجنس واحد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من ذهب أو فضة أو غيرهما،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أو فسره بأجناس قبل منه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ذلك، لأن لفظه يحتمله، وإن فسره بنحو كلاب لم يقبل؛ </a:t>
            </a:r>
            <a:r>
              <a:rPr lang="ar-SA" sz="3200" b="1" spc="10" dirty="0" smtClean="0">
                <a:solidFill>
                  <a:srgbClr val="0070C0"/>
                </a:solidFill>
                <a:latin typeface="Tahoma"/>
                <a:ea typeface="Times New Roman"/>
                <a:cs typeface="Traditional Arabic"/>
              </a:rPr>
              <a:t>لأن اللفظ لا يحتمله.</a:t>
            </a:r>
            <a:endParaRPr lang="ar-SA" sz="3200" b="1" spc="10" dirty="0" smtClean="0">
              <a:latin typeface="Tahoma"/>
              <a:ea typeface="Times New Roman"/>
              <a:cs typeface="Traditional Arab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z="3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8290" algn="just" rtl="1">
              <a:spcAft>
                <a:spcPts val="0"/>
              </a:spcAft>
              <a:buFont typeface="Courier New" pitchFamily="49" charset="0"/>
              <a:buChar char="o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وإن قال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إنسان عن آخر: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له علي درهم أو دينار </a:t>
            </a:r>
            <a:r>
              <a:rPr lang="ar-SA" sz="3200" b="1" spc="10" dirty="0" err="1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لزمه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 أحدهما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ويرجع في تعيينه إليه؛ لأن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أو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 لأحد الشيئين.</a:t>
            </a:r>
          </a:p>
          <a:p>
            <a:pPr indent="288290" algn="just" rtl="1">
              <a:spcAft>
                <a:spcPts val="0"/>
              </a:spcAft>
              <a:buFont typeface="Courier New" pitchFamily="49" charset="0"/>
              <a:buChar char="o"/>
            </a:pPr>
            <a:r>
              <a:rPr lang="ar-SA" b="1" spc="10" dirty="0" smtClean="0">
                <a:latin typeface="Tahoma"/>
                <a:ea typeface="Times New Roman"/>
                <a:cs typeface="Traditional Arabic"/>
              </a:rPr>
              <a:t>و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إن قال: له درهم بل دينار </a:t>
            </a:r>
            <a:r>
              <a:rPr lang="ar-SA" sz="3200" b="1" spc="10" dirty="0" err="1" smtClean="0">
                <a:latin typeface="Tahoma"/>
                <a:ea typeface="Times New Roman"/>
                <a:cs typeface="Traditional Arabic"/>
              </a:rPr>
              <a:t>لزماه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  <a:p>
            <a:pPr indent="288290" algn="just" rtl="1">
              <a:spcAft>
                <a:spcPts val="0"/>
              </a:spcAft>
              <a:buFont typeface="Courier New" pitchFamily="49" charset="0"/>
              <a:buChar char="o"/>
            </a:pP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وإن قال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المقر: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له علي تمر في جراب أو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قال: له علي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سكين في </a:t>
            </a:r>
            <a:r>
              <a:rPr lang="ar-SA" sz="3200" b="1" spc="10" dirty="0" err="1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قراب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 أو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قال له: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فص في خاتم ونحوه؛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كدابة عليها سرج أو زيت في زق </a:t>
            </a:r>
            <a:r>
              <a:rPr lang="ar-SA" sz="3200" b="1" spc="10" dirty="0" smtClean="0">
                <a:solidFill>
                  <a:srgbClr val="FF0000"/>
                </a:solidFill>
                <a:latin typeface="Tahoma"/>
                <a:ea typeface="Times New Roman"/>
                <a:cs typeface="Traditional Arabic"/>
              </a:rPr>
              <a:t>فهو مقر بالأول </a:t>
            </a:r>
            <a:r>
              <a:rPr lang="ar-SA" sz="3200" b="1" spc="10" dirty="0" smtClean="0">
                <a:latin typeface="Tahoma"/>
                <a:ea typeface="Times New Roman"/>
                <a:cs typeface="Traditional Arabic"/>
              </a:rPr>
              <a:t>دون الثاني.</a:t>
            </a:r>
            <a:endParaRPr lang="en-US" sz="3200" b="1" spc="10" dirty="0" smtClean="0">
              <a:latin typeface="Tahoma"/>
              <a:ea typeface="Times New Roman"/>
              <a:cs typeface="Traditional Arab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52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653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2013</TotalTime>
  <Words>734</Words>
  <Application>Microsoft Office PowerPoint</Application>
  <PresentationFormat>A4 Paper (210x297 mm)‎</PresentationFormat>
  <Paragraphs>45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المحاضرة العاشرة</vt:lpstr>
      <vt:lpstr>عناصر المحاضرة</vt:lpstr>
      <vt:lpstr>حكم الإقرار إذا وصله بما يغيره</vt:lpstr>
      <vt:lpstr>الشريحة 5</vt:lpstr>
      <vt:lpstr>الشريحة 6</vt:lpstr>
      <vt:lpstr>الشريحة 7</vt:lpstr>
      <vt:lpstr>تعريف الإقرار بالمجمل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saleh</cp:lastModifiedBy>
  <cp:revision>180</cp:revision>
  <dcterms:created xsi:type="dcterms:W3CDTF">2009-10-14T19:14:34Z</dcterms:created>
  <dcterms:modified xsi:type="dcterms:W3CDTF">2013-03-17T14:36:51Z</dcterms:modified>
</cp:coreProperties>
</file>