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91" r:id="rId5"/>
    <p:sldId id="295" r:id="rId6"/>
    <p:sldId id="296" r:id="rId7"/>
    <p:sldId id="297" r:id="rId8"/>
    <p:sldId id="298" r:id="rId9"/>
    <p:sldId id="299" r:id="rId10"/>
    <p:sldId id="301" r:id="rId11"/>
    <p:sldId id="300" r:id="rId12"/>
    <p:sldId id="302" r:id="rId13"/>
    <p:sldId id="303"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54" autoAdjust="0"/>
  </p:normalViewPr>
  <p:slideViewPr>
    <p:cSldViewPr>
      <p:cViewPr>
        <p:scale>
          <a:sx n="90" d="100"/>
          <a:sy n="90" d="100"/>
        </p:scale>
        <p:origin x="-294" y="-318"/>
      </p:cViewPr>
      <p:guideLst>
        <p:guide orient="horz" pos="2160"/>
        <p:guide pos="3120"/>
      </p:guideLst>
    </p:cSldViewPr>
  </p:slideViewPr>
  <p:outlineViewPr>
    <p:cViewPr>
      <p:scale>
        <a:sx n="33" d="100"/>
        <a:sy n="33" d="100"/>
      </p:scale>
      <p:origin x="18" y="562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1B42768-B5A1-4929-BD32-D03DFFD587A4}" type="datetimeFigureOut">
              <a:rPr lang="en-US"/>
              <a:pPr>
                <a:defRPr/>
              </a:pPr>
              <a:t>3/17/2013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4D0F1BF6-3B84-4936-80EF-A6F546647F6B}"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CDB8C56E-29B5-470A-81A6-99CA5D867210}"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E481CEB0-2F5B-45F8-8506-68210C4BFB4D}"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E3E124C0-4DDB-45A1-9EF6-62542F36777D}"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E5E95F6-6B97-4B96-B21B-A47C0A11ED48}"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F13746CA-1240-47CA-9836-018ED689C245}"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4796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التعليم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algn="r" rtl="1"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ADD2A66B-F60D-4FEF-9747-B12F3FB41D99}"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a:latin typeface="Calibri" pitchFamily="34" charset="0"/>
                <a:cs typeface="Times New Roman" pitchFamily="18" charset="0"/>
              </a:rPr>
              <a:t>فقه </a:t>
            </a:r>
            <a:r>
              <a:rPr lang="ar-SA" sz="2800" b="1" dirty="0" smtClean="0">
                <a:latin typeface="Calibri" pitchFamily="34" charset="0"/>
                <a:cs typeface="Times New Roman" pitchFamily="18" charset="0"/>
              </a:rPr>
              <a:t>القضاء </a:t>
            </a:r>
            <a:r>
              <a:rPr lang="ar-SA" sz="2800" b="1" smtClean="0">
                <a:latin typeface="Calibri" pitchFamily="34" charset="0"/>
                <a:cs typeface="Times New Roman" pitchFamily="18" charset="0"/>
              </a:rPr>
              <a:t>والسياسة الشرعية(1411)</a:t>
            </a:r>
            <a:endParaRPr lang="en-US" sz="2800" b="1" dirty="0">
              <a:latin typeface="Calibri" pitchFamily="34" charset="0"/>
            </a:endParaRPr>
          </a:p>
          <a:p>
            <a:pPr algn="ctr">
              <a:defRPr/>
            </a:pPr>
            <a:r>
              <a:rPr lang="ar-SA" sz="2600" b="1" dirty="0">
                <a:latin typeface="Calibri" pitchFamily="34" charset="0"/>
                <a:cs typeface="Times New Roman" pitchFamily="18" charset="0"/>
              </a:rPr>
              <a:t>قسم الدراسات الإسلامية</a:t>
            </a:r>
          </a:p>
          <a:p>
            <a:pPr algn="ctr">
              <a:defRPr/>
            </a:pPr>
            <a:r>
              <a:rPr lang="ar-SA" sz="2600" b="1" dirty="0">
                <a:latin typeface="Calibri" pitchFamily="34" charset="0"/>
                <a:cs typeface="Times New Roman" pitchFamily="18" charset="0"/>
              </a:rPr>
              <a:t>د</a:t>
            </a:r>
            <a:r>
              <a:rPr lang="en-US" sz="2600" b="1" dirty="0">
                <a:latin typeface="Calibri" pitchFamily="34" charset="0"/>
                <a:cs typeface="Times New Roman" pitchFamily="18" charset="0"/>
              </a:rPr>
              <a:t> .</a:t>
            </a:r>
            <a:r>
              <a:rPr lang="ar-SA" sz="2600" b="1" dirty="0">
                <a:latin typeface="Calibri" pitchFamily="34" charset="0"/>
                <a:cs typeface="Times New Roman" pitchFamily="18" charset="0"/>
              </a:rPr>
              <a:t>صالح بن إبراهيم الحصيِّن</a:t>
            </a:r>
            <a:endParaRPr lang="en-US" sz="2600" b="1" dirty="0">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75D5A5F8-DF1E-47BF-9797-19F53D59F929}"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59F35A1D-C607-4100-844F-FCAE050656A5}" type="slidenum">
              <a:rPr lang="ar-SA" smtClean="0">
                <a:cs typeface="Arial" pitchFamily="34" charset="0"/>
              </a:rPr>
              <a:pPr/>
              <a:t>2</a:t>
            </a:fld>
            <a:endParaRPr lang="en-US" smtClean="0">
              <a:cs typeface="Arial" pitchFamily="34" charset="0"/>
            </a:endParaRPr>
          </a:p>
        </p:txBody>
      </p:sp>
      <p:sp>
        <p:nvSpPr>
          <p:cNvPr id="14339" name="Title 4"/>
          <p:cNvSpPr>
            <a:spLocks noGrp="1"/>
          </p:cNvSpPr>
          <p:nvPr>
            <p:ph type="ctrTitle"/>
          </p:nvPr>
        </p:nvSpPr>
        <p:spPr>
          <a:xfrm>
            <a:off x="762000" y="2133600"/>
            <a:ext cx="8420100" cy="1470025"/>
          </a:xfrm>
        </p:spPr>
        <p:txBody>
          <a:bodyPr/>
          <a:lstStyle/>
          <a:p>
            <a:pPr rtl="1" eaLnBrk="1" hangingPunct="1"/>
            <a:r>
              <a:rPr lang="ar-SA" sz="3600" b="1" dirty="0" smtClean="0">
                <a:solidFill>
                  <a:schemeClr val="tx1"/>
                </a:solidFill>
                <a:cs typeface="Arial" pitchFamily="34" charset="0"/>
              </a:rPr>
              <a:t>المحاضرة الحادية عشرة</a:t>
            </a:r>
            <a:endParaRPr lang="en-US" sz="3600" b="1" dirty="0" smtClean="0">
              <a:solidFill>
                <a:schemeClr val="tx1"/>
              </a:solidFill>
              <a:cs typeface="Arial" pitchFamily="34" charset="0"/>
            </a:endParaRPr>
          </a:p>
        </p:txBody>
      </p:sp>
      <p:sp>
        <p:nvSpPr>
          <p:cNvPr id="14340" name="Subtitle 5"/>
          <p:cNvSpPr>
            <a:spLocks noGrp="1"/>
          </p:cNvSpPr>
          <p:nvPr>
            <p:ph type="subTitle" idx="1"/>
          </p:nvPr>
        </p:nvSpPr>
        <p:spPr>
          <a:xfrm>
            <a:off x="990600" y="3581400"/>
            <a:ext cx="7429500" cy="914400"/>
          </a:xfrm>
        </p:spPr>
        <p:txBody>
          <a:bodyPr/>
          <a:lstStyle/>
          <a:p>
            <a:pPr rtl="1" eaLnBrk="1" hangingPunct="1">
              <a:defRPr/>
            </a:pPr>
            <a:r>
              <a:rPr lang="ar-SA" sz="4400" b="1" dirty="0" smtClean="0">
                <a:solidFill>
                  <a:schemeClr val="tx1"/>
                </a:solidFill>
                <a:effectLst>
                  <a:outerShdw blurRad="38100" dist="38100" dir="2700000" algn="tl">
                    <a:srgbClr val="C0C0C0"/>
                  </a:outerShdw>
                </a:effectLst>
                <a:latin typeface="Times New Roman" pitchFamily="18" charset="0"/>
                <a:cs typeface="Traditional Arabic" pitchFamily="2" charset="-78"/>
              </a:rPr>
              <a:t>تعريف السياسة الشرعية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solidFill>
                  <a:schemeClr val="tx2">
                    <a:lumMod val="75000"/>
                  </a:schemeClr>
                </a:solidFill>
                <a:cs typeface="Traditional Arabic" pitchFamily="2" charset="-78"/>
              </a:rPr>
              <a:t>عناصر المحاضرة</a:t>
            </a:r>
            <a:endParaRPr lang="en-US" b="1" dirty="0">
              <a:solidFill>
                <a:schemeClr val="tx2">
                  <a:lumMod val="75000"/>
                </a:schemeClr>
              </a:solidFill>
              <a:cs typeface="Traditional Arabic" pitchFamily="2" charset="-78"/>
            </a:endParaRPr>
          </a:p>
        </p:txBody>
      </p:sp>
      <p:sp>
        <p:nvSpPr>
          <p:cNvPr id="15363" name="Text Placeholder 5"/>
          <p:cNvSpPr>
            <a:spLocks noGrp="1"/>
          </p:cNvSpPr>
          <p:nvPr>
            <p:ph idx="1"/>
          </p:nvPr>
        </p:nvSpPr>
        <p:spPr/>
        <p:txBody>
          <a:bodyPr/>
          <a:lstStyle/>
          <a:p>
            <a:pPr rtl="1" eaLnBrk="1" hangingPunct="1">
              <a:buFont typeface="Arial" pitchFamily="34" charset="0"/>
              <a:buChar char="•"/>
            </a:pPr>
            <a:r>
              <a:rPr lang="ar-SA" b="1" dirty="0" smtClean="0">
                <a:cs typeface="Traditional Arabic" pitchFamily="2" charset="-78"/>
              </a:rPr>
              <a:t>تعريف السياسة.</a:t>
            </a:r>
          </a:p>
          <a:p>
            <a:pPr rtl="1" eaLnBrk="1" hangingPunct="1">
              <a:buFont typeface="Arial" pitchFamily="34" charset="0"/>
              <a:buChar char="•"/>
            </a:pPr>
            <a:r>
              <a:rPr lang="ar-SA" b="1" dirty="0" smtClean="0">
                <a:cs typeface="Traditional Arabic" pitchFamily="2" charset="-78"/>
              </a:rPr>
              <a:t>أهمية السياسة.</a:t>
            </a:r>
          </a:p>
          <a:p>
            <a:pPr rtl="1" eaLnBrk="1" hangingPunct="1">
              <a:buFont typeface="Arial" pitchFamily="34" charset="0"/>
              <a:buChar char="•"/>
            </a:pPr>
            <a:r>
              <a:rPr lang="ar-SA" b="1" dirty="0" smtClean="0">
                <a:cs typeface="Traditional Arabic" pitchFamily="2" charset="-78"/>
              </a:rPr>
              <a:t>أمثلة على السياسة.</a:t>
            </a: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65C3A45-CA94-4F38-9909-C4BD9766EC85}"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cs typeface="Traditional Arabic" pitchFamily="2" charset="-78"/>
              </a:rPr>
              <a:t>تعريف السياسة.</a:t>
            </a:r>
            <a:endParaRPr lang="ar-SA" sz="3200" b="1" dirty="0"/>
          </a:p>
        </p:txBody>
      </p:sp>
      <p:sp>
        <p:nvSpPr>
          <p:cNvPr id="3" name="عنصر نائب للمحتوى 2"/>
          <p:cNvSpPr>
            <a:spLocks noGrp="1"/>
          </p:cNvSpPr>
          <p:nvPr>
            <p:ph idx="1"/>
          </p:nvPr>
        </p:nvSpPr>
        <p:spPr>
          <a:xfrm>
            <a:off x="495300" y="1371600"/>
            <a:ext cx="8915400" cy="4525963"/>
          </a:xfrm>
        </p:spPr>
        <p:txBody>
          <a:bodyPr/>
          <a:lstStyle/>
          <a:p>
            <a:pPr algn="just" rtl="1">
              <a:lnSpc>
                <a:spcPct val="115000"/>
              </a:lnSpc>
              <a:spcAft>
                <a:spcPts val="1000"/>
              </a:spcAft>
            </a:pPr>
            <a:r>
              <a:rPr lang="ar-SA" b="1" dirty="0" smtClean="0">
                <a:solidFill>
                  <a:srgbClr val="FF0000"/>
                </a:solidFill>
                <a:ea typeface="Calibri"/>
                <a:cs typeface="Traditional Arabic" pitchFamily="2" charset="-78"/>
              </a:rPr>
              <a:t>تعريف السياسة لغة:</a:t>
            </a:r>
          </a:p>
          <a:p>
            <a:pPr algn="just" rtl="1">
              <a:lnSpc>
                <a:spcPct val="115000"/>
              </a:lnSpc>
              <a:spcAft>
                <a:spcPts val="1000"/>
              </a:spcAft>
            </a:pPr>
            <a:r>
              <a:rPr lang="ar-SA" b="1" dirty="0" smtClean="0">
                <a:solidFill>
                  <a:srgbClr val="FF0000"/>
                </a:solidFill>
                <a:ea typeface="Calibri"/>
                <a:cs typeface="Traditional Arabic" pitchFamily="2" charset="-78"/>
              </a:rPr>
              <a:t>مصدر لساس يسوس؛ وتطلق على عدة معان؛ منها:</a:t>
            </a:r>
          </a:p>
          <a:p>
            <a:pPr algn="just" rtl="1">
              <a:lnSpc>
                <a:spcPct val="115000"/>
              </a:lnSpc>
              <a:spcAft>
                <a:spcPts val="1000"/>
              </a:spcAft>
              <a:buFont typeface="Wingdings" pitchFamily="2" charset="2"/>
              <a:buChar char="§"/>
            </a:pPr>
            <a:r>
              <a:rPr lang="ar-SA" b="1" dirty="0" smtClean="0">
                <a:ea typeface="Calibri"/>
                <a:cs typeface="Traditional Arabic" pitchFamily="2" charset="-78"/>
              </a:rPr>
              <a:t>الأمر والنهي؛ يقال:“سست الرعية سياسة“ أمرتها ونهيتها.</a:t>
            </a:r>
          </a:p>
          <a:p>
            <a:pPr algn="just" rtl="1">
              <a:lnSpc>
                <a:spcPct val="115000"/>
              </a:lnSpc>
              <a:spcAft>
                <a:spcPts val="1000"/>
              </a:spcAft>
              <a:buFont typeface="Wingdings" pitchFamily="2" charset="2"/>
              <a:buChar char="§"/>
            </a:pPr>
            <a:r>
              <a:rPr lang="ar-SA" b="1" dirty="0" smtClean="0">
                <a:ea typeface="Calibri"/>
                <a:cs typeface="Traditional Arabic" pitchFamily="2" charset="-78"/>
              </a:rPr>
              <a:t>الإصلاح؛ فالسياسة القيام على الشيء بما يصلحه.</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sz="3200" b="1" dirty="0"/>
          </a:p>
        </p:txBody>
      </p:sp>
      <p:sp>
        <p:nvSpPr>
          <p:cNvPr id="3" name="عنصر نائب للمحتوى 2"/>
          <p:cNvSpPr>
            <a:spLocks noGrp="1"/>
          </p:cNvSpPr>
          <p:nvPr>
            <p:ph idx="1"/>
          </p:nvPr>
        </p:nvSpPr>
        <p:spPr>
          <a:xfrm>
            <a:off x="495300" y="1371600"/>
            <a:ext cx="8915400" cy="4525963"/>
          </a:xfrm>
        </p:spPr>
        <p:txBody>
          <a:bodyPr/>
          <a:lstStyle/>
          <a:p>
            <a:pPr algn="just" rtl="1">
              <a:lnSpc>
                <a:spcPct val="115000"/>
              </a:lnSpc>
              <a:spcAft>
                <a:spcPts val="1000"/>
              </a:spcAft>
              <a:buFont typeface="Wingdings" pitchFamily="2" charset="2"/>
              <a:buChar char="§"/>
            </a:pPr>
            <a:r>
              <a:rPr lang="ar-SA" b="1" dirty="0" smtClean="0">
                <a:ea typeface="Calibri"/>
                <a:cs typeface="Traditional Arabic" pitchFamily="2" charset="-78"/>
              </a:rPr>
              <a:t>الرياسة؛ يقال: سوسوه، </a:t>
            </a:r>
            <a:r>
              <a:rPr lang="ar-SA" b="1" dirty="0" err="1" smtClean="0">
                <a:ea typeface="Calibri"/>
                <a:cs typeface="Traditional Arabic" pitchFamily="2" charset="-78"/>
              </a:rPr>
              <a:t>وأساسوه</a:t>
            </a:r>
            <a:r>
              <a:rPr lang="ar-SA" b="1" dirty="0" smtClean="0">
                <a:ea typeface="Calibri"/>
                <a:cs typeface="Traditional Arabic" pitchFamily="2" charset="-78"/>
              </a:rPr>
              <a:t>، وسوس أمر بني فلان: أي كلف سياستهم، وسُوِّس الرجل على ما لم يسم فاعله: إذ ملك أمرهم، وساس الأمر سياسة: قام </a:t>
            </a:r>
            <a:r>
              <a:rPr lang="ar-SA" b="1" dirty="0" err="1" smtClean="0">
                <a:ea typeface="Calibri"/>
                <a:cs typeface="Traditional Arabic" pitchFamily="2" charset="-78"/>
              </a:rPr>
              <a:t>به</a:t>
            </a:r>
            <a:r>
              <a:rPr lang="ar-SA" b="1" dirty="0" smtClean="0">
                <a:ea typeface="Calibri"/>
                <a:cs typeface="Traditional Arabic" pitchFamily="2" charset="-78"/>
              </a:rPr>
              <a:t>.</a:t>
            </a:r>
          </a:p>
          <a:p>
            <a:pPr algn="just" rtl="1">
              <a:lnSpc>
                <a:spcPct val="115000"/>
              </a:lnSpc>
              <a:spcAft>
                <a:spcPts val="1000"/>
              </a:spcAft>
            </a:pPr>
            <a:r>
              <a:rPr lang="ar-SA" b="1" dirty="0" smtClean="0">
                <a:ea typeface="Calibri"/>
                <a:cs typeface="Traditional Arabic" pitchFamily="2" charset="-78"/>
              </a:rPr>
              <a:t>فيلاحظ أن </a:t>
            </a:r>
            <a:r>
              <a:rPr lang="ar-SA" b="1" dirty="0" smtClean="0">
                <a:ea typeface="Calibri"/>
                <a:cs typeface="Traditional Arabic" pitchFamily="2" charset="-78"/>
              </a:rPr>
              <a:t>معناها في اللغة </a:t>
            </a:r>
            <a:r>
              <a:rPr lang="ar-SA" b="1" dirty="0" smtClean="0">
                <a:ea typeface="Calibri"/>
                <a:cs typeface="Traditional Arabic" pitchFamily="2" charset="-78"/>
              </a:rPr>
              <a:t>يدور حول:</a:t>
            </a:r>
          </a:p>
          <a:p>
            <a:pPr algn="just" rtl="1">
              <a:lnSpc>
                <a:spcPct val="115000"/>
              </a:lnSpc>
              <a:spcAft>
                <a:spcPts val="1000"/>
              </a:spcAft>
            </a:pPr>
            <a:r>
              <a:rPr lang="ar-SA" b="1" dirty="0" smtClean="0">
                <a:ea typeface="Calibri"/>
                <a:cs typeface="Traditional Arabic" pitchFamily="2" charset="-78"/>
              </a:rPr>
              <a:t>القيام على الشيء وتدبيره والتصرف فيه بما يصلحه؛ كما قال صلى الله عليه وسلم: « كَانَتْ بَنُو إِسْرَائِيلَ تَسُوسُهُمُ الأَنْبِيَاءُ كُلَّمَا هَلَكَ </a:t>
            </a:r>
            <a:r>
              <a:rPr lang="ar-SA" b="1" dirty="0" err="1" smtClean="0">
                <a:ea typeface="Calibri"/>
                <a:cs typeface="Traditional Arabic" pitchFamily="2" charset="-78"/>
              </a:rPr>
              <a:t>نَبِىٌّ</a:t>
            </a:r>
            <a:r>
              <a:rPr lang="ar-SA" b="1" dirty="0" smtClean="0">
                <a:ea typeface="Calibri"/>
                <a:cs typeface="Traditional Arabic" pitchFamily="2" charset="-78"/>
              </a:rPr>
              <a:t> خَلَفَهُ </a:t>
            </a:r>
            <a:r>
              <a:rPr lang="ar-SA" b="1" dirty="0" err="1" smtClean="0">
                <a:ea typeface="Calibri"/>
                <a:cs typeface="Traditional Arabic" pitchFamily="2" charset="-78"/>
              </a:rPr>
              <a:t>نَبِىٌّ</a:t>
            </a:r>
            <a:r>
              <a:rPr lang="ar-SA" b="1" dirty="0" smtClean="0">
                <a:ea typeface="Calibri"/>
                <a:cs typeface="Traditional Arabic" pitchFamily="2" charset="-78"/>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sz="3200" b="1" dirty="0"/>
          </a:p>
        </p:txBody>
      </p:sp>
      <p:sp>
        <p:nvSpPr>
          <p:cNvPr id="3" name="عنصر نائب للمحتوى 2"/>
          <p:cNvSpPr>
            <a:spLocks noGrp="1"/>
          </p:cNvSpPr>
          <p:nvPr>
            <p:ph idx="1"/>
          </p:nvPr>
        </p:nvSpPr>
        <p:spPr>
          <a:xfrm>
            <a:off x="495300" y="1371600"/>
            <a:ext cx="8915400" cy="4525963"/>
          </a:xfrm>
        </p:spPr>
        <p:txBody>
          <a:bodyPr/>
          <a:lstStyle/>
          <a:p>
            <a:pPr algn="just" rtl="1">
              <a:lnSpc>
                <a:spcPct val="115000"/>
              </a:lnSpc>
              <a:spcAft>
                <a:spcPts val="1000"/>
              </a:spcAft>
            </a:pPr>
            <a:r>
              <a:rPr lang="ar-SA" b="1" dirty="0" smtClean="0">
                <a:solidFill>
                  <a:srgbClr val="FF0000"/>
                </a:solidFill>
                <a:ea typeface="Calibri"/>
                <a:cs typeface="Traditional Arabic" pitchFamily="2" charset="-78"/>
              </a:rPr>
              <a:t>تعريف السياسة الشرعية اصطلاحا:</a:t>
            </a:r>
          </a:p>
          <a:p>
            <a:pPr algn="just" rtl="1">
              <a:lnSpc>
                <a:spcPct val="115000"/>
              </a:lnSpc>
              <a:spcAft>
                <a:spcPts val="1000"/>
              </a:spcAft>
            </a:pPr>
            <a:r>
              <a:rPr lang="ar-SA" b="1" dirty="0" smtClean="0">
                <a:ea typeface="Calibri"/>
                <a:cs typeface="Traditional Arabic" pitchFamily="2" charset="-78"/>
              </a:rPr>
              <a:t>ما كان فعلاً يكون معه الناس أقرب إلى الصلاح وأبعد عن الفساد وإن لم يضعه الرسول صلى الله عليه وسلم ولا نزل </a:t>
            </a:r>
            <a:r>
              <a:rPr lang="ar-SA" b="1" dirty="0" err="1" smtClean="0">
                <a:ea typeface="Calibri"/>
                <a:cs typeface="Traditional Arabic" pitchFamily="2" charset="-78"/>
              </a:rPr>
              <a:t>به</a:t>
            </a:r>
            <a:r>
              <a:rPr lang="ar-SA" b="1" dirty="0" smtClean="0">
                <a:ea typeface="Calibri"/>
                <a:cs typeface="Traditional Arabic" pitchFamily="2" charset="-78"/>
              </a:rPr>
              <a:t> وحي.</a:t>
            </a:r>
          </a:p>
          <a:p>
            <a:pPr algn="just" rtl="1">
              <a:lnSpc>
                <a:spcPct val="115000"/>
              </a:lnSpc>
              <a:spcAft>
                <a:spcPts val="1000"/>
              </a:spcAft>
            </a:pPr>
            <a:r>
              <a:rPr lang="ar-SA" b="1" dirty="0" smtClean="0">
                <a:ea typeface="Calibri"/>
                <a:cs typeface="Traditional Arabic" pitchFamily="2" charset="-78"/>
              </a:rPr>
              <a:t>أو: القيام على شأن الرعية من قِبَل ولاتهم بما يصلحهم من الأمر والنهي والإرشاد والتهذيب، وما يحتاج إليه ذلك من وضع تنظيمات أو ترتيبات إدارية تؤدي إلى تحقيق مصالح الرعية بجلب المنافع أو الأمور الملائمة، ودفع المضار والشرور أو الأمور المنافية.</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sz="3200" b="1" dirty="0"/>
          </a:p>
        </p:txBody>
      </p:sp>
      <p:sp>
        <p:nvSpPr>
          <p:cNvPr id="3" name="عنصر نائب للمحتوى 2"/>
          <p:cNvSpPr>
            <a:spLocks noGrp="1"/>
          </p:cNvSpPr>
          <p:nvPr>
            <p:ph idx="1"/>
          </p:nvPr>
        </p:nvSpPr>
        <p:spPr>
          <a:xfrm>
            <a:off x="495300" y="1371600"/>
            <a:ext cx="8915400" cy="4525963"/>
          </a:xfrm>
        </p:spPr>
        <p:txBody>
          <a:bodyPr/>
          <a:lstStyle/>
          <a:p>
            <a:pPr algn="just" rtl="1">
              <a:lnSpc>
                <a:spcPct val="115000"/>
              </a:lnSpc>
              <a:spcAft>
                <a:spcPts val="1000"/>
              </a:spcAft>
            </a:pPr>
            <a:r>
              <a:rPr lang="ar-SA" b="1" dirty="0" smtClean="0">
                <a:solidFill>
                  <a:srgbClr val="FF0000"/>
                </a:solidFill>
                <a:ea typeface="Calibri"/>
                <a:cs typeface="Traditional Arabic" pitchFamily="2" charset="-78"/>
              </a:rPr>
              <a:t>وهذا القيام ينبغي أن يكون:</a:t>
            </a:r>
          </a:p>
          <a:p>
            <a:pPr algn="just" rtl="1">
              <a:lnSpc>
                <a:spcPct val="115000"/>
              </a:lnSpc>
              <a:spcAft>
                <a:spcPts val="1000"/>
              </a:spcAft>
            </a:pPr>
            <a:r>
              <a:rPr lang="ar-SA" b="1" dirty="0" smtClean="0">
                <a:ea typeface="Calibri"/>
                <a:cs typeface="Traditional Arabic" pitchFamily="2" charset="-78"/>
              </a:rPr>
              <a:t>بأقل قدر من الأنظمة والتنظيمات والسياسات والتعليمات والقرارات التي من شأنها التدخل في حياة الناس أو تقييدهم بأي شكل من الأشكال.</a:t>
            </a:r>
          </a:p>
          <a:p>
            <a:pPr algn="just" rtl="1">
              <a:lnSpc>
                <a:spcPct val="115000"/>
              </a:lnSpc>
              <a:spcAft>
                <a:spcPts val="1000"/>
              </a:spcAft>
            </a:pPr>
            <a:r>
              <a:rPr lang="ar-SA" b="1" dirty="0" smtClean="0">
                <a:solidFill>
                  <a:srgbClr val="FF0000"/>
                </a:solidFill>
                <a:ea typeface="Calibri"/>
                <a:cs typeface="Traditional Arabic" pitchFamily="2" charset="-78"/>
              </a:rPr>
              <a:t>وهذا القيام ليس خروجا على الشريعة ويوضح هذا أمران:</a:t>
            </a:r>
          </a:p>
          <a:p>
            <a:pPr algn="just" rtl="1">
              <a:lnSpc>
                <a:spcPct val="115000"/>
              </a:lnSpc>
              <a:spcAft>
                <a:spcPts val="1000"/>
              </a:spcAft>
            </a:pPr>
            <a:r>
              <a:rPr lang="ar-SA" b="1" dirty="0" smtClean="0">
                <a:solidFill>
                  <a:srgbClr val="FF0000"/>
                </a:solidFill>
                <a:ea typeface="Calibri"/>
                <a:cs typeface="Traditional Arabic" pitchFamily="2" charset="-78"/>
              </a:rPr>
              <a:t>الأول: </a:t>
            </a:r>
            <a:r>
              <a:rPr lang="ar-SA" b="1" dirty="0" smtClean="0">
                <a:ea typeface="Calibri"/>
                <a:cs typeface="Traditional Arabic" pitchFamily="2" charset="-78"/>
              </a:rPr>
              <a:t>تغير ذمم الناس وظهور الفساد منهم يستدعي إحداث أمور لردع هذا الفساد والتقليل منه وفي هذا يقول عمر بن عبد العزيز رحمه الله تعالى: “تحدث للناس أقضية بقدر ما أحدثوا من فجور“.</a:t>
            </a:r>
            <a:endParaRPr lang="ar-SA" b="1" dirty="0" smtClean="0">
              <a:solidFill>
                <a:srgbClr val="FF0000"/>
              </a:solidFill>
              <a:ea typeface="Calibri"/>
              <a:cs typeface="Traditional Arabic"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sz="3200" b="1" dirty="0"/>
          </a:p>
        </p:txBody>
      </p:sp>
      <p:sp>
        <p:nvSpPr>
          <p:cNvPr id="3" name="عنصر نائب للمحتوى 2"/>
          <p:cNvSpPr>
            <a:spLocks noGrp="1"/>
          </p:cNvSpPr>
          <p:nvPr>
            <p:ph idx="1"/>
          </p:nvPr>
        </p:nvSpPr>
        <p:spPr>
          <a:xfrm>
            <a:off x="495300" y="1371600"/>
            <a:ext cx="8915400" cy="4525963"/>
          </a:xfrm>
        </p:spPr>
        <p:txBody>
          <a:bodyPr/>
          <a:lstStyle/>
          <a:p>
            <a:pPr algn="just" rtl="1">
              <a:lnSpc>
                <a:spcPct val="115000"/>
              </a:lnSpc>
              <a:spcAft>
                <a:spcPts val="1000"/>
              </a:spcAft>
            </a:pPr>
            <a:r>
              <a:rPr lang="ar-SA" b="1" dirty="0" smtClean="0">
                <a:solidFill>
                  <a:srgbClr val="FF0000"/>
                </a:solidFill>
                <a:ea typeface="Calibri"/>
                <a:cs typeface="Traditional Arabic" pitchFamily="2" charset="-78"/>
              </a:rPr>
              <a:t>الثاني: </a:t>
            </a:r>
            <a:r>
              <a:rPr lang="ar-SA" b="1" dirty="0" smtClean="0">
                <a:ea typeface="Calibri"/>
                <a:cs typeface="Traditional Arabic" pitchFamily="2" charset="-78"/>
              </a:rPr>
              <a:t>أن </a:t>
            </a:r>
            <a:r>
              <a:rPr lang="ar-SA" b="1" dirty="0" smtClean="0">
                <a:ea typeface="Calibri"/>
                <a:cs typeface="Traditional Arabic" pitchFamily="2" charset="-78"/>
              </a:rPr>
              <a:t>سن هذه الأنظمة يكون مبنيا على النصوص الشرعية؛ كما في التغريب بالنسبة لعقوبة الزاني البكر، وتضمين الصناع بناء على المصلحة المرسلة.</a:t>
            </a:r>
            <a:endParaRPr lang="ar-SA" b="1" dirty="0" smtClean="0">
              <a:solidFill>
                <a:srgbClr val="FF0000"/>
              </a:solidFill>
              <a:ea typeface="Calibri"/>
              <a:cs typeface="Traditional Arabic"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cs typeface="Traditional Arabic" pitchFamily="2" charset="-78"/>
              </a:rPr>
              <a:t>أهمية السياسة</a:t>
            </a:r>
            <a:endParaRPr lang="ar-SA" sz="3200" b="1" dirty="0"/>
          </a:p>
        </p:txBody>
      </p:sp>
      <p:sp>
        <p:nvSpPr>
          <p:cNvPr id="3" name="عنصر نائب للمحتوى 2"/>
          <p:cNvSpPr>
            <a:spLocks noGrp="1"/>
          </p:cNvSpPr>
          <p:nvPr>
            <p:ph idx="1"/>
          </p:nvPr>
        </p:nvSpPr>
        <p:spPr>
          <a:xfrm>
            <a:off x="495300" y="1371600"/>
            <a:ext cx="8915400" cy="4525963"/>
          </a:xfrm>
        </p:spPr>
        <p:txBody>
          <a:bodyPr/>
          <a:lstStyle/>
          <a:p>
            <a:pPr marL="514350" indent="-514350" algn="just" rtl="1">
              <a:lnSpc>
                <a:spcPct val="115000"/>
              </a:lnSpc>
              <a:spcAft>
                <a:spcPts val="1000"/>
              </a:spcAft>
              <a:buFont typeface="+mj-lt"/>
              <a:buAutoNum type="arabicParenR"/>
            </a:pPr>
            <a:r>
              <a:rPr lang="ar-SA" b="1" dirty="0" smtClean="0">
                <a:ea typeface="Calibri"/>
                <a:cs typeface="Traditional Arabic" pitchFamily="2" charset="-78"/>
              </a:rPr>
              <a:t>المحافظة على مصالح الأمة بتكثيرها وعدم أحداث أي نقص فيها.</a:t>
            </a:r>
          </a:p>
          <a:p>
            <a:pPr marL="514350" indent="-514350" algn="just" rtl="1">
              <a:lnSpc>
                <a:spcPct val="115000"/>
              </a:lnSpc>
              <a:spcAft>
                <a:spcPts val="1000"/>
              </a:spcAft>
              <a:buFont typeface="+mj-lt"/>
              <a:buAutoNum type="arabicParenR"/>
            </a:pPr>
            <a:r>
              <a:rPr lang="ar-SA" b="1" dirty="0" smtClean="0">
                <a:ea typeface="Calibri"/>
                <a:cs typeface="Traditional Arabic" pitchFamily="2" charset="-78"/>
              </a:rPr>
              <a:t>درء المفاسد عن الأمة بتقييدها أو رفعها أو تقليلها.</a:t>
            </a:r>
          </a:p>
          <a:p>
            <a:pPr marL="514350" lvl="0" indent="-514350" algn="just" rtl="1">
              <a:lnSpc>
                <a:spcPct val="115000"/>
              </a:lnSpc>
              <a:spcAft>
                <a:spcPts val="1000"/>
              </a:spcAft>
              <a:buFont typeface="+mj-lt"/>
              <a:buAutoNum type="arabicParenR"/>
            </a:pPr>
            <a:r>
              <a:rPr lang="ar-SA" b="1" dirty="0" smtClean="0">
                <a:ea typeface="Calibri"/>
                <a:cs typeface="Traditional Arabic" pitchFamily="2" charset="-78"/>
              </a:rPr>
              <a:t>مراعاة الأحوال والأمكنة والأزمنة فقد يترك ما هو فاضل لدرء مفسدة ومثاله:قوله صلى الله عليه وسلم لعائشة رضي الله عنها: « لَوْلاَ أَنَّ قَوْمَكِ حَدِيثُو عَهْدٍ بِشِرْكٍ لَهَدَمْتُ الْكَعْبَةَ </a:t>
            </a:r>
            <a:r>
              <a:rPr lang="ar-SA" b="1" dirty="0" err="1" smtClean="0">
                <a:ea typeface="Calibri"/>
                <a:cs typeface="Traditional Arabic" pitchFamily="2" charset="-78"/>
              </a:rPr>
              <a:t>فَأَلْزَقْتُهَا</a:t>
            </a:r>
            <a:r>
              <a:rPr lang="ar-SA" b="1" dirty="0" smtClean="0">
                <a:ea typeface="Calibri"/>
                <a:cs typeface="Traditional Arabic" pitchFamily="2" charset="-78"/>
              </a:rPr>
              <a:t> بِالأَرْضِ وَجَعَلْتُ لَهَا بَابَيْنِ بَابًا شَرْقِيًّا وَبَابًا غَرْبِيًّا وَزِدْتُ فِيهَا سِتَّةَ أَذْرُعٍ مِنَ الْحِجْرِ فَإِنَّ قُرَيْشًا </a:t>
            </a:r>
            <a:r>
              <a:rPr lang="ar-SA" b="1" dirty="0" err="1" smtClean="0">
                <a:ea typeface="Calibri"/>
                <a:cs typeface="Traditional Arabic" pitchFamily="2" charset="-78"/>
              </a:rPr>
              <a:t>اقْتَصَرَتْهَا</a:t>
            </a:r>
            <a:r>
              <a:rPr lang="ar-SA" b="1" dirty="0" smtClean="0">
                <a:ea typeface="Calibri"/>
                <a:cs typeface="Traditional Arabic" pitchFamily="2" charset="-78"/>
              </a:rPr>
              <a:t> حَيْثُ بَنَتِ الْكَعْبَةَ ». رواه مسلم.</a:t>
            </a:r>
          </a:p>
          <a:p>
            <a:pPr marL="514350" lvl="0" indent="-514350" algn="just" rtl="1">
              <a:lnSpc>
                <a:spcPct val="115000"/>
              </a:lnSpc>
              <a:spcAft>
                <a:spcPts val="1000"/>
              </a:spcAft>
              <a:buFont typeface="+mj-lt"/>
              <a:buAutoNum type="arabicParenR"/>
            </a:pPr>
            <a:endParaRPr lang="ar-SA" b="1" dirty="0" smtClean="0">
              <a:ea typeface="Calibri"/>
              <a:cs typeface="Traditional Arabic"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ar-SA" sz="3200" b="1" dirty="0"/>
          </a:p>
        </p:txBody>
      </p:sp>
      <p:sp>
        <p:nvSpPr>
          <p:cNvPr id="3" name="عنصر نائب للمحتوى 2"/>
          <p:cNvSpPr>
            <a:spLocks noGrp="1"/>
          </p:cNvSpPr>
          <p:nvPr>
            <p:ph idx="1"/>
          </p:nvPr>
        </p:nvSpPr>
        <p:spPr>
          <a:xfrm>
            <a:off x="495300" y="1371600"/>
            <a:ext cx="8915400" cy="4525963"/>
          </a:xfrm>
        </p:spPr>
        <p:txBody>
          <a:bodyPr/>
          <a:lstStyle/>
          <a:p>
            <a:pPr marL="514350" indent="-514350" algn="just" rtl="1">
              <a:lnSpc>
                <a:spcPct val="115000"/>
              </a:lnSpc>
              <a:spcAft>
                <a:spcPts val="1000"/>
              </a:spcAft>
            </a:pPr>
            <a:r>
              <a:rPr lang="ar-SA" b="1" dirty="0" smtClean="0">
                <a:ea typeface="Calibri"/>
                <a:cs typeface="Traditional Arabic" pitchFamily="2" charset="-78"/>
              </a:rPr>
              <a:t>فالنبي صلى الله عليه وسلم ترك الفاضل وهو إعادة بناء الكعبة على قواعد إبراهيم عليه السلام درأً للمفسدة التي قد تترتب على هدم الكعبة.</a:t>
            </a:r>
          </a:p>
          <a:p>
            <a:pPr marL="514350" lvl="0" indent="-514350" algn="just" rtl="1">
              <a:lnSpc>
                <a:spcPct val="115000"/>
              </a:lnSpc>
              <a:spcAft>
                <a:spcPts val="1000"/>
              </a:spcAft>
              <a:buFont typeface="+mj-lt"/>
              <a:buAutoNum type="arabicParenR"/>
            </a:pPr>
            <a:endParaRPr lang="ar-SA" b="1" dirty="0" smtClean="0">
              <a:ea typeface="Calibri"/>
              <a:cs typeface="Traditional Arabic"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143000"/>
          </a:xfrm>
        </p:spPr>
        <p:txBody>
          <a:bodyPr/>
          <a:lstStyle/>
          <a:p>
            <a:pPr rtl="1" eaLnBrk="1" hangingPunct="1"/>
            <a:r>
              <a:rPr lang="ar-SA" sz="3200" b="1" dirty="0" smtClean="0">
                <a:cs typeface="Traditional Arabic" pitchFamily="2" charset="-78"/>
              </a:rPr>
              <a:t>أمثلة على السياسة</a:t>
            </a:r>
          </a:p>
        </p:txBody>
      </p:sp>
      <p:sp>
        <p:nvSpPr>
          <p:cNvPr id="3" name="عنصر نائب للمحتوى 2"/>
          <p:cNvSpPr>
            <a:spLocks noGrp="1"/>
          </p:cNvSpPr>
          <p:nvPr>
            <p:ph idx="1"/>
          </p:nvPr>
        </p:nvSpPr>
        <p:spPr>
          <a:xfrm>
            <a:off x="495300" y="914400"/>
            <a:ext cx="8915400" cy="4525963"/>
          </a:xfrm>
        </p:spPr>
        <p:txBody>
          <a:bodyPr/>
          <a:lstStyle/>
          <a:p>
            <a:pPr marL="514350" indent="-514350" algn="just" rtl="1">
              <a:lnSpc>
                <a:spcPct val="115000"/>
              </a:lnSpc>
              <a:spcAft>
                <a:spcPts val="1000"/>
              </a:spcAft>
              <a:buFont typeface="+mj-lt"/>
              <a:buAutoNum type="arabicParenR"/>
            </a:pPr>
            <a:r>
              <a:rPr lang="ar-SA" b="1" dirty="0" smtClean="0">
                <a:ea typeface="Calibri"/>
                <a:cs typeface="Traditional Arabic" pitchFamily="2" charset="-78"/>
              </a:rPr>
              <a:t>ما قام </a:t>
            </a:r>
            <a:r>
              <a:rPr lang="ar-SA" b="1" dirty="0" err="1" smtClean="0">
                <a:ea typeface="Calibri"/>
                <a:cs typeface="Traditional Arabic" pitchFamily="2" charset="-78"/>
              </a:rPr>
              <a:t>به</a:t>
            </a:r>
            <a:r>
              <a:rPr lang="ar-SA" b="1" dirty="0" smtClean="0">
                <a:ea typeface="Calibri"/>
                <a:cs typeface="Traditional Arabic" pitchFamily="2" charset="-78"/>
              </a:rPr>
              <a:t> أبو بكر رضي الله عنه من استخلافه لعمر رضي الله عنه.</a:t>
            </a:r>
          </a:p>
          <a:p>
            <a:pPr marL="514350" indent="-514350" algn="just" rtl="1">
              <a:lnSpc>
                <a:spcPct val="115000"/>
              </a:lnSpc>
              <a:spcAft>
                <a:spcPts val="1000"/>
              </a:spcAft>
              <a:buFont typeface="+mj-lt"/>
              <a:buAutoNum type="arabicParenR"/>
            </a:pPr>
            <a:r>
              <a:rPr lang="ar-SA" b="1" dirty="0" smtClean="0">
                <a:ea typeface="Calibri"/>
                <a:cs typeface="Traditional Arabic" pitchFamily="2" charset="-78"/>
              </a:rPr>
              <a:t>ما قام </a:t>
            </a:r>
            <a:r>
              <a:rPr lang="ar-SA" b="1" dirty="0" err="1" smtClean="0">
                <a:ea typeface="Calibri"/>
                <a:cs typeface="Traditional Arabic" pitchFamily="2" charset="-78"/>
              </a:rPr>
              <a:t>به</a:t>
            </a:r>
            <a:r>
              <a:rPr lang="ar-SA" b="1" dirty="0" smtClean="0">
                <a:ea typeface="Calibri"/>
                <a:cs typeface="Traditional Arabic" pitchFamily="2" charset="-78"/>
              </a:rPr>
              <a:t> عمر من جعل أمر الخلافة شورى في ستة من أفاضل أصحاب النبي صلى الله عليه وسلم رعاية لمصلحة الأمة وتجنيبها مضرة الاختلاف.</a:t>
            </a:r>
          </a:p>
          <a:p>
            <a:pPr marL="514350" indent="-514350" algn="just" rtl="1">
              <a:lnSpc>
                <a:spcPct val="115000"/>
              </a:lnSpc>
              <a:spcAft>
                <a:spcPts val="1000"/>
              </a:spcAft>
              <a:buFont typeface="+mj-lt"/>
              <a:buAutoNum type="arabicParenR"/>
            </a:pPr>
            <a:r>
              <a:rPr lang="ar-SA" b="1" dirty="0" smtClean="0">
                <a:ea typeface="Calibri"/>
                <a:cs typeface="Traditional Arabic" pitchFamily="2" charset="-78"/>
              </a:rPr>
              <a:t>من ذلك جمع عثمان رضي الله عنه المسلمين على مصحف واحد، وإحراق ما سواه من المصاحف؛ لأن ذلك يحقق المصلحة من الائتلاف والاتفاق، ويدفع مضرة التفرق والاختلاف.</a:t>
            </a:r>
          </a:p>
          <a:p>
            <a:pPr marL="514350" indent="-514350" algn="just" rtl="1">
              <a:lnSpc>
                <a:spcPct val="115000"/>
              </a:lnSpc>
              <a:spcAft>
                <a:spcPts val="1000"/>
              </a:spcAft>
              <a:buFont typeface="+mj-lt"/>
              <a:buAutoNum type="arabicParenR"/>
            </a:pPr>
            <a:r>
              <a:rPr lang="ar-SA" b="1" dirty="0" smtClean="0">
                <a:ea typeface="Calibri"/>
                <a:cs typeface="Traditional Arabic" pitchFamily="2" charset="-78"/>
              </a:rPr>
              <a:t>ما أمر </a:t>
            </a:r>
            <a:r>
              <a:rPr lang="ar-SA" b="1" dirty="0" err="1" smtClean="0">
                <a:ea typeface="Calibri"/>
                <a:cs typeface="Traditional Arabic" pitchFamily="2" charset="-78"/>
              </a:rPr>
              <a:t>به</a:t>
            </a:r>
            <a:r>
              <a:rPr lang="ar-SA" b="1" dirty="0" smtClean="0">
                <a:ea typeface="Calibri"/>
                <a:cs typeface="Traditional Arabic" pitchFamily="2" charset="-78"/>
              </a:rPr>
              <a:t> عثمان من إمساك </a:t>
            </a:r>
            <a:r>
              <a:rPr lang="ar-SA" b="1" dirty="0" err="1" smtClean="0">
                <a:ea typeface="Calibri"/>
                <a:cs typeface="Traditional Arabic" pitchFamily="2" charset="-78"/>
              </a:rPr>
              <a:t>ضوال</a:t>
            </a:r>
            <a:r>
              <a:rPr lang="ar-SA" b="1" dirty="0" smtClean="0">
                <a:ea typeface="Calibri"/>
                <a:cs typeface="Traditional Arabic" pitchFamily="2" charset="-78"/>
              </a:rPr>
              <a:t> الإبل لما ضعفت الأمانة، وصار تركها مضيعًا لها على أصحابها.</a:t>
            </a:r>
          </a:p>
          <a:p>
            <a:pPr marL="514350" indent="-514350" algn="just" rtl="1">
              <a:lnSpc>
                <a:spcPct val="115000"/>
              </a:lnSpc>
              <a:spcAft>
                <a:spcPts val="1000"/>
              </a:spcAft>
              <a:buFont typeface="+mj-lt"/>
              <a:buAutoNum type="arabicParenR"/>
            </a:pPr>
            <a:endParaRPr lang="ar-SA" b="1" dirty="0" smtClean="0">
              <a:ea typeface="Calibri"/>
              <a:cs typeface="Traditional Arabic"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eaLnBrk="1" hangingPunct="1"/>
            <a:endParaRPr lang="ar-SA" sz="3200" b="1" dirty="0" smtClean="0">
              <a:cs typeface="Traditional Arabic" pitchFamily="2" charset="-78"/>
            </a:endParaRPr>
          </a:p>
        </p:txBody>
      </p:sp>
      <p:sp>
        <p:nvSpPr>
          <p:cNvPr id="3" name="عنصر نائب للمحتوى 2"/>
          <p:cNvSpPr>
            <a:spLocks noGrp="1"/>
          </p:cNvSpPr>
          <p:nvPr>
            <p:ph idx="1"/>
          </p:nvPr>
        </p:nvSpPr>
        <p:spPr>
          <a:xfrm>
            <a:off x="495300" y="1417637"/>
            <a:ext cx="8915400" cy="4525963"/>
          </a:xfrm>
        </p:spPr>
        <p:txBody>
          <a:bodyPr/>
          <a:lstStyle/>
          <a:p>
            <a:pPr marL="514350" indent="-514350" algn="just" rtl="1">
              <a:lnSpc>
                <a:spcPct val="115000"/>
              </a:lnSpc>
              <a:spcAft>
                <a:spcPts val="1000"/>
              </a:spcAft>
              <a:buFont typeface="+mj-lt"/>
              <a:buAutoNum type="arabicParenR" startAt="5"/>
            </a:pPr>
            <a:r>
              <a:rPr lang="ar-SA" b="1" dirty="0" smtClean="0">
                <a:ea typeface="Calibri"/>
                <a:cs typeface="Traditional Arabic" pitchFamily="2" charset="-78"/>
              </a:rPr>
              <a:t>نفي عمر بن الخطاب لنصر بن حجاج لما افتتنت بعض النساء بجماله </a:t>
            </a:r>
            <a:r>
              <a:rPr lang="ar-SA" b="1" dirty="0" err="1" smtClean="0">
                <a:ea typeface="Calibri"/>
                <a:cs typeface="Traditional Arabic" pitchFamily="2" charset="-78"/>
              </a:rPr>
              <a:t>ـ</a:t>
            </a:r>
            <a:r>
              <a:rPr lang="ar-SA" b="1" dirty="0" smtClean="0">
                <a:ea typeface="Calibri"/>
                <a:cs typeface="Traditional Arabic" pitchFamily="2" charset="-78"/>
              </a:rPr>
              <a:t> من غير ذنب أتاه </a:t>
            </a:r>
            <a:r>
              <a:rPr lang="ar-SA" b="1" dirty="0" err="1" smtClean="0">
                <a:ea typeface="Calibri"/>
                <a:cs typeface="Traditional Arabic" pitchFamily="2" charset="-78"/>
              </a:rPr>
              <a:t>ـ</a:t>
            </a:r>
            <a:r>
              <a:rPr lang="ar-SA" b="1" dirty="0" smtClean="0">
                <a:ea typeface="Calibri"/>
                <a:cs typeface="Traditional Arabic" pitchFamily="2" charset="-78"/>
              </a:rPr>
              <a:t> لما كان في ذلك تحقيق مصلحة العفة والطهارة، ودفع مضرة تعلق القلوب </a:t>
            </a:r>
            <a:r>
              <a:rPr lang="ar-SA" b="1" dirty="0" err="1" smtClean="0">
                <a:ea typeface="Calibri"/>
                <a:cs typeface="Traditional Arabic" pitchFamily="2" charset="-78"/>
              </a:rPr>
              <a:t>به</a:t>
            </a:r>
            <a:r>
              <a:rPr lang="ar-SA" b="1" dirty="0" smtClean="0">
                <a:ea typeface="Calibri"/>
                <a:cs typeface="Traditional Arabic" pitchFamily="2" charset="-78"/>
              </a:rPr>
              <a:t>.</a:t>
            </a:r>
          </a:p>
          <a:p>
            <a:pPr marL="514350" indent="-514350" algn="just" rtl="1">
              <a:lnSpc>
                <a:spcPct val="115000"/>
              </a:lnSpc>
              <a:spcAft>
                <a:spcPts val="1000"/>
              </a:spcAft>
              <a:buFont typeface="+mj-lt"/>
              <a:buAutoNum type="arabicParenR" startAt="5"/>
            </a:pPr>
            <a:r>
              <a:rPr lang="ar-SA" b="1" dirty="0" smtClean="0">
                <a:ea typeface="Calibri"/>
                <a:cs typeface="Traditional Arabic" pitchFamily="2" charset="-78"/>
              </a:rPr>
              <a:t>تسعير السلع التي يضطر إليها الناس إذا تمالأ التجار على رفع سعرها بغير مسوغ يدعو لذلك، فكان في التسعير دفع مضرة الظلم عن الرعية من غير ظلم </a:t>
            </a:r>
            <a:r>
              <a:rPr lang="ar-SA" b="1" dirty="0" smtClean="0">
                <a:ea typeface="Calibri"/>
                <a:cs typeface="Traditional Arabic" pitchFamily="2" charset="-78"/>
              </a:rPr>
              <a:t>للتجار.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eaLnBrk="1" hangingPunct="1"/>
            <a:endParaRPr lang="ar-SA" sz="3200" b="1" dirty="0" smtClean="0">
              <a:cs typeface="Traditional Arabic" pitchFamily="2" charset="-78"/>
            </a:endParaRPr>
          </a:p>
        </p:txBody>
      </p:sp>
      <p:sp>
        <p:nvSpPr>
          <p:cNvPr id="3" name="عنصر نائب للمحتوى 2"/>
          <p:cNvSpPr>
            <a:spLocks noGrp="1"/>
          </p:cNvSpPr>
          <p:nvPr>
            <p:ph idx="1"/>
          </p:nvPr>
        </p:nvSpPr>
        <p:spPr>
          <a:xfrm>
            <a:off x="495300" y="1371600"/>
            <a:ext cx="8915400" cy="4525963"/>
          </a:xfrm>
        </p:spPr>
        <p:txBody>
          <a:bodyPr/>
          <a:lstStyle/>
          <a:p>
            <a:pPr marL="514350" indent="-514350" algn="just" rtl="1">
              <a:lnSpc>
                <a:spcPct val="115000"/>
              </a:lnSpc>
              <a:spcAft>
                <a:spcPts val="1000"/>
              </a:spcAft>
              <a:buFont typeface="+mj-lt"/>
              <a:buAutoNum type="arabicParenR" startAt="7"/>
            </a:pPr>
            <a:r>
              <a:rPr lang="ar-SA" b="1" dirty="0" smtClean="0">
                <a:ea typeface="Calibri"/>
                <a:cs typeface="Traditional Arabic" pitchFamily="2" charset="-78"/>
              </a:rPr>
              <a:t>إلزام الناس بكتابة عقود </a:t>
            </a:r>
            <a:r>
              <a:rPr lang="ar-SA" b="1" dirty="0" err="1" smtClean="0">
                <a:ea typeface="Calibri"/>
                <a:cs typeface="Traditional Arabic" pitchFamily="2" charset="-78"/>
              </a:rPr>
              <a:t>الأنكحة</a:t>
            </a:r>
            <a:r>
              <a:rPr lang="ar-SA" b="1" dirty="0" smtClean="0">
                <a:ea typeface="Calibri"/>
                <a:cs typeface="Traditional Arabic" pitchFamily="2" charset="-78"/>
              </a:rPr>
              <a:t> وصكوك الطلاق وصكوك الأراضي، وغيرها </a:t>
            </a:r>
            <a:r>
              <a:rPr lang="ar-SA" b="1" smtClean="0">
                <a:ea typeface="Calibri"/>
                <a:cs typeface="Traditional Arabic" pitchFamily="2" charset="-78"/>
              </a:rPr>
              <a:t>من العقود.</a:t>
            </a:r>
            <a:endParaRPr lang="ar-SA" b="1" dirty="0" smtClean="0">
              <a:ea typeface="Calibri"/>
              <a:cs typeface="Traditional Arabic" pitchFamily="2" charset="-78"/>
            </a:endParaRPr>
          </a:p>
          <a:p>
            <a:pPr marL="514350" indent="-514350" algn="just" rtl="1">
              <a:lnSpc>
                <a:spcPct val="115000"/>
              </a:lnSpc>
              <a:spcAft>
                <a:spcPts val="1000"/>
              </a:spcAft>
            </a:pPr>
            <a:r>
              <a:rPr lang="ar-SA" b="1" dirty="0" smtClean="0">
                <a:ea typeface="Calibri"/>
                <a:cs typeface="Traditional Arabic" pitchFamily="2" charset="-78"/>
              </a:rPr>
              <a:t>والأمثلة في هذا كثيرة، والجامع بينها تحقيق المصلحة ودفع المضرة من غير مخالفة للشريعة. </a:t>
            </a:r>
          </a:p>
          <a:p>
            <a:pPr marL="514350" indent="-514350" algn="just" rtl="1">
              <a:lnSpc>
                <a:spcPct val="115000"/>
              </a:lnSpc>
              <a:spcAft>
                <a:spcPts val="1000"/>
              </a:spcAft>
              <a:buFont typeface="+mj-lt"/>
              <a:buAutoNum type="arabicParenR" startAt="7"/>
            </a:pPr>
            <a:endParaRPr lang="ar-SA" b="1" dirty="0" smtClean="0">
              <a:ea typeface="Calibri"/>
              <a:cs typeface="Traditional Arabic"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7652"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7653"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2175</TotalTime>
  <Words>627</Words>
  <Application>Microsoft Office PowerPoint</Application>
  <PresentationFormat>A4 Paper (210x297 mm)‎</PresentationFormat>
  <Paragraphs>48</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الحادية عشرة</vt:lpstr>
      <vt:lpstr>عناصر المحاضرة</vt:lpstr>
      <vt:lpstr>تعريف السياسة.</vt:lpstr>
      <vt:lpstr>الشريحة 5</vt:lpstr>
      <vt:lpstr>الشريحة 6</vt:lpstr>
      <vt:lpstr>الشريحة 7</vt:lpstr>
      <vt:lpstr>الشريحة 8</vt:lpstr>
      <vt:lpstr>أهمية السياسة</vt:lpstr>
      <vt:lpstr>الشريحة 10</vt:lpstr>
      <vt:lpstr>أمثلة على السياسة</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saleh</cp:lastModifiedBy>
  <cp:revision>198</cp:revision>
  <dcterms:created xsi:type="dcterms:W3CDTF">2009-10-14T19:14:34Z</dcterms:created>
  <dcterms:modified xsi:type="dcterms:W3CDTF">2013-03-17T14:42:05Z</dcterms:modified>
</cp:coreProperties>
</file>