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91" r:id="rId5"/>
    <p:sldId id="296" r:id="rId6"/>
    <p:sldId id="299" r:id="rId7"/>
    <p:sldId id="300" r:id="rId8"/>
    <p:sldId id="295" r:id="rId9"/>
    <p:sldId id="297" r:id="rId10"/>
    <p:sldId id="298" r:id="rId11"/>
    <p:sldId id="30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94" y="-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18" y="562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42768-B5A1-4929-BD32-D03DFFD587A4}" type="datetimeFigureOut">
              <a:rPr lang="en-US"/>
              <a:pPr>
                <a:defRPr/>
              </a:pPr>
              <a:t>4/1/2013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D0F1BF6-3B84-4936-80EF-A6F546647F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C56E-29B5-470A-81A6-99CA5D86721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1CEB0-2F5B-45F8-8506-68210C4BFB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124C0-4DDB-45A1-9EF6-62542F367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95F6-6B97-4B96-B21B-A47C0A11E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46CA-1240-47CA-9836-018ED689C2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D2A66B-F60D-4FEF-9747-B12F3FB41D9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القضاء </a:t>
            </a:r>
            <a:r>
              <a:rPr lang="ar-SA" sz="2800" b="1" smtClean="0">
                <a:latin typeface="Calibri" pitchFamily="34" charset="0"/>
                <a:cs typeface="Times New Roman" pitchFamily="18" charset="0"/>
              </a:rPr>
              <a:t>والسياسة الشرعية(1411)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قسم الدراسات الإسلامية</a:t>
            </a: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صالح بن إبراهيم الحصيِّن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5D5A5F8-DF1E-47BF-9797-19F53D59F92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9F35A1D-C607-4100-844F-FCAE050656A5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600" b="1" smtClean="0">
                <a:solidFill>
                  <a:schemeClr val="tx1"/>
                </a:solidFill>
                <a:cs typeface="Arial" pitchFamily="34" charset="0"/>
              </a:rPr>
              <a:t>المحاضرة الثانية </a:t>
            </a:r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عشرة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9144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أقسام السياسة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أقسام السياسة.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ea typeface="Calibri"/>
                <a:cs typeface="Traditional Arabic" pitchFamily="2" charset="-78"/>
              </a:rPr>
              <a:t>شروط السياسة العادلة.</a:t>
            </a:r>
            <a:endParaRPr lang="ar-SA" b="1" dirty="0" smtClean="0">
              <a:cs typeface="Traditional Arabic" pitchFamily="2" charset="-78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مجالات السياسة.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5C3A45-CA94-4F38-9909-C4BD9766EC8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cs typeface="Traditional Arabic" pitchFamily="2" charset="-78"/>
              </a:rPr>
              <a:t>أقسام السياسة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أولا: السياسة العادلة؛ ويقصد </a:t>
            </a:r>
            <a:r>
              <a:rPr lang="ar-SA" b="1" dirty="0" err="1" smtClean="0">
                <a:ea typeface="Calibri"/>
                <a:cs typeface="Traditional Arabic" pitchFamily="2" charset="-78"/>
              </a:rPr>
              <a:t>بها</a:t>
            </a:r>
            <a:r>
              <a:rPr lang="ar-SA" b="1" dirty="0" smtClean="0">
                <a:ea typeface="Calibri"/>
                <a:cs typeface="Traditional Arabic" pitchFamily="2" charset="-78"/>
              </a:rPr>
              <a:t>: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الأحكام والتصرفات التي تعنى بإسعاد الأمة وتهدف إلى تحقيق مصالحها في الوقائع المتجددة وفقا لقواعد الشريعة العامة غير متأثرة بالأهواء والشهوات وغير متجاوزة حدود المصالح الحقيقة للأفراد والجماعات.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ea typeface="Calibri"/>
                <a:cs typeface="Traditional Arabic" pitchFamily="2" charset="-78"/>
              </a:rPr>
              <a:t>شروط السياسة العادلة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525963"/>
          </a:xfrm>
        </p:spPr>
        <p:txBody>
          <a:bodyPr/>
          <a:lstStyle/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b="1" dirty="0" smtClean="0">
                <a:ea typeface="Calibri"/>
                <a:cs typeface="Traditional Arabic" pitchFamily="2" charset="-78"/>
              </a:rPr>
              <a:t>أن </a:t>
            </a:r>
            <a:r>
              <a:rPr lang="ar-SA" b="1" dirty="0" smtClean="0">
                <a:ea typeface="Calibri"/>
                <a:cs typeface="Traditional Arabic" pitchFamily="2" charset="-78"/>
              </a:rPr>
              <a:t>تكون متفقة مع </a:t>
            </a:r>
            <a:r>
              <a:rPr lang="ar-SA" b="1" dirty="0" smtClean="0">
                <a:ea typeface="Calibri"/>
                <a:cs typeface="Traditional Arabic" pitchFamily="2" charset="-78"/>
              </a:rPr>
              <a:t>أحكام </a:t>
            </a:r>
            <a:r>
              <a:rPr lang="ar-SA" b="1" dirty="0" smtClean="0">
                <a:ea typeface="Calibri"/>
                <a:cs typeface="Traditional Arabic" pitchFamily="2" charset="-78"/>
              </a:rPr>
              <a:t>الشريعة أو معتمدة على أصل من أصولها الكلية.</a:t>
            </a:r>
          </a:p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ويقصد بأحكام الشريعة: ما جاءت الشريعة لتحقيقه من حفظ المقاصد الخمسة ودفع كل مفسدة ممكن </a:t>
            </a:r>
            <a:r>
              <a:rPr lang="ar-SA" b="1" dirty="0" smtClean="0">
                <a:ea typeface="Calibri"/>
                <a:cs typeface="Traditional Arabic" pitchFamily="2" charset="-78"/>
              </a:rPr>
              <a:t>أن </a:t>
            </a:r>
            <a:r>
              <a:rPr lang="ar-SA" b="1" dirty="0" smtClean="0">
                <a:ea typeface="Calibri"/>
                <a:cs typeface="Traditional Arabic" pitchFamily="2" charset="-78"/>
              </a:rPr>
              <a:t>تخل بهذه المقاصد.</a:t>
            </a:r>
          </a:p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ويقصد بأصولها الكلية: قواعد الشريعة الأساسية التي يبنى عليها الكثير من </a:t>
            </a:r>
            <a:r>
              <a:rPr lang="ar-SA" b="1" dirty="0" smtClean="0">
                <a:ea typeface="Calibri"/>
                <a:cs typeface="Traditional Arabic" pitchFamily="2" charset="-78"/>
              </a:rPr>
              <a:t>الأحكام </a:t>
            </a:r>
            <a:r>
              <a:rPr lang="ar-SA" b="1" dirty="0" smtClean="0">
                <a:ea typeface="Calibri"/>
                <a:cs typeface="Traditional Arabic" pitchFamily="2" charset="-78"/>
              </a:rPr>
              <a:t>وتعتبر أصلا ودليلا </a:t>
            </a:r>
            <a:r>
              <a:rPr lang="ar-SA" b="1" dirty="0" smtClean="0">
                <a:ea typeface="Calibri"/>
                <a:cs typeface="Traditional Arabic" pitchFamily="2" charset="-78"/>
              </a:rPr>
              <a:t>لها؛ </a:t>
            </a:r>
            <a:r>
              <a:rPr lang="ar-SA" b="1" dirty="0" smtClean="0">
                <a:ea typeface="Calibri"/>
                <a:cs typeface="Traditional Arabic" pitchFamily="2" charset="-78"/>
              </a:rPr>
              <a:t>مثل سد الذرائع والعرف والشورى ورفع الحرج ونفي الضرر....وغير ذلك</a:t>
            </a:r>
            <a:r>
              <a:rPr lang="ar-SA" b="1" dirty="0" smtClean="0">
                <a:ea typeface="Calibri"/>
                <a:cs typeface="Traditional Arabic" pitchFamily="2" charset="-78"/>
              </a:rPr>
              <a:t>.</a:t>
            </a:r>
            <a:endParaRPr lang="ar-SA" b="1" dirty="0" smtClean="0">
              <a:ea typeface="Calibri"/>
              <a:cs typeface="Traditional Arabic" pitchFamily="2" charset="-78"/>
            </a:endParaRPr>
          </a:p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ومثال ذلك:النظم التي تلزم أفراد الأمة بالتطعيم للوقاية بإذن الله من الأمراض.</a:t>
            </a:r>
          </a:p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</a:pPr>
            <a:endParaRPr lang="ar-SA" b="1" dirty="0" smtClean="0">
              <a:ea typeface="Calibri"/>
              <a:cs typeface="Traditional Arabic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2"/>
            </a:pPr>
            <a:r>
              <a:rPr lang="ar-SA" b="1" dirty="0" smtClean="0">
                <a:ea typeface="Calibri"/>
                <a:cs typeface="Traditional Arabic" pitchFamily="2" charset="-78"/>
              </a:rPr>
              <a:t>أن </a:t>
            </a:r>
            <a:r>
              <a:rPr lang="ar-SA" b="1" dirty="0" smtClean="0">
                <a:ea typeface="Calibri"/>
                <a:cs typeface="Traditional Arabic" pitchFamily="2" charset="-78"/>
              </a:rPr>
              <a:t>لا تخالف دليلا من الأدلة التفصيلية التي ثبتت شريعة دائمة للناس في كل الأحوال والأزمان والأماكن والمجتمعات.</a:t>
            </a:r>
          </a:p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2"/>
            </a:pPr>
            <a:r>
              <a:rPr lang="ar-SA" b="1" dirty="0" smtClean="0">
                <a:ea typeface="Calibri"/>
                <a:cs typeface="Traditional Arabic" pitchFamily="2" charset="-78"/>
              </a:rPr>
              <a:t>تحقيق المصلحة ودفع المفسدة دون إفراط </a:t>
            </a:r>
            <a:r>
              <a:rPr lang="ar-SA" b="1" dirty="0" smtClean="0">
                <a:ea typeface="Calibri"/>
                <a:cs typeface="Traditional Arabic" pitchFamily="2" charset="-78"/>
              </a:rPr>
              <a:t>أو </a:t>
            </a:r>
            <a:r>
              <a:rPr lang="ar-SA" b="1" dirty="0" smtClean="0">
                <a:ea typeface="Calibri"/>
                <a:cs typeface="Traditional Arabic" pitchFamily="2" charset="-78"/>
              </a:rPr>
              <a:t>تفريط.</a:t>
            </a:r>
          </a:p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فمن التفريط المذموم: اقتصار القاضي في </a:t>
            </a:r>
            <a:r>
              <a:rPr lang="ar-SA" b="1" dirty="0" smtClean="0">
                <a:ea typeface="Calibri"/>
                <a:cs typeface="Traditional Arabic" pitchFamily="2" charset="-78"/>
              </a:rPr>
              <a:t>إثبات </a:t>
            </a:r>
            <a:r>
              <a:rPr lang="ar-SA" b="1" dirty="0" smtClean="0">
                <a:ea typeface="Calibri"/>
                <a:cs typeface="Traditional Arabic" pitchFamily="2" charset="-78"/>
              </a:rPr>
              <a:t>الدعوى والتهم على الشهادة </a:t>
            </a:r>
            <a:r>
              <a:rPr lang="ar-SA" b="1" dirty="0" smtClean="0">
                <a:ea typeface="Calibri"/>
                <a:cs typeface="Traditional Arabic" pitchFamily="2" charset="-78"/>
              </a:rPr>
              <a:t>والإقرار </a:t>
            </a:r>
            <a:r>
              <a:rPr lang="ar-SA" b="1" dirty="0" err="1" smtClean="0">
                <a:ea typeface="Calibri"/>
                <a:cs typeface="Traditional Arabic" pitchFamily="2" charset="-78"/>
              </a:rPr>
              <a:t>والنكول</a:t>
            </a:r>
            <a:r>
              <a:rPr lang="ar-SA" b="1" dirty="0" smtClean="0">
                <a:ea typeface="Calibri"/>
                <a:cs typeface="Traditional Arabic" pitchFamily="2" charset="-78"/>
              </a:rPr>
              <a:t> عن اليمين دون الأخذ بالقرائن والأمارات وخصوصا في هذا العصر الذي كثرت فيه طرق الإثبات.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ومن </a:t>
            </a:r>
            <a:r>
              <a:rPr lang="ar-SA" b="1" dirty="0" smtClean="0">
                <a:ea typeface="Calibri"/>
                <a:cs typeface="Traditional Arabic" pitchFamily="2" charset="-78"/>
              </a:rPr>
              <a:t>الإفراط </a:t>
            </a:r>
            <a:r>
              <a:rPr lang="ar-SA" b="1" dirty="0" smtClean="0">
                <a:ea typeface="Calibri"/>
                <a:cs typeface="Traditional Arabic" pitchFamily="2" charset="-78"/>
              </a:rPr>
              <a:t>المذموم: التجاوز في عقوبة المجرم إلى </a:t>
            </a:r>
            <a:r>
              <a:rPr lang="ar-SA" b="1" dirty="0" smtClean="0">
                <a:ea typeface="Calibri"/>
                <a:cs typeface="Traditional Arabic" pitchFamily="2" charset="-78"/>
              </a:rPr>
              <a:t>أهله وأقربائه </a:t>
            </a:r>
            <a:r>
              <a:rPr lang="ar-SA" b="1" dirty="0" smtClean="0">
                <a:ea typeface="Calibri"/>
                <a:cs typeface="Traditional Arabic" pitchFamily="2" charset="-78"/>
              </a:rPr>
              <a:t>لقوله تعالى: {وَلاَ تَكْسِبُ كُلُّ نَفْسٍ إِلاَّ عَلَيْهَا وَلاَ تَزِرُ </a:t>
            </a:r>
            <a:r>
              <a:rPr lang="ar-SA" b="1" dirty="0" err="1" smtClean="0">
                <a:ea typeface="Calibri"/>
                <a:cs typeface="Traditional Arabic" pitchFamily="2" charset="-78"/>
              </a:rPr>
              <a:t>وَازِرَةٌ</a:t>
            </a:r>
            <a:r>
              <a:rPr lang="ar-SA" b="1" dirty="0" smtClean="0">
                <a:ea typeface="Calibri"/>
                <a:cs typeface="Traditional Arabic" pitchFamily="2" charset="-78"/>
              </a:rPr>
              <a:t> وِزْرَ أُخْرَى}.</a:t>
            </a:r>
          </a:p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وضابط ذلك كله:</a:t>
            </a:r>
          </a:p>
          <a:p>
            <a:pPr marL="514350" indent="-514350"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أن تصرف الراعي على الرعية منوط بالمصلحة؛ الذي هو تحقيق الخير العام للأمة ودفع المفسدة عنها؛ وجلب المصالح ودرء المفاسد مقصد عظيم من مقاصد الشريعة، وهو مقتضى العدل الذي جاءت </a:t>
            </a:r>
            <a:r>
              <a:rPr lang="ar-SA" b="1" dirty="0" err="1" smtClean="0">
                <a:ea typeface="Calibri"/>
                <a:cs typeface="Traditional Arabic" pitchFamily="2" charset="-78"/>
              </a:rPr>
              <a:t>به</a:t>
            </a:r>
            <a:r>
              <a:rPr lang="ar-SA" b="1" dirty="0" smtClean="0">
                <a:ea typeface="Calibri"/>
                <a:cs typeface="Traditional Arabic" pitchFamily="2" charset="-78"/>
              </a:rPr>
              <a:t> الشريعة.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ثانيا: السياسة الظالمة؛ ويقصد </a:t>
            </a:r>
            <a:r>
              <a:rPr lang="ar-SA" b="1" dirty="0" err="1" smtClean="0">
                <a:ea typeface="Calibri"/>
                <a:cs typeface="Traditional Arabic" pitchFamily="2" charset="-78"/>
              </a:rPr>
              <a:t>بها</a:t>
            </a:r>
            <a:r>
              <a:rPr lang="ar-SA" b="1" dirty="0" smtClean="0">
                <a:ea typeface="Calibri"/>
                <a:cs typeface="Traditional Arabic" pitchFamily="2" charset="-78"/>
              </a:rPr>
              <a:t>: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التي تميل مع </a:t>
            </a:r>
            <a:r>
              <a:rPr lang="ar-SA" b="1" dirty="0" err="1" smtClean="0">
                <a:ea typeface="Calibri"/>
                <a:cs typeface="Traditional Arabic" pitchFamily="2" charset="-78"/>
              </a:rPr>
              <a:t>الاغراض</a:t>
            </a:r>
            <a:r>
              <a:rPr lang="ar-SA" b="1" dirty="0" smtClean="0">
                <a:ea typeface="Calibri"/>
                <a:cs typeface="Traditional Arabic" pitchFamily="2" charset="-78"/>
              </a:rPr>
              <a:t> المختلفة وتسير تبعا </a:t>
            </a:r>
            <a:r>
              <a:rPr lang="ar-SA" b="1" dirty="0" smtClean="0">
                <a:ea typeface="Calibri"/>
                <a:cs typeface="Traditional Arabic" pitchFamily="2" charset="-78"/>
              </a:rPr>
              <a:t>للأهواء </a:t>
            </a:r>
            <a:r>
              <a:rPr lang="ar-SA" b="1" dirty="0" smtClean="0">
                <a:ea typeface="Calibri"/>
                <a:cs typeface="Traditional Arabic" pitchFamily="2" charset="-78"/>
              </a:rPr>
              <a:t>والشهوات فستخدم لمصلحة فرد أو جماعة بدون نظر إلى ما يلحق باقي الجماعة من ضرر </a:t>
            </a:r>
            <a:r>
              <a:rPr lang="ar-SA" b="1" dirty="0" smtClean="0">
                <a:ea typeface="Calibri"/>
                <a:cs typeface="Traditional Arabic" pitchFamily="2" charset="-78"/>
              </a:rPr>
              <a:t>أو أذى </a:t>
            </a:r>
            <a:r>
              <a:rPr lang="ar-SA" b="1" dirty="0" smtClean="0">
                <a:ea typeface="Calibri"/>
                <a:cs typeface="Traditional Arabic" pitchFamily="2" charset="-78"/>
              </a:rPr>
              <a:t>والتي تقصر في </a:t>
            </a:r>
            <a:r>
              <a:rPr lang="ar-SA" b="1" dirty="0" smtClean="0">
                <a:ea typeface="Calibri"/>
                <a:cs typeface="Traditional Arabic" pitchFamily="2" charset="-78"/>
              </a:rPr>
              <a:t>الأخذ </a:t>
            </a:r>
            <a:r>
              <a:rPr lang="ar-SA" b="1" dirty="0" smtClean="0">
                <a:ea typeface="Calibri"/>
                <a:cs typeface="Traditional Arabic" pitchFamily="2" charset="-78"/>
              </a:rPr>
              <a:t>بما تقتضيه المصلحة </a:t>
            </a:r>
            <a:r>
              <a:rPr lang="ar-SA" b="1" dirty="0" smtClean="0">
                <a:ea typeface="Calibri"/>
                <a:cs typeface="Traditional Arabic" pitchFamily="2" charset="-78"/>
              </a:rPr>
              <a:t>أو </a:t>
            </a:r>
            <a:r>
              <a:rPr lang="ar-SA" b="1" dirty="0" smtClean="0">
                <a:ea typeface="Calibri"/>
                <a:cs typeface="Traditional Arabic" pitchFamily="2" charset="-78"/>
              </a:rPr>
              <a:t>تسرف في </a:t>
            </a:r>
            <a:r>
              <a:rPr lang="ar-SA" b="1" dirty="0" smtClean="0">
                <a:ea typeface="Calibri"/>
                <a:cs typeface="Traditional Arabic" pitchFamily="2" charset="-78"/>
              </a:rPr>
              <a:t>أحكامها </a:t>
            </a:r>
            <a:r>
              <a:rPr lang="ar-SA" b="1" dirty="0" smtClean="0">
                <a:ea typeface="Calibri"/>
                <a:cs typeface="Traditional Arabic" pitchFamily="2" charset="-78"/>
              </a:rPr>
              <a:t>بالتجاوز عن حدود المصلحة الحقيقة.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cs typeface="Traditional Arabic" pitchFamily="2" charset="-78"/>
              </a:rPr>
              <a:t>مجالات السياسة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1- الوقائع المتعلقة بعلاقة الحاكمين بالمحكومين، وبتحديد سلطة الحاكم، وبيان حقوقه وواجباته، وبيان السلطات المختلفة في الدولة من قضائية وتنفيذية؛ وهي ما يسمى: بنظام الحكم في الإسلام.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2- الوقائع المتعلقة بعلاقة الدولة الإسلامية بغيرها من الدول في حالتي السلم والحرب؛ وهي ما يسمى: بالنظام الدولي في الإسلام.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3- الوقائع المتعلقة بجباية الأموال وموارد الدولة ومصارفها، ونظام بيت المال؛ وهي ما يسمى: بالنظام المالي في الإسلام. 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4- الوقائع المتعلقة بتداول المال، وكيفية استثماره، وتدخل الدولة في ذلك؛ وهي ما يسمى: بالنظام الاقتصادي في الإسلام.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5- الوقائع المتعلقة بالنظم القضائية، وطرق القضاء والإثبات؛ وهي ما يسمى: بنظام القضاء.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b="1" dirty="0" smtClean="0">
                <a:ea typeface="Calibri"/>
                <a:cs typeface="Traditional Arabic" pitchFamily="2" charset="-78"/>
              </a:rPr>
              <a:t>فالسياسة فيما تقدم مجالها رحب فسيح، فهي ليست مقصورة على شيء أو محجوزة عن شيء؛ إذ هي 'القيام على الشيء </a:t>
            </a:r>
            <a:r>
              <a:rPr lang="ar-SA" b="1" dirty="0" err="1" smtClean="0">
                <a:ea typeface="Calibri"/>
                <a:cs typeface="Traditional Arabic" pitchFamily="2" charset="-78"/>
              </a:rPr>
              <a:t>ـ</a:t>
            </a:r>
            <a:r>
              <a:rPr lang="ar-SA" b="1" dirty="0" smtClean="0">
                <a:ea typeface="Calibri"/>
                <a:cs typeface="Traditional Arabic" pitchFamily="2" charset="-78"/>
              </a:rPr>
              <a:t> بما يحمله لفظ الشيء من العموم والشمول، </a:t>
            </a:r>
            <a:r>
              <a:rPr lang="ar-SA" b="1" dirty="0" err="1" smtClean="0">
                <a:ea typeface="Calibri"/>
                <a:cs typeface="Traditional Arabic" pitchFamily="2" charset="-78"/>
              </a:rPr>
              <a:t>ـ</a:t>
            </a:r>
            <a:r>
              <a:rPr lang="ar-SA" b="1" dirty="0" smtClean="0">
                <a:ea typeface="Calibri"/>
                <a:cs typeface="Traditional Arabic" pitchFamily="2" charset="-78"/>
              </a:rPr>
              <a:t> بما يصلحه'، فيعمل </a:t>
            </a:r>
            <a:r>
              <a:rPr lang="ar-SA" b="1" smtClean="0">
                <a:ea typeface="Calibri"/>
                <a:cs typeface="Traditional Arabic" pitchFamily="2" charset="-78"/>
              </a:rPr>
              <a:t>بها </a:t>
            </a:r>
            <a:r>
              <a:rPr lang="ar-SA" b="1" dirty="0" smtClean="0">
                <a:ea typeface="Calibri"/>
                <a:cs typeface="Traditional Arabic" pitchFamily="2" charset="-78"/>
              </a:rPr>
              <a:t>كل صاحب ولاية في تدبير أمر ولايته.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2292</TotalTime>
  <Words>509</Words>
  <Application>Microsoft Office PowerPoint</Application>
  <PresentationFormat>A4 Paper (210x297 mm)‎</PresentationFormat>
  <Paragraphs>41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الثانية عشرة</vt:lpstr>
      <vt:lpstr>عناصر المحاضرة</vt:lpstr>
      <vt:lpstr>أقسام السياسة</vt:lpstr>
      <vt:lpstr>شروط السياسة العادلة</vt:lpstr>
      <vt:lpstr>الشريحة 6</vt:lpstr>
      <vt:lpstr>الشريحة 7</vt:lpstr>
      <vt:lpstr>الشريحة 8</vt:lpstr>
      <vt:lpstr>مجالات السياسة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saleh</cp:lastModifiedBy>
  <cp:revision>213</cp:revision>
  <dcterms:created xsi:type="dcterms:W3CDTF">2009-10-14T19:14:34Z</dcterms:created>
  <dcterms:modified xsi:type="dcterms:W3CDTF">2013-04-01T02:38:13Z</dcterms:modified>
</cp:coreProperties>
</file>