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91"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6"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54" autoAdjust="0"/>
  </p:normalViewPr>
  <p:slideViewPr>
    <p:cSldViewPr>
      <p:cViewPr>
        <p:scale>
          <a:sx n="90" d="100"/>
          <a:sy n="90" d="100"/>
        </p:scale>
        <p:origin x="-294" y="-318"/>
      </p:cViewPr>
      <p:guideLst>
        <p:guide orient="horz" pos="2160"/>
        <p:guide pos="3120"/>
      </p:guideLst>
    </p:cSldViewPr>
  </p:slideViewPr>
  <p:outlineViewPr>
    <p:cViewPr>
      <p:scale>
        <a:sx n="33" d="100"/>
        <a:sy n="33" d="100"/>
      </p:scale>
      <p:origin x="18" y="562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1B42768-B5A1-4929-BD32-D03DFFD587A4}" type="datetimeFigureOut">
              <a:rPr lang="en-US"/>
              <a:pPr>
                <a:defRPr/>
              </a:pPr>
              <a:t>4/1/2013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4D0F1BF6-3B84-4936-80EF-A6F546647F6B}"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CDB8C56E-29B5-470A-81A6-99CA5D867210}"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E481CEB0-2F5B-45F8-8506-68210C4BFB4D}"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E3E124C0-4DDB-45A1-9EF6-62542F36777D}"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E5E95F6-6B97-4B96-B21B-A47C0A11ED48}"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F13746CA-1240-47CA-9836-018ED689C245}"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ADD2A66B-F60D-4FEF-9747-B12F3FB41D99}"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a:latin typeface="Calibri" pitchFamily="34" charset="0"/>
                <a:cs typeface="Times New Roman" pitchFamily="18" charset="0"/>
              </a:rPr>
              <a:t>فقه </a:t>
            </a:r>
            <a:r>
              <a:rPr lang="ar-SA" sz="2800" b="1" dirty="0" smtClean="0">
                <a:latin typeface="Calibri" pitchFamily="34" charset="0"/>
                <a:cs typeface="Times New Roman" pitchFamily="18" charset="0"/>
              </a:rPr>
              <a:t>القضاء </a:t>
            </a:r>
            <a:r>
              <a:rPr lang="ar-SA" sz="2800" b="1" smtClean="0">
                <a:latin typeface="Calibri" pitchFamily="34" charset="0"/>
                <a:cs typeface="Times New Roman" pitchFamily="18" charset="0"/>
              </a:rPr>
              <a:t>والسياسة الشرعية(1411)</a:t>
            </a:r>
            <a:endParaRPr lang="en-US" sz="2800" b="1" dirty="0">
              <a:latin typeface="Calibri" pitchFamily="34" charset="0"/>
            </a:endParaRPr>
          </a:p>
          <a:p>
            <a:pPr algn="ctr">
              <a:defRPr/>
            </a:pPr>
            <a:r>
              <a:rPr lang="ar-SA" sz="2600" b="1" dirty="0">
                <a:latin typeface="Calibri" pitchFamily="34" charset="0"/>
                <a:cs typeface="Times New Roman" pitchFamily="18" charset="0"/>
              </a:rPr>
              <a:t>قسم الدراسات الإسلامية</a:t>
            </a:r>
          </a:p>
          <a:p>
            <a:pPr algn="ctr">
              <a:defRPr/>
            </a:pPr>
            <a:r>
              <a:rPr lang="ar-SA" sz="2600" b="1" dirty="0">
                <a:latin typeface="Calibri" pitchFamily="34" charset="0"/>
                <a:cs typeface="Times New Roman" pitchFamily="18" charset="0"/>
              </a:rPr>
              <a:t>د</a:t>
            </a:r>
            <a:r>
              <a:rPr lang="en-US" sz="2600" b="1" dirty="0">
                <a:latin typeface="Calibri" pitchFamily="34" charset="0"/>
                <a:cs typeface="Times New Roman" pitchFamily="18" charset="0"/>
              </a:rPr>
              <a:t> .</a:t>
            </a:r>
            <a:r>
              <a:rPr lang="ar-SA" sz="2600" b="1" dirty="0">
                <a:latin typeface="Calibri" pitchFamily="34" charset="0"/>
                <a:cs typeface="Times New Roman" pitchFamily="18" charset="0"/>
              </a:rPr>
              <a:t>صالح بن إبراهيم الحصيِّن</a:t>
            </a:r>
            <a:endParaRPr lang="en-US" sz="2600" b="1" dirty="0">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75D5A5F8-DF1E-47BF-9797-19F53D59F929}"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59F35A1D-C607-4100-844F-FCAE050656A5}" type="slidenum">
              <a:rPr lang="ar-SA" smtClean="0">
                <a:cs typeface="Arial" pitchFamily="34" charset="0"/>
              </a:rPr>
              <a:pPr/>
              <a:t>2</a:t>
            </a:fld>
            <a:endParaRPr lang="en-US" smtClean="0">
              <a:cs typeface="Arial" pitchFamily="34" charset="0"/>
            </a:endParaRPr>
          </a:p>
        </p:txBody>
      </p:sp>
      <p:sp>
        <p:nvSpPr>
          <p:cNvPr id="14339" name="Title 4"/>
          <p:cNvSpPr>
            <a:spLocks noGrp="1"/>
          </p:cNvSpPr>
          <p:nvPr>
            <p:ph type="ctrTitle"/>
          </p:nvPr>
        </p:nvSpPr>
        <p:spPr>
          <a:xfrm>
            <a:off x="762000" y="2133600"/>
            <a:ext cx="8420100" cy="1470025"/>
          </a:xfrm>
        </p:spPr>
        <p:txBody>
          <a:bodyPr/>
          <a:lstStyle/>
          <a:p>
            <a:pPr rtl="1" eaLnBrk="1" hangingPunct="1"/>
            <a:r>
              <a:rPr lang="ar-SA" sz="3600" b="1" smtClean="0">
                <a:solidFill>
                  <a:schemeClr val="tx1"/>
                </a:solidFill>
                <a:cs typeface="Arial" pitchFamily="34" charset="0"/>
              </a:rPr>
              <a:t>المحاضرة الثالثة </a:t>
            </a:r>
            <a:r>
              <a:rPr lang="ar-SA" sz="3600" b="1" dirty="0" smtClean="0">
                <a:solidFill>
                  <a:schemeClr val="tx1"/>
                </a:solidFill>
                <a:cs typeface="Arial" pitchFamily="34" charset="0"/>
              </a:rPr>
              <a:t>عشرة</a:t>
            </a:r>
            <a:endParaRPr lang="en-US" sz="3600" b="1" dirty="0" smtClean="0">
              <a:solidFill>
                <a:schemeClr val="tx1"/>
              </a:solidFill>
              <a:cs typeface="Arial" pitchFamily="34" charset="0"/>
            </a:endParaRPr>
          </a:p>
        </p:txBody>
      </p:sp>
      <p:sp>
        <p:nvSpPr>
          <p:cNvPr id="14340" name="Subtitle 5"/>
          <p:cNvSpPr>
            <a:spLocks noGrp="1"/>
          </p:cNvSpPr>
          <p:nvPr>
            <p:ph type="subTitle" idx="1"/>
          </p:nvPr>
        </p:nvSpPr>
        <p:spPr>
          <a:xfrm>
            <a:off x="990600" y="3581400"/>
            <a:ext cx="7429500" cy="914400"/>
          </a:xfrm>
        </p:spPr>
        <p:txBody>
          <a:bodyPr/>
          <a:lstStyle/>
          <a:p>
            <a:pPr rtl="1" eaLnBrk="1" hangingPunct="1">
              <a:defRPr/>
            </a:pPr>
            <a:r>
              <a:rPr lang="ar-SA" sz="4400" b="1" smtClean="0">
                <a:solidFill>
                  <a:schemeClr val="tx1"/>
                </a:solidFill>
                <a:effectLst>
                  <a:outerShdw blurRad="38100" dist="38100" dir="2700000" algn="tl">
                    <a:srgbClr val="C0C0C0"/>
                  </a:outerShdw>
                </a:effectLst>
                <a:latin typeface="Times New Roman" pitchFamily="18" charset="0"/>
                <a:cs typeface="Traditional Arabic" pitchFamily="2" charset="-78"/>
              </a:rPr>
              <a:t>مصادر </a:t>
            </a:r>
            <a:r>
              <a:rPr lang="ar-SA" sz="4400" b="1" dirty="0" smtClean="0">
                <a:solidFill>
                  <a:schemeClr val="tx1"/>
                </a:solidFill>
                <a:effectLst>
                  <a:outerShdw blurRad="38100" dist="38100" dir="2700000" algn="tl">
                    <a:srgbClr val="C0C0C0"/>
                  </a:outerShdw>
                </a:effectLst>
                <a:latin typeface="Times New Roman" pitchFamily="18" charset="0"/>
                <a:cs typeface="Traditional Arabic" pitchFamily="2" charset="-78"/>
              </a:rPr>
              <a:t>السياسة الشرعية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b="1" dirty="0" smtClean="0">
                <a:solidFill>
                  <a:schemeClr val="tx2">
                    <a:lumMod val="75000"/>
                  </a:schemeClr>
                </a:solidFill>
                <a:cs typeface="Traditional Arabic" pitchFamily="2" charset="-78"/>
              </a:rPr>
              <a:t>عناصر المحاضرة</a:t>
            </a:r>
            <a:endParaRPr lang="en-US" b="1" dirty="0">
              <a:solidFill>
                <a:schemeClr val="tx2">
                  <a:lumMod val="75000"/>
                </a:schemeClr>
              </a:solidFill>
              <a:cs typeface="Traditional Arabic" pitchFamily="2" charset="-78"/>
            </a:endParaRPr>
          </a:p>
        </p:txBody>
      </p:sp>
      <p:sp>
        <p:nvSpPr>
          <p:cNvPr id="15363" name="Text Placeholder 5"/>
          <p:cNvSpPr>
            <a:spLocks noGrp="1"/>
          </p:cNvSpPr>
          <p:nvPr>
            <p:ph idx="1"/>
          </p:nvPr>
        </p:nvSpPr>
        <p:spPr/>
        <p:txBody>
          <a:bodyPr/>
          <a:lstStyle/>
          <a:p>
            <a:pPr rtl="1" eaLnBrk="1" hangingPunct="1">
              <a:buFont typeface="Arial" pitchFamily="34" charset="0"/>
              <a:buChar char="•"/>
            </a:pPr>
            <a:r>
              <a:rPr lang="ar-SA" b="1" dirty="0" smtClean="0">
                <a:cs typeface="Traditional Arabic" pitchFamily="2" charset="-78"/>
              </a:rPr>
              <a:t>مصادر السياسة الشرعية.</a:t>
            </a:r>
          </a:p>
          <a:p>
            <a:pPr rtl="1" eaLnBrk="1" hangingPunct="1">
              <a:buFont typeface="Arial" pitchFamily="34" charset="0"/>
              <a:buChar char="•"/>
            </a:pPr>
            <a:r>
              <a:rPr lang="ar-SA" b="1" dirty="0" smtClean="0">
                <a:cs typeface="Traditional Arabic" pitchFamily="2" charset="-78"/>
              </a:rPr>
              <a:t>الأسس التي تقوم عليها السياسة الشرعية.</a:t>
            </a: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65C3A45-CA94-4F38-9909-C4BD9766EC85}"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cs typeface="Traditional Arabic" pitchFamily="2" charset="-78"/>
              </a:rPr>
              <a:t>مصادر السياسة الشرعية</a:t>
            </a:r>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marL="514350" indent="-514350" algn="just" rtl="1">
              <a:lnSpc>
                <a:spcPct val="115000"/>
              </a:lnSpc>
              <a:spcAft>
                <a:spcPts val="1000"/>
              </a:spcAft>
              <a:buFont typeface="+mj-lt"/>
              <a:buAutoNum type="arabicParenR"/>
            </a:pPr>
            <a:r>
              <a:rPr lang="ar-SA" b="1" dirty="0" smtClean="0">
                <a:ea typeface="Calibri"/>
                <a:cs typeface="Traditional Arabic" pitchFamily="2" charset="-78"/>
              </a:rPr>
              <a:t>الكتاب الكريم.</a:t>
            </a:r>
          </a:p>
          <a:p>
            <a:pPr marL="514350" indent="-514350" algn="just" rtl="1">
              <a:lnSpc>
                <a:spcPct val="115000"/>
              </a:lnSpc>
              <a:spcAft>
                <a:spcPts val="1000"/>
              </a:spcAft>
              <a:buFont typeface="+mj-lt"/>
              <a:buAutoNum type="arabicParenR"/>
            </a:pPr>
            <a:r>
              <a:rPr lang="ar-SA" b="1" dirty="0" smtClean="0">
                <a:ea typeface="Calibri"/>
                <a:cs typeface="Traditional Arabic" pitchFamily="2" charset="-78"/>
              </a:rPr>
              <a:t>السنة النبوية.</a:t>
            </a:r>
          </a:p>
          <a:p>
            <a:pPr marL="514350" indent="-514350" algn="just" rtl="1">
              <a:lnSpc>
                <a:spcPct val="115000"/>
              </a:lnSpc>
              <a:spcAft>
                <a:spcPts val="1000"/>
              </a:spcAft>
            </a:pPr>
            <a:r>
              <a:rPr lang="ar-SA" b="1" dirty="0" smtClean="0">
                <a:ea typeface="Calibri"/>
                <a:cs typeface="Traditional Arabic" pitchFamily="2" charset="-78"/>
              </a:rPr>
              <a:t>وبيان ذلك أن الشريعة وصفت بأمرين:</a:t>
            </a:r>
          </a:p>
          <a:p>
            <a:pPr marL="514350" indent="-514350" algn="just" rtl="1">
              <a:lnSpc>
                <a:spcPct val="115000"/>
              </a:lnSpc>
              <a:spcAft>
                <a:spcPts val="1000"/>
              </a:spcAft>
            </a:pPr>
            <a:r>
              <a:rPr lang="ar-SA" b="1" dirty="0" smtClean="0">
                <a:ea typeface="Calibri"/>
                <a:cs typeface="Traditional Arabic" pitchFamily="2" charset="-78"/>
              </a:rPr>
              <a:t>الأول: الكمال؛ قال تعالى: {الْيَوْمَ أَكْمَلْتُ لَكُمْ دِينَكُمْ وَأَتْمَمْتُ عَلَيْكُمْ نِعْمَتِي وَرَضِيتُ لَكُمُ الإِسْلاَمَ دِيناً} [المائدة 3]</a:t>
            </a:r>
          </a:p>
          <a:p>
            <a:pPr marL="514350" indent="-514350" algn="just" rtl="1">
              <a:lnSpc>
                <a:spcPct val="115000"/>
              </a:lnSpc>
              <a:spcAft>
                <a:spcPts val="1000"/>
              </a:spcAft>
            </a:pPr>
            <a:r>
              <a:rPr lang="ar-SA" b="1" dirty="0" smtClean="0">
                <a:ea typeface="Calibri"/>
                <a:cs typeface="Traditional Arabic" pitchFamily="2" charset="-78"/>
              </a:rPr>
              <a:t>الثاني: الشمول؛ قال تعالى: { مَّا فَرَّطْنَا فِي الكِتَابِ مِن شَيْءٍ} [الأنعام 38]</a:t>
            </a:r>
          </a:p>
          <a:p>
            <a:pPr marL="514350" indent="-514350" algn="just" rtl="1">
              <a:lnSpc>
                <a:spcPct val="115000"/>
              </a:lnSpc>
              <a:spcAft>
                <a:spcPts val="1000"/>
              </a:spcAft>
            </a:pPr>
            <a:endParaRPr lang="ar-SA" b="1" dirty="0" smtClean="0">
              <a:ea typeface="Calibri"/>
              <a:cs typeface="Traditional Arabic"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ولهذا ضمن الرسول صلى الله عليه وسلم من تمسك بهذين المصدرين أنه لا يضل فقال: « تَرَكْتُ فِيكُمْ أَمْرَيْنِ لَنْ تَضِلُّوا مَا تَمَسَّكْتُمْ </a:t>
            </a:r>
            <a:r>
              <a:rPr lang="ar-SA" b="1" dirty="0" err="1" smtClean="0">
                <a:ea typeface="Calibri"/>
                <a:cs typeface="Traditional Arabic" pitchFamily="2" charset="-78"/>
              </a:rPr>
              <a:t>بِهِمَا</a:t>
            </a:r>
            <a:r>
              <a:rPr lang="ar-SA" b="1" dirty="0" smtClean="0">
                <a:ea typeface="Calibri"/>
                <a:cs typeface="Traditional Arabic" pitchFamily="2" charset="-78"/>
              </a:rPr>
              <a:t> كِتَابَ اللَّهِ وَسُنَّةَ نَبِيِّهِ ». رواه مالك في الموطأ.</a:t>
            </a:r>
          </a:p>
          <a:p>
            <a:pPr marL="514350" indent="-514350" algn="just" rtl="1">
              <a:lnSpc>
                <a:spcPct val="115000"/>
              </a:lnSpc>
              <a:spcAft>
                <a:spcPts val="1000"/>
              </a:spcAft>
            </a:pPr>
            <a:r>
              <a:rPr lang="ar-SA" b="1" dirty="0" smtClean="0">
                <a:ea typeface="Calibri"/>
                <a:cs typeface="Traditional Arabic" pitchFamily="2" charset="-78"/>
              </a:rPr>
              <a:t>فشريعة الله عز وجل شريعة صالحة لكل زمان ومكان، وافية لكل مصالح الخلق  " يعرف ذلك من كان خبيراً بأسرار </a:t>
            </a:r>
            <a:r>
              <a:rPr lang="ar-SA" b="1" dirty="0" err="1" smtClean="0">
                <a:ea typeface="Calibri"/>
                <a:cs typeface="Traditional Arabic" pitchFamily="2" charset="-78"/>
              </a:rPr>
              <a:t>الشرع</a:t>
            </a:r>
            <a:r>
              <a:rPr lang="ar-SA" b="1" dirty="0" smtClean="0">
                <a:ea typeface="Calibri"/>
                <a:cs typeface="Traditional Arabic" pitchFamily="2" charset="-78"/>
              </a:rPr>
              <a:t> ومقاصده، وما اشتملت عليه شريعة الإسلام من المحاسن التي تفوق التعداد، وما تضمنته من مصالح العباد في المعاش والمعاد، وما فيها من الحكمة البالغة والرحمة السابغة".</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495300" y="1371600"/>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ومن له ذوق في الشريعة واطلاع على كمالها وتضمنها لغاية مصالح العباد في المعاش والمعاد ومجيئها بغاية العدل الذي يسع الخلائق وأنه لا عدل فوق عدلها ولا مصلحة فوق ما تضمنته من المصالح تبين له أن السياسة العادلة جزء من أجزائها وفرع من فروعها وأن من أحاط علما بمقاصدها ووضعها موضعها وحسن فهمه فيها لم يحتج معها إلى سياسة غيرها البتة.</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495300" y="1417637"/>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ويوضح هذا أن المجتهد وهو: من بذل وسعه في معرفة الحكم الشرعي، وذلك بتوفر آلة الاجتهاد فيه، مجال اجتهاده يكون في أمرين: </a:t>
            </a:r>
          </a:p>
          <a:p>
            <a:pPr marL="514350" indent="-514350" algn="just" rtl="1">
              <a:lnSpc>
                <a:spcPct val="115000"/>
              </a:lnSpc>
              <a:spcAft>
                <a:spcPts val="1000"/>
              </a:spcAft>
            </a:pPr>
            <a:r>
              <a:rPr lang="ar-SA" b="1" dirty="0" smtClean="0">
                <a:ea typeface="Calibri"/>
                <a:cs typeface="Traditional Arabic" pitchFamily="2" charset="-78"/>
              </a:rPr>
              <a:t>الأول: اجتهاد في فهم النص بفهم أسراره والغوص في معانيه.</a:t>
            </a:r>
          </a:p>
          <a:p>
            <a:pPr marL="514350" indent="-514350" algn="just" rtl="1">
              <a:lnSpc>
                <a:spcPct val="115000"/>
              </a:lnSpc>
              <a:spcAft>
                <a:spcPts val="1000"/>
              </a:spcAft>
            </a:pPr>
            <a:r>
              <a:rPr lang="ar-SA" b="1" dirty="0" smtClean="0">
                <a:ea typeface="Calibri"/>
                <a:cs typeface="Traditional Arabic" pitchFamily="2" charset="-78"/>
              </a:rPr>
              <a:t>مثاله: قوله صلى الله عليه وسلم:« لاَ يَقْضِى أَحَدٌ بَيْنَ خَصْمَيْنِ وَهُوَ غَضْبَانُ ». رواه النسائي، فلا يحصر على حالة الغضب بل يشمل كل ما يشوش ذهنه بحيث يؤثر على حكمه</a:t>
            </a:r>
            <a:r>
              <a:rPr lang="ar-SA" b="1" dirty="0" smtClean="0">
                <a:ea typeface="Calibri"/>
                <a:cs typeface="Traditional Arabic" pitchFamily="2" charset="-78"/>
              </a:rPr>
              <a:t>.</a:t>
            </a:r>
            <a:endParaRPr lang="ar-SA" b="1" dirty="0" smtClean="0">
              <a:ea typeface="Calibri"/>
              <a:cs typeface="Traditional Arabic"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495300" y="685800"/>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الثاني: اجتهاد في استنباط الأحكام للوقائع التي لم يرد بحكمها نص أو إجماع أو قياس.</a:t>
            </a:r>
          </a:p>
          <a:p>
            <a:pPr marL="514350" indent="-514350" algn="just" rtl="1">
              <a:lnSpc>
                <a:spcPct val="115000"/>
              </a:lnSpc>
              <a:spcAft>
                <a:spcPts val="1000"/>
              </a:spcAft>
            </a:pPr>
            <a:r>
              <a:rPr lang="ar-SA" b="1" dirty="0" smtClean="0">
                <a:ea typeface="Calibri"/>
                <a:cs typeface="Traditional Arabic" pitchFamily="2" charset="-78"/>
              </a:rPr>
              <a:t>دليله: أَنَّ رَسُولَ اللَّهِ صلى الله عليه وسلم لَمَّا أَرَادَ أَنْ يَبْعَثَ </a:t>
            </a:r>
            <a:r>
              <a:rPr lang="ar-SA" b="1" dirty="0" err="1" smtClean="0">
                <a:ea typeface="Calibri"/>
                <a:cs typeface="Traditional Arabic" pitchFamily="2" charset="-78"/>
              </a:rPr>
              <a:t>مُعَاذًا</a:t>
            </a:r>
            <a:r>
              <a:rPr lang="ar-SA" b="1" dirty="0" smtClean="0">
                <a:ea typeface="Calibri"/>
                <a:cs typeface="Traditional Arabic" pitchFamily="2" charset="-78"/>
              </a:rPr>
              <a:t> إِلَى الْيَمَنِ قَالَ:« كَيْفَ تَقْضِى إِذَا عَرَضَ </a:t>
            </a:r>
            <a:r>
              <a:rPr lang="ar-SA" b="1" dirty="0" err="1" smtClean="0">
                <a:ea typeface="Calibri"/>
                <a:cs typeface="Traditional Arabic" pitchFamily="2" charset="-78"/>
              </a:rPr>
              <a:t>لَكَ</a:t>
            </a:r>
            <a:r>
              <a:rPr lang="ar-SA" b="1" dirty="0" smtClean="0">
                <a:ea typeface="Calibri"/>
                <a:cs typeface="Traditional Arabic" pitchFamily="2" charset="-78"/>
              </a:rPr>
              <a:t> قَضَاءٌ ». قَالَ: أَقْضِى بِكِتَابِ اللَّهِ. قَالَ: « فَإِنْ لَمْ تَجِدْ </a:t>
            </a:r>
            <a:r>
              <a:rPr lang="ar-SA" b="1" dirty="0" err="1" smtClean="0">
                <a:ea typeface="Calibri"/>
                <a:cs typeface="Traditional Arabic" pitchFamily="2" charset="-78"/>
              </a:rPr>
              <a:t>فِى</a:t>
            </a:r>
            <a:r>
              <a:rPr lang="ar-SA" b="1" dirty="0" smtClean="0">
                <a:ea typeface="Calibri"/>
                <a:cs typeface="Traditional Arabic" pitchFamily="2" charset="-78"/>
              </a:rPr>
              <a:t> كِتَابِ اللَّهِ ». قَالَ: فَبِسُنَّةِ رَسُولِ اللَّهِ صلى الله عليه وسلم. قَالَ:« فَإِنْ لَمْ تَجِدْ </a:t>
            </a:r>
            <a:r>
              <a:rPr lang="ar-SA" b="1" dirty="0" err="1" smtClean="0">
                <a:ea typeface="Calibri"/>
                <a:cs typeface="Traditional Arabic" pitchFamily="2" charset="-78"/>
              </a:rPr>
              <a:t>فِى</a:t>
            </a:r>
            <a:r>
              <a:rPr lang="ar-SA" b="1" dirty="0" smtClean="0">
                <a:ea typeface="Calibri"/>
                <a:cs typeface="Traditional Arabic" pitchFamily="2" charset="-78"/>
              </a:rPr>
              <a:t> سُنَّةِ رَسُولِ اللَّهِ صلى الله عليه وسلم وَلاَ </a:t>
            </a:r>
            <a:r>
              <a:rPr lang="ar-SA" b="1" dirty="0" err="1" smtClean="0">
                <a:ea typeface="Calibri"/>
                <a:cs typeface="Traditional Arabic" pitchFamily="2" charset="-78"/>
              </a:rPr>
              <a:t>فِى</a:t>
            </a:r>
            <a:r>
              <a:rPr lang="ar-SA" b="1" dirty="0" smtClean="0">
                <a:ea typeface="Calibri"/>
                <a:cs typeface="Traditional Arabic" pitchFamily="2" charset="-78"/>
              </a:rPr>
              <a:t> كِتَابِ اللَّهِ ». قَالَ: أَجْتَهِدُ </a:t>
            </a:r>
            <a:r>
              <a:rPr lang="ar-SA" b="1" dirty="0" err="1" smtClean="0">
                <a:ea typeface="Calibri"/>
                <a:cs typeface="Traditional Arabic" pitchFamily="2" charset="-78"/>
              </a:rPr>
              <a:t>رَأْيِى</a:t>
            </a:r>
            <a:r>
              <a:rPr lang="ar-SA" b="1" dirty="0" smtClean="0">
                <a:ea typeface="Calibri"/>
                <a:cs typeface="Traditional Arabic" pitchFamily="2" charset="-78"/>
              </a:rPr>
              <a:t> وَلاَ آلُو. فَضَرَبَ رَسُولُ اللَّهِ صلى الله عليه وسلم صَدْرَهُ وَقَالَ:« الْحَمْدُ لِلَّهِ </a:t>
            </a:r>
            <a:r>
              <a:rPr lang="ar-SA" b="1" dirty="0" err="1" smtClean="0">
                <a:ea typeface="Calibri"/>
                <a:cs typeface="Traditional Arabic" pitchFamily="2" charset="-78"/>
              </a:rPr>
              <a:t>الَّذِى</a:t>
            </a:r>
            <a:r>
              <a:rPr lang="ar-SA" b="1" dirty="0" smtClean="0">
                <a:ea typeface="Calibri"/>
                <a:cs typeface="Traditional Arabic" pitchFamily="2" charset="-78"/>
              </a:rPr>
              <a:t> وَفَّقَ رَسُولَ رَسُولِ اللَّهِ لِمَا يُرْضِى رَسُولَ اللَّهِ ». رواه أبو داود.</a:t>
            </a:r>
          </a:p>
          <a:p>
            <a:pPr marL="514350" indent="-514350" algn="just" rtl="1">
              <a:lnSpc>
                <a:spcPct val="115000"/>
              </a:lnSpc>
              <a:spcAft>
                <a:spcPts val="1000"/>
              </a:spcAft>
            </a:pPr>
            <a:endParaRPr lang="ar-SA" b="1" dirty="0" smtClean="0">
              <a:ea typeface="Calibri"/>
              <a:cs typeface="Traditional Arabic"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495300" y="1417637"/>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مثاله: الشروط الموضوعة لمن يتولى القضاء فإذا لم تتوفر كلها </a:t>
            </a:r>
            <a:r>
              <a:rPr lang="ar-SA" b="1" dirty="0" smtClean="0">
                <a:ea typeface="Calibri"/>
                <a:cs typeface="Traditional Arabic" pitchFamily="2" charset="-78"/>
              </a:rPr>
              <a:t>فإنه </a:t>
            </a:r>
            <a:r>
              <a:rPr lang="ar-SA" b="1" dirty="0" smtClean="0">
                <a:ea typeface="Calibri"/>
                <a:cs typeface="Traditional Arabic" pitchFamily="2" charset="-78"/>
              </a:rPr>
              <a:t>يعين من توفرت فيه بحسب الإمكان ويجتهد في تحري الأولى.</a:t>
            </a:r>
          </a:p>
          <a:p>
            <a:pPr marL="514350" indent="-514350" algn="just" rtl="1">
              <a:lnSpc>
                <a:spcPct val="115000"/>
              </a:lnSpc>
              <a:spcAft>
                <a:spcPts val="1000"/>
              </a:spcAft>
            </a:pPr>
            <a:r>
              <a:rPr lang="ar-SA" b="1" dirty="0" err="1" smtClean="0">
                <a:ea typeface="Calibri"/>
                <a:cs typeface="Traditional Arabic" pitchFamily="2" charset="-78"/>
              </a:rPr>
              <a:t>وايضا</a:t>
            </a:r>
            <a:r>
              <a:rPr lang="ar-SA" b="1" dirty="0" smtClean="0">
                <a:ea typeface="Calibri"/>
                <a:cs typeface="Traditional Arabic" pitchFamily="2" charset="-78"/>
              </a:rPr>
              <a:t> اشتراط العدالة وهو من توفر فيه الصلاح في الدين واستعمال المروءة فهذان الأمران يختلفان باختلاف المكان والزمان وكلما بعد الناس عن عصر النبوة قل دينهم فلا يمكن </a:t>
            </a:r>
            <a:r>
              <a:rPr lang="ar-SA" b="1" dirty="0" err="1" smtClean="0">
                <a:ea typeface="Calibri"/>
                <a:cs typeface="Traditional Arabic" pitchFamily="2" charset="-78"/>
              </a:rPr>
              <a:t>ان</a:t>
            </a:r>
            <a:r>
              <a:rPr lang="ar-SA" b="1" dirty="0" smtClean="0">
                <a:ea typeface="Calibri"/>
                <a:cs typeface="Traditional Arabic" pitchFamily="2" charset="-78"/>
              </a:rPr>
              <a:t> يقاس صلاح الدين بما في عصر الصحابة مثلا.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cs typeface="Traditional Arabic" pitchFamily="2" charset="-78"/>
              </a:rPr>
              <a:t>الأسس التي تقوم عليها السياسة الشرعية</a:t>
            </a:r>
            <a:endParaRPr lang="ar-SA" sz="3200" b="1" dirty="0"/>
          </a:p>
        </p:txBody>
      </p:sp>
      <p:sp>
        <p:nvSpPr>
          <p:cNvPr id="3" name="عنصر نائب للمحتوى 2"/>
          <p:cNvSpPr>
            <a:spLocks noGrp="1"/>
          </p:cNvSpPr>
          <p:nvPr>
            <p:ph idx="1"/>
          </p:nvPr>
        </p:nvSpPr>
        <p:spPr>
          <a:xfrm>
            <a:off x="495300" y="1417637"/>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أولا: المصلحة المرسلة.</a:t>
            </a:r>
          </a:p>
          <a:p>
            <a:pPr marL="514350" indent="-514350" algn="just" rtl="1">
              <a:lnSpc>
                <a:spcPct val="115000"/>
              </a:lnSpc>
              <a:spcAft>
                <a:spcPts val="1000"/>
              </a:spcAft>
            </a:pPr>
            <a:r>
              <a:rPr lang="ar-SA" b="1" dirty="0" smtClean="0">
                <a:ea typeface="Calibri"/>
                <a:cs typeface="Traditional Arabic" pitchFamily="2" charset="-78"/>
              </a:rPr>
              <a:t>يقصد </a:t>
            </a:r>
            <a:r>
              <a:rPr lang="ar-SA" b="1" dirty="0" err="1" smtClean="0">
                <a:ea typeface="Calibri"/>
                <a:cs typeface="Traditional Arabic" pitchFamily="2" charset="-78"/>
              </a:rPr>
              <a:t>بها</a:t>
            </a:r>
            <a:r>
              <a:rPr lang="ar-SA" b="1" dirty="0" smtClean="0">
                <a:ea typeface="Calibri"/>
                <a:cs typeface="Traditional Arabic" pitchFamily="2" charset="-78"/>
              </a:rPr>
              <a:t>: كل مصلحة لم يرد فيها دليل معين من </a:t>
            </a:r>
            <a:r>
              <a:rPr lang="ar-SA" b="1" dirty="0" err="1" smtClean="0">
                <a:ea typeface="Calibri"/>
                <a:cs typeface="Traditional Arabic" pitchFamily="2" charset="-78"/>
              </a:rPr>
              <a:t>الشرع</a:t>
            </a:r>
            <a:r>
              <a:rPr lang="ar-SA" b="1" dirty="0" smtClean="0">
                <a:ea typeface="Calibri"/>
                <a:cs typeface="Traditional Arabic" pitchFamily="2" charset="-78"/>
              </a:rPr>
              <a:t> على اعتبارها أو </a:t>
            </a:r>
            <a:r>
              <a:rPr lang="ar-SA" b="1" dirty="0" err="1" smtClean="0">
                <a:ea typeface="Calibri"/>
                <a:cs typeface="Traditional Arabic" pitchFamily="2" charset="-78"/>
              </a:rPr>
              <a:t>الغائها</a:t>
            </a:r>
            <a:r>
              <a:rPr lang="ar-SA" b="1" dirty="0" smtClean="0">
                <a:ea typeface="Calibri"/>
                <a:cs typeface="Traditional Arabic" pitchFamily="2" charset="-78"/>
              </a:rPr>
              <a:t> ولكن يحصل من ربط الحكم </a:t>
            </a:r>
            <a:r>
              <a:rPr lang="ar-SA" b="1" dirty="0" err="1" smtClean="0">
                <a:ea typeface="Calibri"/>
                <a:cs typeface="Traditional Arabic" pitchFamily="2" charset="-78"/>
              </a:rPr>
              <a:t>بها</a:t>
            </a:r>
            <a:r>
              <a:rPr lang="ar-SA" b="1" dirty="0" smtClean="0">
                <a:ea typeface="Calibri"/>
                <a:cs typeface="Traditional Arabic" pitchFamily="2" charset="-78"/>
              </a:rPr>
              <a:t> وبنائه عليها جلب مصلحة أو دفع مفسدة.</a:t>
            </a:r>
          </a:p>
          <a:p>
            <a:pPr marL="514350" indent="-514350" algn="just" rtl="1">
              <a:lnSpc>
                <a:spcPct val="115000"/>
              </a:lnSpc>
              <a:spcAft>
                <a:spcPts val="1000"/>
              </a:spcAft>
              <a:buFont typeface="+mj-lt"/>
              <a:buAutoNum type="arabicPeriod"/>
            </a:pPr>
            <a:endParaRPr lang="ar-SA" b="1" dirty="0" smtClean="0">
              <a:ea typeface="Calibri"/>
              <a:cs typeface="Traditional Arabic"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495300" y="838200"/>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شروط بناء الحكم عليها:</a:t>
            </a:r>
          </a:p>
          <a:p>
            <a:pPr marL="514350" indent="-514350" algn="just" rtl="1">
              <a:lnSpc>
                <a:spcPct val="115000"/>
              </a:lnSpc>
              <a:spcAft>
                <a:spcPts val="1000"/>
              </a:spcAft>
              <a:buFont typeface="+mj-lt"/>
              <a:buAutoNum type="arabicPeriod"/>
            </a:pPr>
            <a:r>
              <a:rPr lang="ar-SA" b="1" dirty="0" smtClean="0">
                <a:ea typeface="Calibri"/>
                <a:cs typeface="Traditional Arabic" pitchFamily="2" charset="-78"/>
              </a:rPr>
              <a:t>أن يتحقق من بناء الحكم عليها جلب مصلحة أو دفع مفسدة؛ مثل التسعير.</a:t>
            </a:r>
          </a:p>
          <a:p>
            <a:pPr marL="514350" indent="-514350" algn="just" rtl="1">
              <a:lnSpc>
                <a:spcPct val="115000"/>
              </a:lnSpc>
              <a:spcAft>
                <a:spcPts val="1000"/>
              </a:spcAft>
              <a:buFont typeface="+mj-lt"/>
              <a:buAutoNum type="arabicPeriod"/>
            </a:pPr>
            <a:r>
              <a:rPr lang="ar-SA" b="1" dirty="0" err="1" smtClean="0">
                <a:ea typeface="Calibri"/>
                <a:cs typeface="Traditional Arabic" pitchFamily="2" charset="-78"/>
              </a:rPr>
              <a:t>ان</a:t>
            </a:r>
            <a:r>
              <a:rPr lang="ar-SA" b="1" dirty="0" smtClean="0">
                <a:ea typeface="Calibri"/>
                <a:cs typeface="Traditional Arabic" pitchFamily="2" charset="-78"/>
              </a:rPr>
              <a:t> تكون المصلحة عامة وليست خاصة لفرد أو جماعة معينة.</a:t>
            </a:r>
          </a:p>
          <a:p>
            <a:pPr marL="514350" indent="-514350" algn="just" rtl="1">
              <a:lnSpc>
                <a:spcPct val="115000"/>
              </a:lnSpc>
              <a:spcAft>
                <a:spcPts val="1000"/>
              </a:spcAft>
              <a:buFont typeface="+mj-lt"/>
              <a:buAutoNum type="arabicPeriod"/>
            </a:pPr>
            <a:r>
              <a:rPr lang="ar-SA" b="1" dirty="0" smtClean="0">
                <a:ea typeface="Calibri"/>
                <a:cs typeface="Traditional Arabic" pitchFamily="2" charset="-78"/>
              </a:rPr>
              <a:t>أن لا تعارض حكما أو قاعدة ثبتت بالنص </a:t>
            </a:r>
            <a:r>
              <a:rPr lang="ar-SA" b="1" dirty="0" err="1" smtClean="0">
                <a:ea typeface="Calibri"/>
                <a:cs typeface="Traditional Arabic" pitchFamily="2" charset="-78"/>
              </a:rPr>
              <a:t>او</a:t>
            </a:r>
            <a:r>
              <a:rPr lang="ar-SA" b="1" dirty="0" smtClean="0">
                <a:ea typeface="Calibri"/>
                <a:cs typeface="Traditional Arabic" pitchFamily="2" charset="-78"/>
              </a:rPr>
              <a:t> </a:t>
            </a:r>
            <a:r>
              <a:rPr lang="ar-SA" b="1" dirty="0" err="1" smtClean="0">
                <a:ea typeface="Calibri"/>
                <a:cs typeface="Traditional Arabic" pitchFamily="2" charset="-78"/>
              </a:rPr>
              <a:t>الاجماع</a:t>
            </a:r>
            <a:r>
              <a:rPr lang="ar-SA" b="1" dirty="0" smtClean="0">
                <a:ea typeface="Calibri"/>
                <a:cs typeface="Traditional Arabic" pitchFamily="2" charset="-78"/>
              </a:rPr>
              <a:t>.</a:t>
            </a:r>
          </a:p>
          <a:p>
            <a:pPr marL="514350" indent="-514350" algn="just" rtl="1">
              <a:lnSpc>
                <a:spcPct val="115000"/>
              </a:lnSpc>
              <a:spcAft>
                <a:spcPts val="1000"/>
              </a:spcAft>
            </a:pPr>
            <a:r>
              <a:rPr lang="ar-SA" b="1" dirty="0" smtClean="0">
                <a:ea typeface="Calibri"/>
                <a:cs typeface="Traditional Arabic" pitchFamily="2" charset="-78"/>
              </a:rPr>
              <a:t>مجال العمل </a:t>
            </a:r>
            <a:r>
              <a:rPr lang="ar-SA" b="1" dirty="0" err="1" smtClean="0">
                <a:ea typeface="Calibri"/>
                <a:cs typeface="Traditional Arabic" pitchFamily="2" charset="-78"/>
              </a:rPr>
              <a:t>بها</a:t>
            </a:r>
            <a:r>
              <a:rPr lang="ar-SA" b="1" dirty="0" smtClean="0">
                <a:ea typeface="Calibri"/>
                <a:cs typeface="Traditional Arabic" pitchFamily="2" charset="-78"/>
              </a:rPr>
              <a:t>:</a:t>
            </a:r>
          </a:p>
          <a:p>
            <a:pPr marL="514350" indent="-514350" algn="just" rtl="1">
              <a:lnSpc>
                <a:spcPct val="115000"/>
              </a:lnSpc>
              <a:spcAft>
                <a:spcPts val="1000"/>
              </a:spcAft>
            </a:pPr>
            <a:r>
              <a:rPr lang="ar-SA" b="1" dirty="0" smtClean="0">
                <a:ea typeface="Calibri"/>
                <a:cs typeface="Traditional Arabic" pitchFamily="2" charset="-78"/>
              </a:rPr>
              <a:t>يعمل </a:t>
            </a:r>
            <a:r>
              <a:rPr lang="ar-SA" b="1" dirty="0" err="1" smtClean="0">
                <a:ea typeface="Calibri"/>
                <a:cs typeface="Traditional Arabic" pitchFamily="2" charset="-78"/>
              </a:rPr>
              <a:t>بها</a:t>
            </a:r>
            <a:r>
              <a:rPr lang="ar-SA" b="1" dirty="0" smtClean="0">
                <a:ea typeface="Calibri"/>
                <a:cs typeface="Traditional Arabic" pitchFamily="2" charset="-78"/>
              </a:rPr>
              <a:t> في باب المعاملات.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533400" y="1417637"/>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أثر المصلحة المرسلة في مجال السياسة الشرعية:</a:t>
            </a:r>
          </a:p>
          <a:p>
            <a:pPr marL="514350" indent="-514350" algn="just" rtl="1">
              <a:lnSpc>
                <a:spcPct val="115000"/>
              </a:lnSpc>
              <a:spcAft>
                <a:spcPts val="1000"/>
              </a:spcAft>
              <a:buFont typeface="Wingdings" pitchFamily="2" charset="2"/>
              <a:buChar char="Ø"/>
            </a:pPr>
            <a:r>
              <a:rPr lang="ar-SA" b="1" dirty="0" smtClean="0">
                <a:ea typeface="Calibri"/>
                <a:cs typeface="Traditional Arabic" pitchFamily="2" charset="-78"/>
              </a:rPr>
              <a:t>العمل </a:t>
            </a:r>
            <a:r>
              <a:rPr lang="ar-SA" b="1" dirty="0" err="1" smtClean="0">
                <a:ea typeface="Calibri"/>
                <a:cs typeface="Traditional Arabic" pitchFamily="2" charset="-78"/>
              </a:rPr>
              <a:t>بها</a:t>
            </a:r>
            <a:r>
              <a:rPr lang="ar-SA" b="1" dirty="0" smtClean="0">
                <a:ea typeface="Calibri"/>
                <a:cs typeface="Traditional Arabic" pitchFamily="2" charset="-78"/>
              </a:rPr>
              <a:t> فيه مسايرة للحياة في مطالبها المتجددة.</a:t>
            </a:r>
          </a:p>
          <a:p>
            <a:pPr marL="514350" indent="-514350" algn="just" rtl="1">
              <a:lnSpc>
                <a:spcPct val="115000"/>
              </a:lnSpc>
              <a:spcAft>
                <a:spcPts val="1000"/>
              </a:spcAft>
              <a:buFont typeface="Wingdings" pitchFamily="2" charset="2"/>
              <a:buChar char="Ø"/>
            </a:pPr>
            <a:r>
              <a:rPr lang="ar-SA" b="1" dirty="0" smtClean="0">
                <a:ea typeface="Calibri"/>
                <a:cs typeface="Traditional Arabic" pitchFamily="2" charset="-78"/>
              </a:rPr>
              <a:t>عن طريقها يمكن الوصول إلى تنظيم الشؤون الإدارية العامة وتحقيق مصالح المجتمع.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533400" y="1417637"/>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ثانيا: سد الذرائع.</a:t>
            </a:r>
          </a:p>
          <a:p>
            <a:pPr marL="514350" indent="-514350" algn="just" rtl="1">
              <a:lnSpc>
                <a:spcPct val="115000"/>
              </a:lnSpc>
              <a:spcAft>
                <a:spcPts val="1000"/>
              </a:spcAft>
            </a:pPr>
            <a:r>
              <a:rPr lang="ar-SA" b="1" dirty="0" smtClean="0">
                <a:ea typeface="Calibri"/>
                <a:cs typeface="Traditional Arabic" pitchFamily="2" charset="-78"/>
              </a:rPr>
              <a:t>يقصد </a:t>
            </a:r>
            <a:r>
              <a:rPr lang="ar-SA" b="1" dirty="0" err="1" smtClean="0">
                <a:ea typeface="Calibri"/>
                <a:cs typeface="Traditional Arabic" pitchFamily="2" charset="-78"/>
              </a:rPr>
              <a:t>بها</a:t>
            </a:r>
            <a:r>
              <a:rPr lang="ar-SA" b="1" dirty="0" smtClean="0">
                <a:ea typeface="Calibri"/>
                <a:cs typeface="Traditional Arabic" pitchFamily="2" charset="-78"/>
              </a:rPr>
              <a:t>: الذريعة هي الوسيلة التي يتوصل </a:t>
            </a:r>
            <a:r>
              <a:rPr lang="ar-SA" b="1" dirty="0" err="1" smtClean="0">
                <a:ea typeface="Calibri"/>
                <a:cs typeface="Traditional Arabic" pitchFamily="2" charset="-78"/>
              </a:rPr>
              <a:t>بها</a:t>
            </a:r>
            <a:r>
              <a:rPr lang="ar-SA" b="1" dirty="0" smtClean="0">
                <a:ea typeface="Calibri"/>
                <a:cs typeface="Traditional Arabic" pitchFamily="2" charset="-78"/>
              </a:rPr>
              <a:t> إلى الشيء، والمراد بسدها منع الوصول إلى الشيء الممنوع المشتمل على مفسدة.</a:t>
            </a:r>
          </a:p>
          <a:p>
            <a:pPr marL="514350" indent="-514350" algn="just" rtl="1">
              <a:lnSpc>
                <a:spcPct val="115000"/>
              </a:lnSpc>
              <a:spcAft>
                <a:spcPts val="1000"/>
              </a:spcAft>
            </a:pPr>
            <a:r>
              <a:rPr lang="ar-SA" b="1" dirty="0" smtClean="0">
                <a:ea typeface="Calibri"/>
                <a:cs typeface="Traditional Arabic" pitchFamily="2" charset="-78"/>
              </a:rPr>
              <a:t>مثالها: قوله تعالى:{وَلاَ تَسُبُّواْ الَّذِينَ يَدْعُونَ مِن دُونِ اللَّهِ فَيَسُبُّواْ اللَّهَ عَدْواً بِغَيْرِ عِلْمٍ } [الأنعام 108]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533400" y="1417637"/>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أثر </a:t>
            </a:r>
            <a:r>
              <a:rPr lang="ar-SA" b="1" dirty="0" smtClean="0">
                <a:ea typeface="Calibri"/>
                <a:cs typeface="Traditional Arabic" pitchFamily="2" charset="-78"/>
              </a:rPr>
              <a:t>سد </a:t>
            </a:r>
            <a:r>
              <a:rPr lang="ar-SA" b="1" dirty="0" smtClean="0">
                <a:ea typeface="Calibri"/>
                <a:cs typeface="Traditional Arabic" pitchFamily="2" charset="-78"/>
              </a:rPr>
              <a:t>الذرائع في مجال السياسة الشرعية:</a:t>
            </a:r>
          </a:p>
          <a:p>
            <a:pPr marL="514350" indent="-514350" algn="just" rtl="1">
              <a:lnSpc>
                <a:spcPct val="115000"/>
              </a:lnSpc>
              <a:spcAft>
                <a:spcPts val="1000"/>
              </a:spcAft>
            </a:pPr>
            <a:r>
              <a:rPr lang="ar-SA" b="1" dirty="0" smtClean="0">
                <a:ea typeface="Calibri"/>
                <a:cs typeface="Traditional Arabic" pitchFamily="2" charset="-78"/>
              </a:rPr>
              <a:t>تعتبر من </a:t>
            </a:r>
            <a:r>
              <a:rPr lang="ar-SA" b="1" dirty="0" err="1" smtClean="0">
                <a:ea typeface="Calibri"/>
                <a:cs typeface="Traditional Arabic" pitchFamily="2" charset="-78"/>
              </a:rPr>
              <a:t>اعظم</a:t>
            </a:r>
            <a:r>
              <a:rPr lang="ar-SA" b="1" dirty="0" smtClean="0">
                <a:ea typeface="Calibri"/>
                <a:cs typeface="Traditional Arabic" pitchFamily="2" charset="-78"/>
              </a:rPr>
              <a:t> القواعد والأصول التي تساير </a:t>
            </a:r>
            <a:r>
              <a:rPr lang="ar-SA" b="1" dirty="0" err="1" smtClean="0">
                <a:ea typeface="Calibri"/>
                <a:cs typeface="Traditional Arabic" pitchFamily="2" charset="-78"/>
              </a:rPr>
              <a:t>بها</a:t>
            </a:r>
            <a:r>
              <a:rPr lang="ar-SA" b="1" dirty="0" smtClean="0">
                <a:ea typeface="Calibri"/>
                <a:cs typeface="Traditional Arabic" pitchFamily="2" charset="-78"/>
              </a:rPr>
              <a:t> السياسة الشرعية ما يجد من وقائع وحوادث لا نص فيها؛ ومثاله:</a:t>
            </a:r>
          </a:p>
          <a:p>
            <a:pPr marL="514350" indent="-514350" algn="just" rtl="1">
              <a:lnSpc>
                <a:spcPct val="115000"/>
              </a:lnSpc>
              <a:spcAft>
                <a:spcPts val="1000"/>
              </a:spcAft>
            </a:pPr>
            <a:r>
              <a:rPr lang="ar-SA" b="1" dirty="0" smtClean="0">
                <a:ea typeface="Calibri"/>
                <a:cs typeface="Traditional Arabic" pitchFamily="2" charset="-78"/>
              </a:rPr>
              <a:t>منع بيع السلاح في زمن الفتن.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533400" y="1417637"/>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ثالثا: العرف.</a:t>
            </a:r>
          </a:p>
          <a:p>
            <a:pPr marL="514350" indent="-514350" algn="just" rtl="1">
              <a:lnSpc>
                <a:spcPct val="115000"/>
              </a:lnSpc>
              <a:spcAft>
                <a:spcPts val="1000"/>
              </a:spcAft>
            </a:pPr>
            <a:r>
              <a:rPr lang="ar-SA" b="1" dirty="0" smtClean="0">
                <a:ea typeface="Calibri"/>
                <a:cs typeface="Traditional Arabic" pitchFamily="2" charset="-78"/>
              </a:rPr>
              <a:t>يقصد </a:t>
            </a:r>
            <a:r>
              <a:rPr lang="ar-SA" b="1" dirty="0" err="1" smtClean="0">
                <a:ea typeface="Calibri"/>
                <a:cs typeface="Traditional Arabic" pitchFamily="2" charset="-78"/>
              </a:rPr>
              <a:t>به</a:t>
            </a:r>
            <a:r>
              <a:rPr lang="ar-SA" b="1" dirty="0" smtClean="0">
                <a:ea typeface="Calibri"/>
                <a:cs typeface="Traditional Arabic" pitchFamily="2" charset="-78"/>
              </a:rPr>
              <a:t>: ما اعتاده الناس وألفوه من قول </a:t>
            </a:r>
            <a:r>
              <a:rPr lang="ar-SA" b="1" dirty="0" err="1" smtClean="0">
                <a:ea typeface="Calibri"/>
                <a:cs typeface="Traditional Arabic" pitchFamily="2" charset="-78"/>
              </a:rPr>
              <a:t>او</a:t>
            </a:r>
            <a:r>
              <a:rPr lang="ar-SA" b="1" dirty="0" smtClean="0">
                <a:ea typeface="Calibri"/>
                <a:cs typeface="Traditional Arabic" pitchFamily="2" charset="-78"/>
              </a:rPr>
              <a:t> فعل تكرر مرة بعد أخرى حتى تمكن أثره في نفوسهم </a:t>
            </a:r>
            <a:r>
              <a:rPr lang="ar-SA" b="1" dirty="0" smtClean="0">
                <a:ea typeface="Calibri"/>
                <a:cs typeface="Traditional Arabic" pitchFamily="2" charset="-78"/>
              </a:rPr>
              <a:t>واطمأنت </a:t>
            </a:r>
            <a:r>
              <a:rPr lang="ar-SA" b="1" dirty="0" smtClean="0">
                <a:ea typeface="Calibri"/>
                <a:cs typeface="Traditional Arabic" pitchFamily="2" charset="-78"/>
              </a:rPr>
              <a:t>إليه طباعهم وصارت تتلقاه عقولهم بالقبول</a:t>
            </a:r>
            <a:r>
              <a:rPr lang="ar-SA" b="1" dirty="0" smtClean="0">
                <a:ea typeface="Calibri"/>
                <a:cs typeface="Traditional Arabic" pitchFamily="2" charset="-78"/>
              </a:rPr>
              <a:t>.</a:t>
            </a:r>
            <a:endParaRPr lang="ar-SA" b="1" dirty="0" smtClean="0">
              <a:ea typeface="Calibri"/>
              <a:cs typeface="Traditional Arabic"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533400" y="1417637"/>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أثر </a:t>
            </a:r>
            <a:r>
              <a:rPr lang="ar-SA" b="1" dirty="0" smtClean="0">
                <a:ea typeface="Calibri"/>
                <a:cs typeface="Traditional Arabic" pitchFamily="2" charset="-78"/>
              </a:rPr>
              <a:t>العرف </a:t>
            </a:r>
            <a:r>
              <a:rPr lang="ar-SA" b="1" dirty="0" smtClean="0">
                <a:ea typeface="Calibri"/>
                <a:cs typeface="Traditional Arabic" pitchFamily="2" charset="-78"/>
              </a:rPr>
              <a:t>في مجال السياسة الشرعية:</a:t>
            </a:r>
          </a:p>
          <a:p>
            <a:pPr marL="514350" indent="-514350" algn="just" rtl="1">
              <a:lnSpc>
                <a:spcPct val="115000"/>
              </a:lnSpc>
              <a:spcAft>
                <a:spcPts val="1000"/>
              </a:spcAft>
              <a:buFont typeface="Wingdings" pitchFamily="2" charset="2"/>
              <a:buChar char="Ø"/>
            </a:pPr>
            <a:r>
              <a:rPr lang="ar-SA" b="1" dirty="0" smtClean="0">
                <a:ea typeface="Calibri"/>
                <a:cs typeface="Traditional Arabic" pitchFamily="2" charset="-78"/>
              </a:rPr>
              <a:t>يعتبر من المصادر الخصبة التي تقوم عليها الأحكام السياسية.</a:t>
            </a:r>
          </a:p>
          <a:p>
            <a:pPr marL="514350" indent="-514350" algn="just" rtl="1">
              <a:lnSpc>
                <a:spcPct val="115000"/>
              </a:lnSpc>
              <a:spcAft>
                <a:spcPts val="1000"/>
              </a:spcAft>
              <a:buFont typeface="Wingdings" pitchFamily="2" charset="2"/>
              <a:buChar char="Ø"/>
            </a:pPr>
            <a:r>
              <a:rPr lang="ar-SA" b="1" dirty="0" smtClean="0">
                <a:ea typeface="Calibri"/>
                <a:cs typeface="Traditional Arabic" pitchFamily="2" charset="-78"/>
              </a:rPr>
              <a:t>فيها دليل واضح على مسايرة السياسة الشرعية لركب الحياة ووفائها بكل ما تتطلبه الأمة من أحكام فيما يجد لها من وقائع وحوادث لم تكن معروفة في الأزمنة الماضية.</a:t>
            </a:r>
          </a:p>
          <a:p>
            <a:pPr marL="514350" indent="-514350" algn="just" rtl="1">
              <a:lnSpc>
                <a:spcPct val="115000"/>
              </a:lnSpc>
              <a:spcAft>
                <a:spcPts val="1000"/>
              </a:spcAft>
            </a:pPr>
            <a:endParaRPr lang="ar-SA" b="1" dirty="0" smtClean="0">
              <a:ea typeface="Calibri"/>
              <a:cs typeface="Traditional Arabic"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ar-SA" sz="3200" b="1" dirty="0"/>
          </a:p>
        </p:txBody>
      </p:sp>
      <p:sp>
        <p:nvSpPr>
          <p:cNvPr id="3" name="عنصر نائب للمحتوى 2"/>
          <p:cNvSpPr>
            <a:spLocks noGrp="1"/>
          </p:cNvSpPr>
          <p:nvPr>
            <p:ph idx="1"/>
          </p:nvPr>
        </p:nvSpPr>
        <p:spPr>
          <a:xfrm>
            <a:off x="533400" y="1417637"/>
            <a:ext cx="8915400" cy="4525963"/>
          </a:xfrm>
        </p:spPr>
        <p:txBody>
          <a:bodyPr/>
          <a:lstStyle/>
          <a:p>
            <a:pPr marL="514350" indent="-514350" algn="just" rtl="1">
              <a:lnSpc>
                <a:spcPct val="115000"/>
              </a:lnSpc>
              <a:spcAft>
                <a:spcPts val="1000"/>
              </a:spcAft>
            </a:pPr>
            <a:r>
              <a:rPr lang="ar-SA" b="1" dirty="0" smtClean="0">
                <a:ea typeface="Calibri"/>
                <a:cs typeface="Traditional Arabic" pitchFamily="2" charset="-78"/>
              </a:rPr>
              <a:t>رابعا: الاستحسان.</a:t>
            </a:r>
          </a:p>
          <a:p>
            <a:pPr marL="514350" indent="-514350" algn="just" rtl="1">
              <a:lnSpc>
                <a:spcPct val="115000"/>
              </a:lnSpc>
              <a:spcAft>
                <a:spcPts val="1000"/>
              </a:spcAft>
            </a:pPr>
            <a:r>
              <a:rPr lang="ar-SA" b="1" dirty="0" smtClean="0">
                <a:ea typeface="Calibri"/>
                <a:cs typeface="Traditional Arabic" pitchFamily="2" charset="-78"/>
              </a:rPr>
              <a:t>المقصود </a:t>
            </a:r>
            <a:r>
              <a:rPr lang="ar-SA" b="1" dirty="0" err="1" smtClean="0">
                <a:ea typeface="Calibri"/>
                <a:cs typeface="Traditional Arabic" pitchFamily="2" charset="-78"/>
              </a:rPr>
              <a:t>به</a:t>
            </a:r>
            <a:r>
              <a:rPr lang="ar-SA" b="1" dirty="0" smtClean="0">
                <a:ea typeface="Calibri"/>
                <a:cs typeface="Traditional Arabic" pitchFamily="2" charset="-78"/>
              </a:rPr>
              <a:t>:</a:t>
            </a:r>
          </a:p>
          <a:p>
            <a:pPr marL="514350" indent="-514350" algn="just" rtl="1">
              <a:lnSpc>
                <a:spcPct val="115000"/>
              </a:lnSpc>
              <a:spcAft>
                <a:spcPts val="1000"/>
              </a:spcAft>
            </a:pPr>
            <a:r>
              <a:rPr lang="ar-SA" b="1" dirty="0" smtClean="0">
                <a:ea typeface="Calibri"/>
                <a:cs typeface="Traditional Arabic" pitchFamily="2" charset="-78"/>
              </a:rPr>
              <a:t>العدول في مسألة عن </a:t>
            </a:r>
            <a:r>
              <a:rPr lang="ar-SA" b="1" smtClean="0">
                <a:ea typeface="Calibri"/>
                <a:cs typeface="Traditional Arabic" pitchFamily="2" charset="-78"/>
              </a:rPr>
              <a:t>مثل </a:t>
            </a:r>
            <a:r>
              <a:rPr lang="ar-SA" b="1" smtClean="0">
                <a:ea typeface="Calibri"/>
                <a:cs typeface="Traditional Arabic" pitchFamily="2" charset="-78"/>
              </a:rPr>
              <a:t>ما حكم </a:t>
            </a:r>
            <a:r>
              <a:rPr lang="ar-SA" b="1" dirty="0" err="1" smtClean="0">
                <a:ea typeface="Calibri"/>
                <a:cs typeface="Traditional Arabic" pitchFamily="2" charset="-78"/>
              </a:rPr>
              <a:t>به</a:t>
            </a:r>
            <a:r>
              <a:rPr lang="ar-SA" b="1" dirty="0" smtClean="0">
                <a:ea typeface="Calibri"/>
                <a:cs typeface="Traditional Arabic" pitchFamily="2" charset="-78"/>
              </a:rPr>
              <a:t> في نظائرها إلى خلافه لوجه هو أقوى.</a:t>
            </a:r>
          </a:p>
          <a:p>
            <a:pPr marL="514350" indent="-514350" algn="just" rtl="1">
              <a:lnSpc>
                <a:spcPct val="115000"/>
              </a:lnSpc>
              <a:spcAft>
                <a:spcPts val="1000"/>
              </a:spcAft>
            </a:pPr>
            <a:r>
              <a:rPr lang="ar-SA" b="1" dirty="0" smtClean="0">
                <a:ea typeface="Calibri"/>
                <a:cs typeface="Traditional Arabic" pitchFamily="2" charset="-78"/>
              </a:rPr>
              <a:t>مثاله: عقد السلم فالأصل فيه بيع ما ليس عنده لكن عدل عن هذا الحكم إلى الجواز لحاجة الناس إليه.</a:t>
            </a:r>
          </a:p>
          <a:p>
            <a:pPr marL="514350" indent="-514350" algn="just" rtl="1">
              <a:lnSpc>
                <a:spcPct val="115000"/>
              </a:lnSpc>
              <a:spcAft>
                <a:spcPts val="1000"/>
              </a:spcAft>
            </a:pPr>
            <a:endParaRPr lang="ar-SA" b="1" dirty="0" smtClean="0">
              <a:ea typeface="Calibri"/>
              <a:cs typeface="Traditional Arabic"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7652"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7653"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2461</TotalTime>
  <Words>842</Words>
  <Application>Microsoft Office PowerPoint</Application>
  <PresentationFormat>A4 Paper (210x297 mm)‎</PresentationFormat>
  <Paragraphs>60</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الثالثة عشرة</vt:lpstr>
      <vt:lpstr>عناصر المحاضرة</vt:lpstr>
      <vt:lpstr>مصادر السياسة الشرعية</vt:lpstr>
      <vt:lpstr>الشريحة 5</vt:lpstr>
      <vt:lpstr>الشريحة 6</vt:lpstr>
      <vt:lpstr>الشريحة 7</vt:lpstr>
      <vt:lpstr>الشريحة 8</vt:lpstr>
      <vt:lpstr>الشريحة 9</vt:lpstr>
      <vt:lpstr>الأسس التي تقوم عليها السياسة الشرعية</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saleh</cp:lastModifiedBy>
  <cp:revision>225</cp:revision>
  <dcterms:created xsi:type="dcterms:W3CDTF">2009-10-14T19:14:34Z</dcterms:created>
  <dcterms:modified xsi:type="dcterms:W3CDTF">2013-04-01T02:46:28Z</dcterms:modified>
</cp:coreProperties>
</file>