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7" r:id="rId3"/>
    <p:sldId id="267" r:id="rId4"/>
    <p:sldId id="305" r:id="rId5"/>
    <p:sldId id="307" r:id="rId6"/>
    <p:sldId id="306" r:id="rId7"/>
    <p:sldId id="308" r:id="rId8"/>
    <p:sldId id="309" r:id="rId9"/>
    <p:sldId id="310" r:id="rId10"/>
    <p:sldId id="311" r:id="rId11"/>
    <p:sldId id="291" r:id="rId12"/>
    <p:sldId id="295" r:id="rId13"/>
    <p:sldId id="304" r:id="rId14"/>
    <p:sldId id="296" r:id="rId15"/>
    <p:sldId id="266" r:id="rId1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autoAdjust="0"/>
    <p:restoredTop sz="94654" autoAdjust="0"/>
  </p:normalViewPr>
  <p:slideViewPr>
    <p:cSldViewPr>
      <p:cViewPr>
        <p:scale>
          <a:sx n="90" d="100"/>
          <a:sy n="90" d="100"/>
        </p:scale>
        <p:origin x="-294" y="-318"/>
      </p:cViewPr>
      <p:guideLst>
        <p:guide orient="horz" pos="2160"/>
        <p:guide pos="3120"/>
      </p:guideLst>
    </p:cSldViewPr>
  </p:slideViewPr>
  <p:outlineViewPr>
    <p:cViewPr>
      <p:scale>
        <a:sx n="33" d="100"/>
        <a:sy n="33" d="100"/>
      </p:scale>
      <p:origin x="18" y="5628"/>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1B42768-B5A1-4929-BD32-D03DFFD587A4}" type="datetimeFigureOut">
              <a:rPr lang="en-US"/>
              <a:pPr>
                <a:defRPr/>
              </a:pPr>
              <a:t>4/16/2013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4D0F1BF6-3B84-4936-80EF-A6F546647F6B}"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CDB8C56E-29B5-470A-81A6-99CA5D867210}"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4"/>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8"/>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E481CEB0-2F5B-45F8-8506-68210C4BFB4D}"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E3E124C0-4DDB-45A1-9EF6-62542F36777D}"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6E5E95F6-6B97-4B96-B21B-A47C0A11ED48}"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F13746CA-1240-47CA-9836-018ED689C245}"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a:p>
        </p:txBody>
      </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4796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التعليم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4094" r:id="rId1"/>
    <p:sldLayoutId id="2147484095" r:id="rId2"/>
    <p:sldLayoutId id="2147484096" r:id="rId3"/>
    <p:sldLayoutId id="2147484097" r:id="rId4"/>
    <p:sldLayoutId id="2147484098" r:id="rId5"/>
    <p:sldLayoutId id="2147484099" r:id="rId6"/>
    <p:sldLayoutId id="2147484100" r:id="rId7"/>
    <p:sldLayoutId id="2147484101" r:id="rId8"/>
    <p:sldLayoutId id="2147484102" r:id="rId9"/>
    <p:sldLayoutId id="2147484103" r:id="rId10"/>
    <p:sldLayoutId id="2147484104"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5"/>
            <a:ext cx="8420100" cy="1470025"/>
          </a:xfrm>
        </p:spPr>
        <p:txBody>
          <a:bodyPr/>
          <a:lstStyle/>
          <a:p>
            <a:pPr algn="r" rtl="1"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ADD2A66B-F60D-4FEF-9747-B12F3FB41D99}"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المقرر</a:t>
            </a:r>
            <a:endParaRPr lang="ar-SA" sz="3700" b="1" dirty="0">
              <a:solidFill>
                <a:schemeClr val="accent1">
                  <a:lumMod val="50000"/>
                </a:schemeClr>
              </a:solidFill>
              <a:latin typeface="AYM Wadiy S_U normal."/>
              <a:cs typeface="Times New Roman" pitchFamily="18" charset="0"/>
            </a:endParaRPr>
          </a:p>
          <a:p>
            <a:pPr algn="ctr">
              <a:defRPr/>
            </a:pPr>
            <a:r>
              <a:rPr lang="ar-SA" sz="2800" b="1" dirty="0">
                <a:latin typeface="Calibri" pitchFamily="34" charset="0"/>
                <a:cs typeface="Times New Roman" pitchFamily="18" charset="0"/>
              </a:rPr>
              <a:t>فقه </a:t>
            </a:r>
            <a:r>
              <a:rPr lang="ar-SA" sz="2800" b="1" dirty="0" smtClean="0">
                <a:latin typeface="Calibri" pitchFamily="34" charset="0"/>
                <a:cs typeface="Times New Roman" pitchFamily="18" charset="0"/>
              </a:rPr>
              <a:t>القضاء </a:t>
            </a:r>
            <a:r>
              <a:rPr lang="ar-SA" sz="2800" b="1" smtClean="0">
                <a:latin typeface="Calibri" pitchFamily="34" charset="0"/>
                <a:cs typeface="Times New Roman" pitchFamily="18" charset="0"/>
              </a:rPr>
              <a:t>والسياسة الشرعية(1411)</a:t>
            </a:r>
            <a:endParaRPr lang="en-US" sz="2800" b="1" dirty="0">
              <a:latin typeface="Calibri" pitchFamily="34" charset="0"/>
            </a:endParaRPr>
          </a:p>
          <a:p>
            <a:pPr algn="ctr">
              <a:defRPr/>
            </a:pPr>
            <a:r>
              <a:rPr lang="ar-SA" sz="2600" b="1" dirty="0">
                <a:latin typeface="Calibri" pitchFamily="34" charset="0"/>
                <a:cs typeface="Times New Roman" pitchFamily="18" charset="0"/>
              </a:rPr>
              <a:t>قسم الدراسات الإسلامية</a:t>
            </a:r>
          </a:p>
          <a:p>
            <a:pPr algn="ctr">
              <a:defRPr/>
            </a:pPr>
            <a:r>
              <a:rPr lang="ar-SA" sz="2600" b="1" dirty="0">
                <a:latin typeface="Calibri" pitchFamily="34" charset="0"/>
                <a:cs typeface="Times New Roman" pitchFamily="18" charset="0"/>
              </a:rPr>
              <a:t>د</a:t>
            </a:r>
            <a:r>
              <a:rPr lang="en-US" sz="2600" b="1" dirty="0">
                <a:latin typeface="Calibri" pitchFamily="34" charset="0"/>
                <a:cs typeface="Times New Roman" pitchFamily="18" charset="0"/>
              </a:rPr>
              <a:t> .</a:t>
            </a:r>
            <a:r>
              <a:rPr lang="ar-SA" sz="2600" b="1" dirty="0">
                <a:latin typeface="Calibri" pitchFamily="34" charset="0"/>
                <a:cs typeface="Times New Roman" pitchFamily="18" charset="0"/>
              </a:rPr>
              <a:t>صالح بن إبراهيم الحصيِّن</a:t>
            </a:r>
            <a:endParaRPr lang="en-US" sz="2600" b="1" dirty="0">
              <a:latin typeface="Calibri" pitchFamily="34" charset="0"/>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75D5A5F8-DF1E-47BF-9797-19F53D59F929}"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59F35A1D-C607-4100-844F-FCAE050656A5}" type="slidenum">
              <a:rPr lang="ar-SA" smtClean="0">
                <a:cs typeface="Arial" pitchFamily="34" charset="0"/>
              </a:rPr>
              <a:pPr/>
              <a:t>2</a:t>
            </a:fld>
            <a:endParaRPr lang="en-US" smtClean="0">
              <a:cs typeface="Arial" pitchFamily="34" charset="0"/>
            </a:endParaRPr>
          </a:p>
        </p:txBody>
      </p:sp>
      <p:sp>
        <p:nvSpPr>
          <p:cNvPr id="14339" name="Title 4"/>
          <p:cNvSpPr>
            <a:spLocks noGrp="1"/>
          </p:cNvSpPr>
          <p:nvPr>
            <p:ph type="ctrTitle"/>
          </p:nvPr>
        </p:nvSpPr>
        <p:spPr>
          <a:xfrm>
            <a:off x="762000" y="2133600"/>
            <a:ext cx="8420100" cy="1470025"/>
          </a:xfrm>
        </p:spPr>
        <p:txBody>
          <a:bodyPr/>
          <a:lstStyle/>
          <a:p>
            <a:pPr rtl="1" eaLnBrk="1" hangingPunct="1"/>
            <a:r>
              <a:rPr lang="ar-SA" sz="3600" b="1" smtClean="0">
                <a:solidFill>
                  <a:schemeClr val="tx1"/>
                </a:solidFill>
                <a:cs typeface="Arial" pitchFamily="34" charset="0"/>
              </a:rPr>
              <a:t>المحاضرة الرابعة </a:t>
            </a:r>
            <a:r>
              <a:rPr lang="ar-SA" sz="3600" b="1" dirty="0" smtClean="0">
                <a:solidFill>
                  <a:schemeClr val="tx1"/>
                </a:solidFill>
                <a:cs typeface="Arial" pitchFamily="34" charset="0"/>
              </a:rPr>
              <a:t>عشرة</a:t>
            </a:r>
            <a:endParaRPr lang="en-US" sz="3600" b="1" dirty="0" smtClean="0">
              <a:solidFill>
                <a:schemeClr val="tx1"/>
              </a:solidFill>
              <a:cs typeface="Arial" pitchFamily="34" charset="0"/>
            </a:endParaRPr>
          </a:p>
        </p:txBody>
      </p:sp>
      <p:sp>
        <p:nvSpPr>
          <p:cNvPr id="14340" name="Subtitle 5"/>
          <p:cNvSpPr>
            <a:spLocks noGrp="1"/>
          </p:cNvSpPr>
          <p:nvPr>
            <p:ph type="subTitle" idx="1"/>
          </p:nvPr>
        </p:nvSpPr>
        <p:spPr>
          <a:xfrm>
            <a:off x="990600" y="3581400"/>
            <a:ext cx="7429500" cy="914400"/>
          </a:xfrm>
        </p:spPr>
        <p:txBody>
          <a:bodyPr/>
          <a:lstStyle/>
          <a:p>
            <a:pPr rtl="1" eaLnBrk="1" hangingPunct="1">
              <a:defRPr/>
            </a:pPr>
            <a:r>
              <a:rPr lang="ar-SA" sz="4400" b="1" dirty="0" smtClean="0">
                <a:solidFill>
                  <a:schemeClr val="tx1"/>
                </a:solidFill>
                <a:effectLst>
                  <a:outerShdw blurRad="38100" dist="38100" dir="2700000" algn="tl">
                    <a:srgbClr val="C0C0C0"/>
                  </a:outerShdw>
                </a:effectLst>
                <a:latin typeface="Times New Roman" pitchFamily="18" charset="0"/>
                <a:cs typeface="Traditional Arabic" pitchFamily="2" charset="-78"/>
              </a:rPr>
              <a:t>قراءات مختارة من كتب السياسة الشرعية</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eaLnBrk="1" hangingPunct="1">
              <a:defRPr/>
            </a:pPr>
            <a:r>
              <a:rPr lang="ar-SA" b="1" dirty="0" smtClean="0">
                <a:solidFill>
                  <a:schemeClr val="tx2">
                    <a:lumMod val="75000"/>
                  </a:schemeClr>
                </a:solidFill>
                <a:cs typeface="Traditional Arabic" pitchFamily="2" charset="-78"/>
              </a:rPr>
              <a:t>عناصر المحاضرة</a:t>
            </a:r>
            <a:endParaRPr lang="en-US" b="1" dirty="0">
              <a:solidFill>
                <a:schemeClr val="tx2">
                  <a:lumMod val="75000"/>
                </a:schemeClr>
              </a:solidFill>
              <a:cs typeface="Traditional Arabic" pitchFamily="2" charset="-78"/>
            </a:endParaRPr>
          </a:p>
        </p:txBody>
      </p:sp>
      <p:sp>
        <p:nvSpPr>
          <p:cNvPr id="15363" name="Text Placeholder 5"/>
          <p:cNvSpPr>
            <a:spLocks noGrp="1"/>
          </p:cNvSpPr>
          <p:nvPr>
            <p:ph idx="1"/>
          </p:nvPr>
        </p:nvSpPr>
        <p:spPr/>
        <p:txBody>
          <a:bodyPr/>
          <a:lstStyle/>
          <a:p>
            <a:pPr rtl="1" eaLnBrk="1" hangingPunct="1">
              <a:buFont typeface="Arial" pitchFamily="34" charset="0"/>
              <a:buChar char="•"/>
            </a:pPr>
            <a:r>
              <a:rPr lang="ar-SA" b="1" dirty="0" smtClean="0">
                <a:cs typeface="Traditional Arabic" pitchFamily="2" charset="-78"/>
              </a:rPr>
              <a:t>السياسة الشرعية لابن تيمية.</a:t>
            </a:r>
          </a:p>
          <a:p>
            <a:pPr rtl="1" eaLnBrk="1" hangingPunct="1">
              <a:buFont typeface="Arial" pitchFamily="34" charset="0"/>
              <a:buChar char="•"/>
            </a:pPr>
            <a:r>
              <a:rPr lang="ar-SA" b="1" dirty="0" smtClean="0">
                <a:cs typeface="Traditional Arabic" pitchFamily="2" charset="-78"/>
              </a:rPr>
              <a:t>الحسبة لابن </a:t>
            </a:r>
            <a:r>
              <a:rPr lang="ar-SA" b="1" dirty="0" smtClean="0">
                <a:cs typeface="Traditional Arabic" pitchFamily="2" charset="-78"/>
              </a:rPr>
              <a:t>تيمية</a:t>
            </a:r>
            <a:r>
              <a:rPr lang="ar-SA" b="1" dirty="0" smtClean="0">
                <a:cs typeface="Traditional Arabic" pitchFamily="2" charset="-78"/>
              </a:rPr>
              <a:t>.</a:t>
            </a:r>
            <a:endParaRPr lang="ar-SA" b="1" dirty="0" smtClean="0">
              <a:cs typeface="Traditional Arabic" pitchFamily="2" charset="-78"/>
            </a:endParaRPr>
          </a:p>
          <a:p>
            <a:pPr rtl="1" eaLnBrk="1" hangingPunct="1">
              <a:buFont typeface="Arial" pitchFamily="34" charset="0"/>
              <a:buChar char="•"/>
            </a:pPr>
            <a:r>
              <a:rPr lang="ar-SA" b="1" dirty="0" smtClean="0">
                <a:cs typeface="Traditional Arabic" pitchFamily="2" charset="-78"/>
              </a:rPr>
              <a:t>الطرق </a:t>
            </a:r>
            <a:r>
              <a:rPr lang="ar-SA" b="1" dirty="0" smtClean="0">
                <a:cs typeface="Traditional Arabic" pitchFamily="2" charset="-78"/>
              </a:rPr>
              <a:t>الحكمية لابن القيم.</a:t>
            </a:r>
          </a:p>
        </p:txBody>
      </p:sp>
      <p:sp>
        <p:nvSpPr>
          <p:cNvPr id="15364"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65C3A45-CA94-4F38-9909-C4BD9766EC85}"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eaLnBrk="1" hangingPunct="1">
              <a:defRPr/>
            </a:pPr>
            <a:r>
              <a:rPr lang="ar-SA" b="1" dirty="0" smtClean="0">
                <a:cs typeface="Traditional Arabic" pitchFamily="2" charset="-78"/>
              </a:rPr>
              <a:t>السياسة الشرعية لابن تيمية</a:t>
            </a:r>
            <a:endParaRPr lang="en-US" b="1" dirty="0">
              <a:solidFill>
                <a:schemeClr val="tx2">
                  <a:lumMod val="75000"/>
                </a:schemeClr>
              </a:solidFill>
              <a:cs typeface="Traditional Arabic" pitchFamily="2" charset="-78"/>
            </a:endParaRPr>
          </a:p>
        </p:txBody>
      </p:sp>
      <p:sp>
        <p:nvSpPr>
          <p:cNvPr id="15363" name="Text Placeholder 5"/>
          <p:cNvSpPr>
            <a:spLocks noGrp="1"/>
          </p:cNvSpPr>
          <p:nvPr>
            <p:ph idx="1"/>
          </p:nvPr>
        </p:nvSpPr>
        <p:spPr/>
        <p:txBody>
          <a:bodyPr/>
          <a:lstStyle/>
          <a:p>
            <a:pPr algn="just" rtl="1" eaLnBrk="1" hangingPunct="1"/>
            <a:r>
              <a:rPr lang="ar-SA" b="1" dirty="0" smtClean="0">
                <a:cs typeface="Traditional Arabic" pitchFamily="2" charset="-78"/>
              </a:rPr>
              <a:t>أما بعد فهذه رسالة مختصرة فيها جوامع من السياسة الإلهية والإنابة النبوية لا يستغني عنها الراعي والرعية اقتضاها من أوجب الله نصحه من ولاة الأمور كما قال النبي صلى الله عليه </a:t>
            </a:r>
            <a:r>
              <a:rPr lang="ar-SA" b="1" dirty="0" smtClean="0">
                <a:cs typeface="Traditional Arabic" pitchFamily="2" charset="-78"/>
              </a:rPr>
              <a:t>وسلم </a:t>
            </a:r>
            <a:r>
              <a:rPr lang="ar-SA" b="1" dirty="0" smtClean="0">
                <a:cs typeface="Traditional Arabic" pitchFamily="2" charset="-78"/>
              </a:rPr>
              <a:t>فيما ثبت عنه من غير </a:t>
            </a:r>
            <a:r>
              <a:rPr lang="ar-SA" b="1" dirty="0" smtClean="0">
                <a:cs typeface="Traditional Arabic" pitchFamily="2" charset="-78"/>
              </a:rPr>
              <a:t>وجه:[ </a:t>
            </a:r>
            <a:r>
              <a:rPr lang="ar-SA" b="1" dirty="0" smtClean="0">
                <a:cs typeface="Traditional Arabic" pitchFamily="2" charset="-78"/>
              </a:rPr>
              <a:t>إن الله يرضى لكم ثلاثة أن تعبدوه ولا تشركوا </a:t>
            </a:r>
            <a:r>
              <a:rPr lang="ar-SA" b="1" dirty="0" err="1" smtClean="0">
                <a:cs typeface="Traditional Arabic" pitchFamily="2" charset="-78"/>
              </a:rPr>
              <a:t>به</a:t>
            </a:r>
            <a:r>
              <a:rPr lang="ar-SA" b="1" dirty="0" smtClean="0">
                <a:cs typeface="Traditional Arabic" pitchFamily="2" charset="-78"/>
              </a:rPr>
              <a:t> شيئا وأن تعتصموا بحبل الله جميعا ولا تفرقوا وأن </a:t>
            </a:r>
            <a:r>
              <a:rPr lang="ar-SA" b="1" dirty="0" err="1" smtClean="0">
                <a:cs typeface="Traditional Arabic" pitchFamily="2" charset="-78"/>
              </a:rPr>
              <a:t>تناصحوا</a:t>
            </a:r>
            <a:r>
              <a:rPr lang="ar-SA" b="1" dirty="0" smtClean="0">
                <a:cs typeface="Traditional Arabic" pitchFamily="2" charset="-78"/>
              </a:rPr>
              <a:t> من ولاه الله أمركم </a:t>
            </a:r>
            <a:r>
              <a:rPr lang="ar-SA" b="1" dirty="0" smtClean="0">
                <a:cs typeface="Traditional Arabic" pitchFamily="2" charset="-78"/>
              </a:rPr>
              <a:t>].</a:t>
            </a:r>
          </a:p>
        </p:txBody>
      </p:sp>
      <p:sp>
        <p:nvSpPr>
          <p:cNvPr id="15364"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65C3A45-CA94-4F38-9909-C4BD9766EC85}" type="slidenum">
              <a:rPr lang="ar-SA" smtClean="0">
                <a:cs typeface="Arial" pitchFamily="34" charset="0"/>
              </a:rPr>
              <a:pPr/>
              <a:t>4</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eaLnBrk="1" hangingPunct="1">
              <a:defRPr/>
            </a:pPr>
            <a:endParaRPr lang="en-US" b="1" dirty="0">
              <a:solidFill>
                <a:schemeClr val="tx2">
                  <a:lumMod val="75000"/>
                </a:schemeClr>
              </a:solidFill>
              <a:cs typeface="Traditional Arabic" pitchFamily="2" charset="-78"/>
            </a:endParaRPr>
          </a:p>
        </p:txBody>
      </p:sp>
      <p:sp>
        <p:nvSpPr>
          <p:cNvPr id="15363" name="Text Placeholder 5"/>
          <p:cNvSpPr>
            <a:spLocks noGrp="1"/>
          </p:cNvSpPr>
          <p:nvPr>
            <p:ph idx="1"/>
          </p:nvPr>
        </p:nvSpPr>
        <p:spPr/>
        <p:txBody>
          <a:bodyPr/>
          <a:lstStyle/>
          <a:p>
            <a:pPr algn="just" rtl="1" eaLnBrk="1" hangingPunct="1"/>
            <a:r>
              <a:rPr lang="ar-SA" b="1" dirty="0" smtClean="0">
                <a:cs typeface="Traditional Arabic" pitchFamily="2" charset="-78"/>
              </a:rPr>
              <a:t>وهذه </a:t>
            </a:r>
            <a:r>
              <a:rPr lang="ar-SA" b="1" dirty="0" smtClean="0">
                <a:cs typeface="Traditional Arabic" pitchFamily="2" charset="-78"/>
              </a:rPr>
              <a:t>رسالة مبنية على آية الأمراء في كتاب الله وهي قوله </a:t>
            </a:r>
            <a:r>
              <a:rPr lang="ar-SA" b="1" dirty="0" smtClean="0">
                <a:cs typeface="Traditional Arabic" pitchFamily="2" charset="-78"/>
              </a:rPr>
              <a:t>تعالى:{ </a:t>
            </a:r>
            <a:r>
              <a:rPr lang="ar-SA" b="1" dirty="0" smtClean="0">
                <a:cs typeface="Traditional Arabic" pitchFamily="2" charset="-78"/>
              </a:rPr>
              <a:t>إن الله يأمركم أن </a:t>
            </a:r>
            <a:r>
              <a:rPr lang="ar-SA" b="1" dirty="0" err="1" smtClean="0">
                <a:cs typeface="Traditional Arabic" pitchFamily="2" charset="-78"/>
              </a:rPr>
              <a:t>تؤدوا</a:t>
            </a:r>
            <a:r>
              <a:rPr lang="ar-SA" b="1" dirty="0" smtClean="0">
                <a:cs typeface="Traditional Arabic" pitchFamily="2" charset="-78"/>
              </a:rPr>
              <a:t> الأمانات إلى أهلها وإذا حكمتم بين الناس أن تحكموا بالعدل إن الله نعما يعظكم </a:t>
            </a:r>
            <a:r>
              <a:rPr lang="ar-SA" b="1" dirty="0" err="1" smtClean="0">
                <a:cs typeface="Traditional Arabic" pitchFamily="2" charset="-78"/>
              </a:rPr>
              <a:t>به</a:t>
            </a:r>
            <a:r>
              <a:rPr lang="ar-SA" b="1" dirty="0" smtClean="0">
                <a:cs typeface="Traditional Arabic" pitchFamily="2" charset="-78"/>
              </a:rPr>
              <a:t> إن الله كان سميعا بصيرا * يا أيها الذين آمنوا أطيعوا الله وأطيعوا الرسول وأولي الأمر منكم فإن تنازعتم في شيء فردوه إلى الله والرسول إن كنتم تؤمنون بالله واليوم الآخر ذلك خير وأحسن تأويلا </a:t>
            </a:r>
            <a:r>
              <a:rPr lang="ar-SA" b="1" dirty="0" smtClean="0">
                <a:cs typeface="Traditional Arabic" pitchFamily="2" charset="-78"/>
              </a:rPr>
              <a:t>}. </a:t>
            </a:r>
            <a:endParaRPr lang="ar-SA" b="1" dirty="0" smtClean="0">
              <a:cs typeface="Traditional Arabic" pitchFamily="2" charset="-78"/>
            </a:endParaRPr>
          </a:p>
        </p:txBody>
      </p:sp>
      <p:sp>
        <p:nvSpPr>
          <p:cNvPr id="15364"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65C3A45-CA94-4F38-9909-C4BD9766EC85}" type="slidenum">
              <a:rPr lang="ar-SA" smtClean="0">
                <a:cs typeface="Arial" pitchFamily="34" charset="0"/>
              </a:rPr>
              <a:pPr/>
              <a:t>5</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eaLnBrk="1" hangingPunct="1">
              <a:defRPr/>
            </a:pPr>
            <a:endParaRPr lang="en-US" b="1" dirty="0">
              <a:solidFill>
                <a:schemeClr val="tx2">
                  <a:lumMod val="75000"/>
                </a:schemeClr>
              </a:solidFill>
              <a:cs typeface="Traditional Arabic" pitchFamily="2" charset="-78"/>
            </a:endParaRPr>
          </a:p>
        </p:txBody>
      </p:sp>
      <p:sp>
        <p:nvSpPr>
          <p:cNvPr id="15363" name="Text Placeholder 5"/>
          <p:cNvSpPr>
            <a:spLocks noGrp="1"/>
          </p:cNvSpPr>
          <p:nvPr>
            <p:ph idx="1"/>
          </p:nvPr>
        </p:nvSpPr>
        <p:spPr/>
        <p:txBody>
          <a:bodyPr/>
          <a:lstStyle/>
          <a:p>
            <a:pPr algn="just" rtl="1" eaLnBrk="1" hangingPunct="1"/>
            <a:r>
              <a:rPr lang="ar-SA" b="1" dirty="0" smtClean="0">
                <a:cs typeface="Traditional Arabic" pitchFamily="2" charset="-78"/>
              </a:rPr>
              <a:t> </a:t>
            </a:r>
            <a:r>
              <a:rPr lang="ar-SA" b="1" dirty="0" smtClean="0">
                <a:cs typeface="Traditional Arabic" pitchFamily="2" charset="-78"/>
              </a:rPr>
              <a:t>قال العلماء نزلت الآية الأولى في ولاة الأمور عليهم أن </a:t>
            </a:r>
            <a:r>
              <a:rPr lang="ar-SA" b="1" dirty="0" err="1" smtClean="0">
                <a:cs typeface="Traditional Arabic" pitchFamily="2" charset="-78"/>
              </a:rPr>
              <a:t>يؤدوا</a:t>
            </a:r>
            <a:r>
              <a:rPr lang="ar-SA" b="1" dirty="0" smtClean="0">
                <a:cs typeface="Traditional Arabic" pitchFamily="2" charset="-78"/>
              </a:rPr>
              <a:t> الأمانات إلى أهلها وإذا حكموا بين الناس أن يحكموا </a:t>
            </a:r>
            <a:r>
              <a:rPr lang="ar-SA" b="1" dirty="0" smtClean="0">
                <a:cs typeface="Traditional Arabic" pitchFamily="2" charset="-78"/>
              </a:rPr>
              <a:t>بالعدل.</a:t>
            </a:r>
          </a:p>
          <a:p>
            <a:pPr algn="just" rtl="1" eaLnBrk="1" hangingPunct="1"/>
            <a:r>
              <a:rPr lang="ar-SA" b="1" dirty="0" smtClean="0">
                <a:cs typeface="Traditional Arabic" pitchFamily="2" charset="-78"/>
              </a:rPr>
              <a:t>ونزلت </a:t>
            </a:r>
            <a:r>
              <a:rPr lang="ar-SA" b="1" dirty="0" smtClean="0">
                <a:cs typeface="Traditional Arabic" pitchFamily="2" charset="-78"/>
              </a:rPr>
              <a:t>الثانية في الرعية من الجيوش وغيرهم عليهم أن يطيعوا أولي الأمر الفاعلين لذلك في قسمهم وحكمهم </a:t>
            </a:r>
            <a:r>
              <a:rPr lang="ar-SA" b="1" dirty="0" err="1" smtClean="0">
                <a:cs typeface="Traditional Arabic" pitchFamily="2" charset="-78"/>
              </a:rPr>
              <a:t>ومغازيهم</a:t>
            </a:r>
            <a:r>
              <a:rPr lang="ar-SA" b="1" dirty="0" smtClean="0">
                <a:cs typeface="Traditional Arabic" pitchFamily="2" charset="-78"/>
              </a:rPr>
              <a:t> وغير </a:t>
            </a:r>
            <a:r>
              <a:rPr lang="ar-SA" b="1" dirty="0" smtClean="0">
                <a:cs typeface="Traditional Arabic" pitchFamily="2" charset="-78"/>
              </a:rPr>
              <a:t>ذلك.</a:t>
            </a:r>
          </a:p>
        </p:txBody>
      </p:sp>
      <p:sp>
        <p:nvSpPr>
          <p:cNvPr id="15364"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65C3A45-CA94-4F38-9909-C4BD9766EC85}" type="slidenum">
              <a:rPr lang="ar-SA" smtClean="0">
                <a:cs typeface="Arial" pitchFamily="34" charset="0"/>
              </a:rPr>
              <a:pPr/>
              <a:t>6</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eaLnBrk="1" hangingPunct="1">
              <a:defRPr/>
            </a:pPr>
            <a:endParaRPr lang="en-US" b="1" dirty="0">
              <a:solidFill>
                <a:schemeClr val="tx2">
                  <a:lumMod val="75000"/>
                </a:schemeClr>
              </a:solidFill>
              <a:cs typeface="Traditional Arabic" pitchFamily="2" charset="-78"/>
            </a:endParaRPr>
          </a:p>
        </p:txBody>
      </p:sp>
      <p:sp>
        <p:nvSpPr>
          <p:cNvPr id="15363" name="Text Placeholder 5"/>
          <p:cNvSpPr>
            <a:spLocks noGrp="1"/>
          </p:cNvSpPr>
          <p:nvPr>
            <p:ph idx="1"/>
          </p:nvPr>
        </p:nvSpPr>
        <p:spPr/>
        <p:txBody>
          <a:bodyPr/>
          <a:lstStyle/>
          <a:p>
            <a:pPr algn="just" rtl="1" eaLnBrk="1" hangingPunct="1"/>
            <a:r>
              <a:rPr lang="ar-SA" b="1" dirty="0" smtClean="0">
                <a:cs typeface="Traditional Arabic" pitchFamily="2" charset="-78"/>
              </a:rPr>
              <a:t>إلا </a:t>
            </a:r>
            <a:r>
              <a:rPr lang="ar-SA" b="1" dirty="0" smtClean="0">
                <a:cs typeface="Traditional Arabic" pitchFamily="2" charset="-78"/>
              </a:rPr>
              <a:t>أن يأمروا بمعصية الله فإن أمروا بمعصية الله فلا طاعة لمخلوق في معصية الخالق فإن تنازعوا في شيء ردوه إلى كتاب الله وسنة رسوله صلى الله عليه </a:t>
            </a:r>
            <a:r>
              <a:rPr lang="ar-SA" b="1" dirty="0" smtClean="0">
                <a:cs typeface="Traditional Arabic" pitchFamily="2" charset="-78"/>
              </a:rPr>
              <a:t>وسلم </a:t>
            </a:r>
            <a:r>
              <a:rPr lang="ar-SA" b="1" dirty="0" smtClean="0">
                <a:cs typeface="Traditional Arabic" pitchFamily="2" charset="-78"/>
              </a:rPr>
              <a:t>وإن لم تفعل ولاة الأمر ذلك أطيعوا فيما يأمرون </a:t>
            </a:r>
            <a:r>
              <a:rPr lang="ar-SA" b="1" dirty="0" err="1" smtClean="0">
                <a:cs typeface="Traditional Arabic" pitchFamily="2" charset="-78"/>
              </a:rPr>
              <a:t>به</a:t>
            </a:r>
            <a:r>
              <a:rPr lang="ar-SA" b="1" dirty="0" smtClean="0">
                <a:cs typeface="Traditional Arabic" pitchFamily="2" charset="-78"/>
              </a:rPr>
              <a:t> من طاعة الله لأن ذلك من طاعة الله ورسوله وأديت حقوقهم إليهم كما أمر الله ورسوله { وتعاونوا على البر والتقوى ولا تعاونوا على الإثم والعدوان </a:t>
            </a:r>
            <a:r>
              <a:rPr lang="ar-SA" b="1" dirty="0" smtClean="0">
                <a:cs typeface="Traditional Arabic" pitchFamily="2" charset="-78"/>
              </a:rPr>
              <a:t>}.</a:t>
            </a:r>
          </a:p>
          <a:p>
            <a:pPr algn="just" rtl="1" eaLnBrk="1" hangingPunct="1"/>
            <a:r>
              <a:rPr lang="ar-SA" b="1" dirty="0" smtClean="0">
                <a:cs typeface="Traditional Arabic" pitchFamily="2" charset="-78"/>
              </a:rPr>
              <a:t>وإذا </a:t>
            </a:r>
            <a:r>
              <a:rPr lang="ar-SA" b="1" dirty="0" smtClean="0">
                <a:cs typeface="Traditional Arabic" pitchFamily="2" charset="-78"/>
              </a:rPr>
              <a:t>كانت الآية قد أوجبت أداء الأمانات إلى أهلها والحكم بالعدل فهذان جماع السياسة العادلة والولاية </a:t>
            </a:r>
            <a:r>
              <a:rPr lang="ar-SA" b="1" dirty="0" smtClean="0">
                <a:cs typeface="Traditional Arabic" pitchFamily="2" charset="-78"/>
              </a:rPr>
              <a:t>الصالحة. </a:t>
            </a:r>
            <a:endParaRPr lang="ar-SA" b="1" dirty="0" smtClean="0">
              <a:cs typeface="Traditional Arabic" pitchFamily="2" charset="-78"/>
            </a:endParaRPr>
          </a:p>
        </p:txBody>
      </p:sp>
      <p:sp>
        <p:nvSpPr>
          <p:cNvPr id="15364"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65C3A45-CA94-4F38-9909-C4BD9766EC85}" type="slidenum">
              <a:rPr lang="ar-SA" smtClean="0">
                <a:cs typeface="Arial" pitchFamily="34" charset="0"/>
              </a:rPr>
              <a:pPr/>
              <a:t>7</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eaLnBrk="1" hangingPunct="1">
              <a:defRPr/>
            </a:pPr>
            <a:r>
              <a:rPr lang="ar-SA" b="1" dirty="0" smtClean="0">
                <a:solidFill>
                  <a:schemeClr val="tx2">
                    <a:lumMod val="75000"/>
                  </a:schemeClr>
                </a:solidFill>
                <a:cs typeface="Traditional Arabic" pitchFamily="2" charset="-78"/>
              </a:rPr>
              <a:t>الحسبة لابن تيمية</a:t>
            </a:r>
            <a:endParaRPr lang="en-US" b="1" dirty="0">
              <a:solidFill>
                <a:schemeClr val="tx2">
                  <a:lumMod val="75000"/>
                </a:schemeClr>
              </a:solidFill>
              <a:cs typeface="Traditional Arabic" pitchFamily="2" charset="-78"/>
            </a:endParaRPr>
          </a:p>
        </p:txBody>
      </p:sp>
      <p:sp>
        <p:nvSpPr>
          <p:cNvPr id="15363" name="Text Placeholder 5"/>
          <p:cNvSpPr>
            <a:spLocks noGrp="1"/>
          </p:cNvSpPr>
          <p:nvPr>
            <p:ph idx="1"/>
          </p:nvPr>
        </p:nvSpPr>
        <p:spPr/>
        <p:txBody>
          <a:bodyPr/>
          <a:lstStyle/>
          <a:p>
            <a:pPr algn="just" rtl="1" eaLnBrk="1" hangingPunct="1"/>
            <a:r>
              <a:rPr lang="ar-SA" b="1" dirty="0" smtClean="0">
                <a:cs typeface="Traditional Arabic" pitchFamily="2" charset="-78"/>
              </a:rPr>
              <a:t>أصل ذلك أن تعلم أن جميع الولايات في الإسلام مقصودها أن يكون الدين كله </a:t>
            </a:r>
            <a:r>
              <a:rPr lang="ar-SA" b="1" dirty="0" smtClean="0">
                <a:cs typeface="Traditional Arabic" pitchFamily="2" charset="-78"/>
              </a:rPr>
              <a:t>لله، </a:t>
            </a:r>
            <a:r>
              <a:rPr lang="ar-SA" b="1" dirty="0" smtClean="0">
                <a:cs typeface="Traditional Arabic" pitchFamily="2" charset="-78"/>
              </a:rPr>
              <a:t>وأن تكون كلمة الله هي </a:t>
            </a:r>
            <a:r>
              <a:rPr lang="ar-SA" b="1" dirty="0" smtClean="0">
                <a:cs typeface="Traditional Arabic" pitchFamily="2" charset="-78"/>
              </a:rPr>
              <a:t>العليا، </a:t>
            </a:r>
            <a:r>
              <a:rPr lang="ar-SA" b="1" dirty="0" smtClean="0">
                <a:cs typeface="Traditional Arabic" pitchFamily="2" charset="-78"/>
              </a:rPr>
              <a:t>فإن الله سبحانه وتعالى إنما خلق الخلق </a:t>
            </a:r>
            <a:r>
              <a:rPr lang="ar-SA" b="1" dirty="0" smtClean="0">
                <a:cs typeface="Traditional Arabic" pitchFamily="2" charset="-78"/>
              </a:rPr>
              <a:t>لذلك، </a:t>
            </a:r>
            <a:r>
              <a:rPr lang="ar-SA" b="1" dirty="0" err="1" smtClean="0">
                <a:cs typeface="Traditional Arabic" pitchFamily="2" charset="-78"/>
              </a:rPr>
              <a:t>وبه</a:t>
            </a:r>
            <a:r>
              <a:rPr lang="ar-SA" b="1" dirty="0" smtClean="0">
                <a:cs typeface="Traditional Arabic" pitchFamily="2" charset="-78"/>
              </a:rPr>
              <a:t> أنزل </a:t>
            </a:r>
            <a:r>
              <a:rPr lang="ar-SA" b="1" dirty="0" smtClean="0">
                <a:cs typeface="Traditional Arabic" pitchFamily="2" charset="-78"/>
              </a:rPr>
              <a:t>الكتب، </a:t>
            </a:r>
            <a:r>
              <a:rPr lang="ar-SA" b="1" dirty="0" err="1" smtClean="0">
                <a:cs typeface="Traditional Arabic" pitchFamily="2" charset="-78"/>
              </a:rPr>
              <a:t>وبه</a:t>
            </a:r>
            <a:r>
              <a:rPr lang="ar-SA" b="1" dirty="0" smtClean="0">
                <a:cs typeface="Traditional Arabic" pitchFamily="2" charset="-78"/>
              </a:rPr>
              <a:t> أرسل </a:t>
            </a:r>
            <a:r>
              <a:rPr lang="ar-SA" b="1" dirty="0" smtClean="0">
                <a:cs typeface="Traditional Arabic" pitchFamily="2" charset="-78"/>
              </a:rPr>
              <a:t>الرسل، </a:t>
            </a:r>
            <a:r>
              <a:rPr lang="ar-SA" b="1" dirty="0" smtClean="0">
                <a:cs typeface="Traditional Arabic" pitchFamily="2" charset="-78"/>
              </a:rPr>
              <a:t>وعليه جاهد الرسول </a:t>
            </a:r>
            <a:r>
              <a:rPr lang="ar-SA" b="1" dirty="0" smtClean="0">
                <a:cs typeface="Traditional Arabic" pitchFamily="2" charset="-78"/>
              </a:rPr>
              <a:t>والمؤمنون: </a:t>
            </a:r>
            <a:r>
              <a:rPr lang="ar-SA" b="1" dirty="0" smtClean="0">
                <a:cs typeface="Traditional Arabic" pitchFamily="2" charset="-78"/>
              </a:rPr>
              <a:t>قال الله </a:t>
            </a:r>
            <a:r>
              <a:rPr lang="ar-SA" b="1" dirty="0" smtClean="0">
                <a:cs typeface="Traditional Arabic" pitchFamily="2" charset="-78"/>
              </a:rPr>
              <a:t>تعالى:{ </a:t>
            </a:r>
            <a:r>
              <a:rPr lang="ar-SA" b="1" dirty="0" smtClean="0">
                <a:cs typeface="Traditional Arabic" pitchFamily="2" charset="-78"/>
              </a:rPr>
              <a:t>وَمَا خَلَقْتُ الْجِنَّ وَالْإِنْسَ إِلَّا لِيَعْبُدُونِ </a:t>
            </a:r>
            <a:r>
              <a:rPr lang="ar-SA" b="1" dirty="0" smtClean="0">
                <a:cs typeface="Traditional Arabic" pitchFamily="2" charset="-78"/>
              </a:rPr>
              <a:t>}، </a:t>
            </a:r>
            <a:r>
              <a:rPr lang="ar-SA" b="1" dirty="0" smtClean="0">
                <a:cs typeface="Traditional Arabic" pitchFamily="2" charset="-78"/>
              </a:rPr>
              <a:t>وقال </a:t>
            </a:r>
            <a:r>
              <a:rPr lang="ar-SA" b="1" dirty="0" smtClean="0">
                <a:cs typeface="Traditional Arabic" pitchFamily="2" charset="-78"/>
              </a:rPr>
              <a:t>تعالى:{ </a:t>
            </a:r>
            <a:r>
              <a:rPr lang="ar-SA" b="1" dirty="0" smtClean="0">
                <a:cs typeface="Traditional Arabic" pitchFamily="2" charset="-78"/>
              </a:rPr>
              <a:t>وَمَا أَرْسَلْنَا مِنْ قَبْلِكَ مِنْ رَسُولٍ إِلَّا نُوحِي إِلَيْهِ أَنَّهُ لَا إِلَهَ إِلَّا أَنَا فَاعْبُدُونِ </a:t>
            </a:r>
            <a:r>
              <a:rPr lang="ar-SA" b="1" dirty="0" smtClean="0">
                <a:cs typeface="Traditional Arabic" pitchFamily="2" charset="-78"/>
              </a:rPr>
              <a:t>}، وقال:{ </a:t>
            </a:r>
            <a:r>
              <a:rPr lang="ar-SA" b="1" dirty="0" smtClean="0">
                <a:cs typeface="Traditional Arabic" pitchFamily="2" charset="-78"/>
              </a:rPr>
              <a:t>وَلَقَدْ بَعَثْنَا فِي كُلِّ أُمَّةٍ رَسُولًا أَنِ اُعْبُدُوا اللَّهَ وَاجْتَنِبُوا الطَّاغُوتَ </a:t>
            </a:r>
            <a:r>
              <a:rPr lang="ar-SA" b="1" dirty="0" smtClean="0">
                <a:cs typeface="Traditional Arabic" pitchFamily="2" charset="-78"/>
              </a:rPr>
              <a:t>}، </a:t>
            </a:r>
            <a:r>
              <a:rPr lang="ar-SA" b="1" dirty="0" smtClean="0">
                <a:cs typeface="Traditional Arabic" pitchFamily="2" charset="-78"/>
              </a:rPr>
              <a:t>وقد أخبر عن جميع المرسلين أن كلا منهم يقول </a:t>
            </a:r>
            <a:r>
              <a:rPr lang="ar-SA" b="1" dirty="0" smtClean="0">
                <a:cs typeface="Traditional Arabic" pitchFamily="2" charset="-78"/>
              </a:rPr>
              <a:t>لقومه:{ </a:t>
            </a:r>
            <a:r>
              <a:rPr lang="ar-SA" b="1" dirty="0" smtClean="0">
                <a:cs typeface="Traditional Arabic" pitchFamily="2" charset="-78"/>
              </a:rPr>
              <a:t>اعْبُدُوا اللَّهَ مَا لَكُمْ مِنْ إِلَهٍ غَيْرُهُ </a:t>
            </a:r>
            <a:r>
              <a:rPr lang="ar-SA" b="1" dirty="0" smtClean="0">
                <a:cs typeface="Traditional Arabic" pitchFamily="2" charset="-78"/>
              </a:rPr>
              <a:t>}، وعبادته </a:t>
            </a:r>
            <a:r>
              <a:rPr lang="ar-SA" b="1" dirty="0" smtClean="0">
                <a:cs typeface="Traditional Arabic" pitchFamily="2" charset="-78"/>
              </a:rPr>
              <a:t>تكون بطاعته وطاعة </a:t>
            </a:r>
            <a:r>
              <a:rPr lang="ar-SA" b="1" dirty="0" smtClean="0">
                <a:cs typeface="Traditional Arabic" pitchFamily="2" charset="-78"/>
              </a:rPr>
              <a:t>رسوله...</a:t>
            </a:r>
            <a:endParaRPr lang="ar-SA" b="1" dirty="0" smtClean="0">
              <a:cs typeface="Traditional Arabic" pitchFamily="2" charset="-78"/>
            </a:endParaRPr>
          </a:p>
        </p:txBody>
      </p:sp>
      <p:sp>
        <p:nvSpPr>
          <p:cNvPr id="15364"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65C3A45-CA94-4F38-9909-C4BD9766EC85}" type="slidenum">
              <a:rPr lang="ar-SA" smtClean="0">
                <a:cs typeface="Arial" pitchFamily="34" charset="0"/>
              </a:rPr>
              <a:pPr/>
              <a:t>8</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eaLnBrk="1" hangingPunct="1">
              <a:defRPr/>
            </a:pPr>
            <a:endParaRPr lang="en-US" b="1" dirty="0">
              <a:solidFill>
                <a:schemeClr val="tx2">
                  <a:lumMod val="75000"/>
                </a:schemeClr>
              </a:solidFill>
              <a:cs typeface="Traditional Arabic" pitchFamily="2" charset="-78"/>
            </a:endParaRPr>
          </a:p>
        </p:txBody>
      </p:sp>
      <p:sp>
        <p:nvSpPr>
          <p:cNvPr id="15363" name="Text Placeholder 5"/>
          <p:cNvSpPr>
            <a:spLocks noGrp="1"/>
          </p:cNvSpPr>
          <p:nvPr>
            <p:ph idx="1"/>
          </p:nvPr>
        </p:nvSpPr>
        <p:spPr/>
        <p:txBody>
          <a:bodyPr/>
          <a:lstStyle/>
          <a:p>
            <a:pPr algn="just" rtl="1" eaLnBrk="1" hangingPunct="1"/>
            <a:r>
              <a:rPr lang="ar-SA" b="1" dirty="0" smtClean="0">
                <a:cs typeface="Traditional Arabic" pitchFamily="2" charset="-78"/>
              </a:rPr>
              <a:t>وكل بني آدم لا تتم مصلحتهم لا في الدنيا ولا في الآخرة إلا بالاجتماع والتعاون </a:t>
            </a:r>
            <a:r>
              <a:rPr lang="ar-SA" b="1" dirty="0" err="1" smtClean="0">
                <a:cs typeface="Traditional Arabic" pitchFamily="2" charset="-78"/>
              </a:rPr>
              <a:t>والتناصر</a:t>
            </a:r>
            <a:r>
              <a:rPr lang="ar-SA" b="1" dirty="0" smtClean="0">
                <a:cs typeface="Traditional Arabic" pitchFamily="2" charset="-78"/>
              </a:rPr>
              <a:t>، </a:t>
            </a:r>
            <a:r>
              <a:rPr lang="ar-SA" b="1" dirty="0" smtClean="0">
                <a:cs typeface="Traditional Arabic" pitchFamily="2" charset="-78"/>
              </a:rPr>
              <a:t>فالتعاون على جلب </a:t>
            </a:r>
            <a:r>
              <a:rPr lang="ar-SA" b="1" dirty="0" smtClean="0">
                <a:cs typeface="Traditional Arabic" pitchFamily="2" charset="-78"/>
              </a:rPr>
              <a:t>منافعهم، </a:t>
            </a:r>
            <a:r>
              <a:rPr lang="ar-SA" b="1" dirty="0" err="1" smtClean="0">
                <a:cs typeface="Traditional Arabic" pitchFamily="2" charset="-78"/>
              </a:rPr>
              <a:t>والتناصر</a:t>
            </a:r>
            <a:r>
              <a:rPr lang="ar-SA" b="1" dirty="0" smtClean="0">
                <a:cs typeface="Traditional Arabic" pitchFamily="2" charset="-78"/>
              </a:rPr>
              <a:t> لدفع </a:t>
            </a:r>
            <a:r>
              <a:rPr lang="ar-SA" b="1" dirty="0" smtClean="0">
                <a:cs typeface="Traditional Arabic" pitchFamily="2" charset="-78"/>
              </a:rPr>
              <a:t>مضارهم، </a:t>
            </a:r>
            <a:r>
              <a:rPr lang="ar-SA" b="1" dirty="0" smtClean="0">
                <a:cs typeface="Traditional Arabic" pitchFamily="2" charset="-78"/>
              </a:rPr>
              <a:t>ولهذا </a:t>
            </a:r>
            <a:r>
              <a:rPr lang="ar-SA" b="1" dirty="0" smtClean="0">
                <a:cs typeface="Traditional Arabic" pitchFamily="2" charset="-78"/>
              </a:rPr>
              <a:t>يقال: </a:t>
            </a:r>
            <a:r>
              <a:rPr lang="ar-SA" b="1" dirty="0" smtClean="0">
                <a:cs typeface="Traditional Arabic" pitchFamily="2" charset="-78"/>
              </a:rPr>
              <a:t>الإنسان مدني </a:t>
            </a:r>
            <a:r>
              <a:rPr lang="ar-SA" b="1" dirty="0" smtClean="0">
                <a:cs typeface="Traditional Arabic" pitchFamily="2" charset="-78"/>
              </a:rPr>
              <a:t>بالطبع، </a:t>
            </a:r>
            <a:r>
              <a:rPr lang="ar-SA" b="1" dirty="0" smtClean="0">
                <a:cs typeface="Traditional Arabic" pitchFamily="2" charset="-78"/>
              </a:rPr>
              <a:t>فإذا اجتمعوا فلا بد لهم من أمور يفعلونها يجتلبون </a:t>
            </a:r>
            <a:r>
              <a:rPr lang="ar-SA" b="1" dirty="0" err="1" smtClean="0">
                <a:cs typeface="Traditional Arabic" pitchFamily="2" charset="-78"/>
              </a:rPr>
              <a:t>بها</a:t>
            </a:r>
            <a:r>
              <a:rPr lang="ar-SA" b="1" dirty="0" smtClean="0">
                <a:cs typeface="Traditional Arabic" pitchFamily="2" charset="-78"/>
              </a:rPr>
              <a:t> </a:t>
            </a:r>
            <a:r>
              <a:rPr lang="ar-SA" b="1" dirty="0" smtClean="0">
                <a:cs typeface="Traditional Arabic" pitchFamily="2" charset="-78"/>
              </a:rPr>
              <a:t>المصلحة، </a:t>
            </a:r>
            <a:r>
              <a:rPr lang="ar-SA" b="1" dirty="0" smtClean="0">
                <a:cs typeface="Traditional Arabic" pitchFamily="2" charset="-78"/>
              </a:rPr>
              <a:t>وأمور يجتنبونها لما فيها من </a:t>
            </a:r>
            <a:r>
              <a:rPr lang="ar-SA" b="1" dirty="0" smtClean="0">
                <a:cs typeface="Traditional Arabic" pitchFamily="2" charset="-78"/>
              </a:rPr>
              <a:t>المفسدة، </a:t>
            </a:r>
            <a:r>
              <a:rPr lang="ar-SA" b="1" dirty="0" smtClean="0">
                <a:cs typeface="Traditional Arabic" pitchFamily="2" charset="-78"/>
              </a:rPr>
              <a:t>ويكونون مطيعين للآمر بتلك </a:t>
            </a:r>
            <a:r>
              <a:rPr lang="ar-SA" b="1" dirty="0" smtClean="0">
                <a:cs typeface="Traditional Arabic" pitchFamily="2" charset="-78"/>
              </a:rPr>
              <a:t>المقاصد، </a:t>
            </a:r>
            <a:r>
              <a:rPr lang="ar-SA" b="1" dirty="0" smtClean="0">
                <a:cs typeface="Traditional Arabic" pitchFamily="2" charset="-78"/>
              </a:rPr>
              <a:t>والناهي عن تلك </a:t>
            </a:r>
            <a:r>
              <a:rPr lang="ar-SA" b="1" dirty="0" smtClean="0">
                <a:cs typeface="Traditional Arabic" pitchFamily="2" charset="-78"/>
              </a:rPr>
              <a:t>المفاسد، </a:t>
            </a:r>
            <a:r>
              <a:rPr lang="ar-SA" b="1" dirty="0" smtClean="0">
                <a:cs typeface="Traditional Arabic" pitchFamily="2" charset="-78"/>
              </a:rPr>
              <a:t>فجميع بني آدم لا بد لهم من طاعة آمر وناه</a:t>
            </a:r>
            <a:r>
              <a:rPr lang="ar-SA" b="1" dirty="0" smtClean="0">
                <a:cs typeface="Traditional Arabic" pitchFamily="2" charset="-78"/>
              </a:rPr>
              <a:t>...</a:t>
            </a:r>
          </a:p>
        </p:txBody>
      </p:sp>
      <p:sp>
        <p:nvSpPr>
          <p:cNvPr id="15364"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65C3A45-CA94-4F38-9909-C4BD9766EC85}" type="slidenum">
              <a:rPr lang="ar-SA" smtClean="0">
                <a:cs typeface="Arial" pitchFamily="34" charset="0"/>
              </a:rPr>
              <a:pPr/>
              <a:t>9</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eaLnBrk="1" hangingPunct="1">
              <a:defRPr/>
            </a:pPr>
            <a:endParaRPr lang="en-US" b="1" dirty="0">
              <a:solidFill>
                <a:schemeClr val="tx2">
                  <a:lumMod val="75000"/>
                </a:schemeClr>
              </a:solidFill>
              <a:cs typeface="Traditional Arabic" pitchFamily="2" charset="-78"/>
            </a:endParaRPr>
          </a:p>
        </p:txBody>
      </p:sp>
      <p:sp>
        <p:nvSpPr>
          <p:cNvPr id="15363" name="Text Placeholder 5"/>
          <p:cNvSpPr>
            <a:spLocks noGrp="1"/>
          </p:cNvSpPr>
          <p:nvPr>
            <p:ph idx="1"/>
          </p:nvPr>
        </p:nvSpPr>
        <p:spPr>
          <a:xfrm>
            <a:off x="495300" y="914400"/>
            <a:ext cx="8915400" cy="4525963"/>
          </a:xfrm>
        </p:spPr>
        <p:txBody>
          <a:bodyPr/>
          <a:lstStyle/>
          <a:p>
            <a:pPr algn="just" rtl="1" eaLnBrk="1" hangingPunct="1"/>
            <a:r>
              <a:rPr lang="ar-SA" b="1" dirty="0" smtClean="0">
                <a:cs typeface="Traditional Arabic" pitchFamily="2" charset="-78"/>
              </a:rPr>
              <a:t>وإذا </a:t>
            </a:r>
            <a:r>
              <a:rPr lang="ar-SA" b="1" dirty="0" smtClean="0">
                <a:cs typeface="Traditional Arabic" pitchFamily="2" charset="-78"/>
              </a:rPr>
              <a:t>كان لا بد من طاعة آمر وناه فمعلوم أن دخول المرء في طاعة الله ورسوله خير </a:t>
            </a:r>
            <a:r>
              <a:rPr lang="ar-SA" b="1" dirty="0" smtClean="0">
                <a:cs typeface="Traditional Arabic" pitchFamily="2" charset="-78"/>
              </a:rPr>
              <a:t>له، </a:t>
            </a:r>
            <a:r>
              <a:rPr lang="ar-SA" b="1" dirty="0" smtClean="0">
                <a:cs typeface="Traditional Arabic" pitchFamily="2" charset="-78"/>
              </a:rPr>
              <a:t>وهو الرسول النبي الأمي المكتوب في التوراة والإنجيل الذي يأمر بالمعروف وينهى عن </a:t>
            </a:r>
            <a:r>
              <a:rPr lang="ar-SA" b="1" dirty="0" smtClean="0">
                <a:cs typeface="Traditional Arabic" pitchFamily="2" charset="-78"/>
              </a:rPr>
              <a:t>المنكر، </a:t>
            </a:r>
            <a:r>
              <a:rPr lang="ar-SA" b="1" dirty="0" smtClean="0">
                <a:cs typeface="Traditional Arabic" pitchFamily="2" charset="-78"/>
              </a:rPr>
              <a:t>ويحل لهم الطيبات ويحرم عليهم </a:t>
            </a:r>
            <a:r>
              <a:rPr lang="ar-SA" b="1" dirty="0" smtClean="0">
                <a:cs typeface="Traditional Arabic" pitchFamily="2" charset="-78"/>
              </a:rPr>
              <a:t>الخبائث، </a:t>
            </a:r>
            <a:r>
              <a:rPr lang="ar-SA" b="1" dirty="0" smtClean="0">
                <a:cs typeface="Traditional Arabic" pitchFamily="2" charset="-78"/>
              </a:rPr>
              <a:t>وذلك هو الواجب عل جميع </a:t>
            </a:r>
            <a:r>
              <a:rPr lang="ar-SA" b="1" dirty="0" smtClean="0">
                <a:cs typeface="Traditional Arabic" pitchFamily="2" charset="-78"/>
              </a:rPr>
              <a:t>الخلق، </a:t>
            </a:r>
            <a:r>
              <a:rPr lang="ar-SA" b="1" dirty="0" smtClean="0">
                <a:cs typeface="Traditional Arabic" pitchFamily="2" charset="-78"/>
              </a:rPr>
              <a:t>قال الله </a:t>
            </a:r>
            <a:r>
              <a:rPr lang="ar-SA" b="1" dirty="0" smtClean="0">
                <a:cs typeface="Traditional Arabic" pitchFamily="2" charset="-78"/>
              </a:rPr>
              <a:t>تعالى:{ </a:t>
            </a:r>
            <a:r>
              <a:rPr lang="ar-SA" b="1" dirty="0" smtClean="0">
                <a:cs typeface="Traditional Arabic" pitchFamily="2" charset="-78"/>
              </a:rPr>
              <a:t>وَمَا أَرْسَلْنَا مِنْ رَسُولٍ إِلَّا لِيُطَاعَ بِإِذْنِ اللَّهِ وَلَوْ أَنَّهُمْ إِذْ ظَلَمُوا أَنْفُسَهُمْ جَاءُوكَ فَاسْتَغْفَرُوا اللَّهَ وَاسْتَغْفَرَ لَهُمُ الرَّسُولُ لَوَجَدُوا اللَّهَ تَوَّابًا </a:t>
            </a:r>
            <a:r>
              <a:rPr lang="ar-SA" b="1" dirty="0" smtClean="0">
                <a:cs typeface="Traditional Arabic" pitchFamily="2" charset="-78"/>
              </a:rPr>
              <a:t>رَحِيمًا} {فَلَا </a:t>
            </a:r>
            <a:r>
              <a:rPr lang="ar-SA" b="1" dirty="0" smtClean="0">
                <a:cs typeface="Traditional Arabic" pitchFamily="2" charset="-78"/>
              </a:rPr>
              <a:t>وَرَبِّكَ لَا يُؤْمِنُونَ حَتَّى يُحَكِّمُوكَ فِيمَا شَجَرَ بَيْنَهُمْ ثُمَّ لَا يَجِدُوا فِي أَنْفُسِهِمْ حَرَجًا مِمَّا قَضَيْتَ وَيُسَلِّمُوا تَسْلِيمًا </a:t>
            </a:r>
            <a:r>
              <a:rPr lang="ar-SA" b="1" dirty="0" smtClean="0">
                <a:cs typeface="Traditional Arabic" pitchFamily="2" charset="-78"/>
              </a:rPr>
              <a:t>}، وقال:{ </a:t>
            </a:r>
            <a:r>
              <a:rPr lang="ar-SA" b="1" dirty="0" smtClean="0">
                <a:cs typeface="Traditional Arabic" pitchFamily="2" charset="-78"/>
              </a:rPr>
              <a:t>وَمَنْ يُطِعِ اللَّهَ وَالرَّسُولَ فَأُولَئِكَ مَعَ الَّذِينَ أَنْعَمَ اللَّهُ عَلَيْهِمْ مِنَ النَّبِيِّينَ وَالصِّدِّيقِينَ وَالشُّهَدَاءِ وَالصَّالِحِينَ وَحَسُنَ أُولَئِكَ رَفِيقًا </a:t>
            </a:r>
            <a:r>
              <a:rPr lang="ar-SA" b="1" dirty="0" smtClean="0">
                <a:cs typeface="Traditional Arabic" pitchFamily="2" charset="-78"/>
              </a:rPr>
              <a:t>}.</a:t>
            </a:r>
            <a:endParaRPr lang="ar-SA" b="1" dirty="0" smtClean="0">
              <a:cs typeface="Traditional Arabic" pitchFamily="2" charset="-78"/>
            </a:endParaRPr>
          </a:p>
        </p:txBody>
      </p:sp>
      <p:sp>
        <p:nvSpPr>
          <p:cNvPr id="15364"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65C3A45-CA94-4F38-9909-C4BD9766EC85}" type="slidenum">
              <a:rPr lang="ar-SA" smtClean="0">
                <a:cs typeface="Arial" pitchFamily="34" charset="0"/>
              </a:rPr>
              <a:pPr/>
              <a:t>10</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b="1" dirty="0" smtClean="0">
                <a:cs typeface="Traditional Arabic" pitchFamily="2" charset="-78"/>
              </a:rPr>
              <a:t>الطرق الحكمية لابن القيم</a:t>
            </a:r>
            <a:endParaRPr lang="ar-SA" sz="3200" b="1" dirty="0"/>
          </a:p>
        </p:txBody>
      </p:sp>
      <p:sp>
        <p:nvSpPr>
          <p:cNvPr id="3" name="عنصر نائب للمحتوى 2"/>
          <p:cNvSpPr>
            <a:spLocks noGrp="1"/>
          </p:cNvSpPr>
          <p:nvPr>
            <p:ph idx="1"/>
          </p:nvPr>
        </p:nvSpPr>
        <p:spPr>
          <a:xfrm>
            <a:off x="495300" y="1371600"/>
            <a:ext cx="8915400" cy="4525963"/>
          </a:xfrm>
        </p:spPr>
        <p:txBody>
          <a:bodyPr/>
          <a:lstStyle/>
          <a:p>
            <a:pPr algn="just" rtl="1"/>
            <a:r>
              <a:rPr lang="ar-SA" b="1" dirty="0" smtClean="0">
                <a:cs typeface="Traditional Arabic" pitchFamily="2" charset="-78"/>
              </a:rPr>
              <a:t>”</a:t>
            </a:r>
            <a:r>
              <a:rPr lang="ar-SA" b="1" dirty="0" smtClean="0">
                <a:cs typeface="Traditional Arabic" pitchFamily="2" charset="-78"/>
              </a:rPr>
              <a:t>وهذا موضع </a:t>
            </a:r>
            <a:r>
              <a:rPr lang="ar-SA" b="1" dirty="0" err="1" smtClean="0">
                <a:cs typeface="Traditional Arabic" pitchFamily="2" charset="-78"/>
              </a:rPr>
              <a:t>مزلة</a:t>
            </a:r>
            <a:r>
              <a:rPr lang="ar-SA" b="1" dirty="0" smtClean="0">
                <a:cs typeface="Traditional Arabic" pitchFamily="2" charset="-78"/>
              </a:rPr>
              <a:t> </a:t>
            </a:r>
            <a:r>
              <a:rPr lang="ar-SA" b="1" dirty="0" smtClean="0">
                <a:cs typeface="Traditional Arabic" pitchFamily="2" charset="-78"/>
              </a:rPr>
              <a:t>أقدام، </a:t>
            </a:r>
            <a:r>
              <a:rPr lang="ar-SA" b="1" dirty="0" smtClean="0">
                <a:cs typeface="Traditional Arabic" pitchFamily="2" charset="-78"/>
              </a:rPr>
              <a:t>ومضلة </a:t>
            </a:r>
            <a:r>
              <a:rPr lang="ar-SA" b="1" dirty="0" err="1" smtClean="0">
                <a:cs typeface="Traditional Arabic" pitchFamily="2" charset="-78"/>
              </a:rPr>
              <a:t>أفهام</a:t>
            </a:r>
            <a:r>
              <a:rPr lang="ar-SA" b="1" dirty="0" smtClean="0">
                <a:cs typeface="Traditional Arabic" pitchFamily="2" charset="-78"/>
              </a:rPr>
              <a:t>، </a:t>
            </a:r>
            <a:r>
              <a:rPr lang="ar-SA" b="1" dirty="0" smtClean="0">
                <a:cs typeface="Traditional Arabic" pitchFamily="2" charset="-78"/>
              </a:rPr>
              <a:t>وهو مقام </a:t>
            </a:r>
            <a:r>
              <a:rPr lang="ar-SA" b="1" dirty="0" smtClean="0">
                <a:cs typeface="Traditional Arabic" pitchFamily="2" charset="-78"/>
              </a:rPr>
              <a:t>ضنك، </a:t>
            </a:r>
            <a:r>
              <a:rPr lang="ar-SA" b="1" dirty="0" smtClean="0">
                <a:cs typeface="Traditional Arabic" pitchFamily="2" charset="-78"/>
              </a:rPr>
              <a:t>ومعترك </a:t>
            </a:r>
            <a:r>
              <a:rPr lang="ar-SA" b="1" dirty="0" smtClean="0">
                <a:cs typeface="Traditional Arabic" pitchFamily="2" charset="-78"/>
              </a:rPr>
              <a:t>صعب، </a:t>
            </a:r>
            <a:r>
              <a:rPr lang="ar-SA" b="1" dirty="0" smtClean="0">
                <a:cs typeface="Traditional Arabic" pitchFamily="2" charset="-78"/>
              </a:rPr>
              <a:t>فرط فيه </a:t>
            </a:r>
            <a:r>
              <a:rPr lang="ar-SA" b="1" dirty="0" smtClean="0">
                <a:cs typeface="Traditional Arabic" pitchFamily="2" charset="-78"/>
              </a:rPr>
              <a:t>طائفة، </a:t>
            </a:r>
            <a:r>
              <a:rPr lang="ar-SA" b="1" dirty="0" smtClean="0">
                <a:cs typeface="Traditional Arabic" pitchFamily="2" charset="-78"/>
              </a:rPr>
              <a:t>فعطلوا </a:t>
            </a:r>
            <a:r>
              <a:rPr lang="ar-SA" b="1" dirty="0" smtClean="0">
                <a:cs typeface="Traditional Arabic" pitchFamily="2" charset="-78"/>
              </a:rPr>
              <a:t>الحدود، </a:t>
            </a:r>
            <a:r>
              <a:rPr lang="ar-SA" b="1" dirty="0" smtClean="0">
                <a:cs typeface="Traditional Arabic" pitchFamily="2" charset="-78"/>
              </a:rPr>
              <a:t>وضيعوا </a:t>
            </a:r>
            <a:r>
              <a:rPr lang="ar-SA" b="1" dirty="0" smtClean="0">
                <a:cs typeface="Traditional Arabic" pitchFamily="2" charset="-78"/>
              </a:rPr>
              <a:t>الحقوق، </a:t>
            </a:r>
            <a:r>
              <a:rPr lang="ar-SA" b="1" dirty="0" smtClean="0">
                <a:cs typeface="Traditional Arabic" pitchFamily="2" charset="-78"/>
              </a:rPr>
              <a:t>وجرءوا أهل الفجور على </a:t>
            </a:r>
            <a:r>
              <a:rPr lang="ar-SA" b="1" dirty="0" smtClean="0">
                <a:cs typeface="Traditional Arabic" pitchFamily="2" charset="-78"/>
              </a:rPr>
              <a:t>الفساد، </a:t>
            </a:r>
            <a:r>
              <a:rPr lang="ar-SA" b="1" dirty="0" smtClean="0">
                <a:cs typeface="Traditional Arabic" pitchFamily="2" charset="-78"/>
              </a:rPr>
              <a:t>وجعلوا الشريعة قاصرة لا تقوم بمصالح </a:t>
            </a:r>
            <a:r>
              <a:rPr lang="ar-SA" b="1" dirty="0" smtClean="0">
                <a:cs typeface="Traditional Arabic" pitchFamily="2" charset="-78"/>
              </a:rPr>
              <a:t>العباد، </a:t>
            </a:r>
            <a:r>
              <a:rPr lang="ar-SA" b="1" dirty="0" err="1" smtClean="0">
                <a:cs typeface="Traditional Arabic" pitchFamily="2" charset="-78"/>
              </a:rPr>
              <a:t>محتاجة</a:t>
            </a:r>
            <a:r>
              <a:rPr lang="ar-SA" b="1" dirty="0" smtClean="0">
                <a:cs typeface="Traditional Arabic" pitchFamily="2" charset="-78"/>
              </a:rPr>
              <a:t> إلى </a:t>
            </a:r>
            <a:r>
              <a:rPr lang="ar-SA" b="1" dirty="0" smtClean="0">
                <a:cs typeface="Traditional Arabic" pitchFamily="2" charset="-78"/>
              </a:rPr>
              <a:t>غيرها، </a:t>
            </a:r>
            <a:r>
              <a:rPr lang="ar-SA" b="1" dirty="0" smtClean="0">
                <a:cs typeface="Traditional Arabic" pitchFamily="2" charset="-78"/>
              </a:rPr>
              <a:t>وسدوا على نفوسهم طرقا صحيحة من طرق معرفة الحق والتنفيذ </a:t>
            </a:r>
            <a:r>
              <a:rPr lang="ar-SA" b="1" dirty="0" smtClean="0">
                <a:cs typeface="Traditional Arabic" pitchFamily="2" charset="-78"/>
              </a:rPr>
              <a:t>له، وعطلوها، </a:t>
            </a:r>
            <a:r>
              <a:rPr lang="ar-SA" b="1" dirty="0" smtClean="0">
                <a:cs typeface="Traditional Arabic" pitchFamily="2" charset="-78"/>
              </a:rPr>
              <a:t>مع علمهم وعلم غيرهم قطعا أنها حق مطابق </a:t>
            </a:r>
            <a:r>
              <a:rPr lang="ar-SA" b="1" dirty="0" smtClean="0">
                <a:cs typeface="Traditional Arabic" pitchFamily="2" charset="-78"/>
              </a:rPr>
              <a:t>للواقع، </a:t>
            </a:r>
            <a:r>
              <a:rPr lang="ar-SA" b="1" dirty="0" smtClean="0">
                <a:cs typeface="Traditional Arabic" pitchFamily="2" charset="-78"/>
              </a:rPr>
              <a:t>ظنا منهم منافاتها لقواعد </a:t>
            </a:r>
            <a:r>
              <a:rPr lang="ar-SA" b="1" dirty="0" err="1" smtClean="0">
                <a:cs typeface="Traditional Arabic" pitchFamily="2" charset="-78"/>
              </a:rPr>
              <a:t>الشرع</a:t>
            </a:r>
            <a:r>
              <a:rPr lang="ar-SA" b="1" dirty="0" smtClean="0">
                <a:cs typeface="Traditional Arabic" pitchFamily="2" charset="-78"/>
              </a:rPr>
              <a:t>.</a:t>
            </a:r>
            <a:endParaRPr lang="ar-SA" b="1" dirty="0" smtClean="0">
              <a:cs typeface="Traditional Arabic" pitchFamily="2" charset="-78"/>
            </a:endParaRPr>
          </a:p>
          <a:p>
            <a:pPr algn="just" rtl="1"/>
            <a:r>
              <a:rPr lang="ar-SA" b="1" dirty="0" smtClean="0">
                <a:cs typeface="Traditional Arabic" pitchFamily="2" charset="-78"/>
              </a:rPr>
              <a:t>ولعمر الله إنها لم تناف ما جاء </a:t>
            </a:r>
            <a:r>
              <a:rPr lang="ar-SA" b="1" dirty="0" err="1" smtClean="0">
                <a:cs typeface="Traditional Arabic" pitchFamily="2" charset="-78"/>
              </a:rPr>
              <a:t>به</a:t>
            </a:r>
            <a:r>
              <a:rPr lang="ar-SA" b="1" dirty="0" smtClean="0">
                <a:cs typeface="Traditional Arabic" pitchFamily="2" charset="-78"/>
              </a:rPr>
              <a:t> الرسول صلى الله عليه وسلم وإن نافت ما فهموه من شريعته </a:t>
            </a:r>
            <a:r>
              <a:rPr lang="ar-SA" b="1" dirty="0" smtClean="0">
                <a:cs typeface="Traditional Arabic" pitchFamily="2" charset="-78"/>
              </a:rPr>
              <a:t>باجتهادهم، </a:t>
            </a:r>
            <a:r>
              <a:rPr lang="ar-SA" b="1" dirty="0" smtClean="0">
                <a:cs typeface="Traditional Arabic" pitchFamily="2" charset="-78"/>
              </a:rPr>
              <a:t>والذي أوجب </a:t>
            </a:r>
            <a:r>
              <a:rPr lang="ar-SA" b="1" dirty="0" smtClean="0">
                <a:cs typeface="Traditional Arabic" pitchFamily="2" charset="-78"/>
              </a:rPr>
              <a:t>لهم </a:t>
            </a:r>
            <a:r>
              <a:rPr lang="ar-SA" b="1" dirty="0" smtClean="0">
                <a:cs typeface="Traditional Arabic" pitchFamily="2" charset="-78"/>
              </a:rPr>
              <a:t>ذلك:</a:t>
            </a:r>
            <a:endParaRPr lang="ar-SA" b="1" dirty="0" smtClean="0">
              <a:ea typeface="Calibri"/>
              <a:cs typeface="Traditional Arabic" pitchFamily="2" charset="-78"/>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sz="3200" b="1" dirty="0"/>
          </a:p>
        </p:txBody>
      </p:sp>
      <p:sp>
        <p:nvSpPr>
          <p:cNvPr id="3" name="عنصر نائب للمحتوى 2"/>
          <p:cNvSpPr>
            <a:spLocks noGrp="1"/>
          </p:cNvSpPr>
          <p:nvPr>
            <p:ph idx="1"/>
          </p:nvPr>
        </p:nvSpPr>
        <p:spPr>
          <a:xfrm>
            <a:off x="495300" y="1371600"/>
            <a:ext cx="8915400" cy="4525963"/>
          </a:xfrm>
        </p:spPr>
        <p:txBody>
          <a:bodyPr/>
          <a:lstStyle/>
          <a:p>
            <a:pPr algn="just" rtl="1"/>
            <a:r>
              <a:rPr lang="ar-SA" b="1" dirty="0" smtClean="0">
                <a:cs typeface="Traditional Arabic" pitchFamily="2" charset="-78"/>
              </a:rPr>
              <a:t>نوع </a:t>
            </a:r>
            <a:r>
              <a:rPr lang="ar-SA" b="1" dirty="0" smtClean="0">
                <a:cs typeface="Traditional Arabic" pitchFamily="2" charset="-78"/>
              </a:rPr>
              <a:t>تقصير في معرفة </a:t>
            </a:r>
            <a:r>
              <a:rPr lang="ar-SA" b="1" dirty="0" smtClean="0">
                <a:cs typeface="Traditional Arabic" pitchFamily="2" charset="-78"/>
              </a:rPr>
              <a:t>الشريعة، وتقصير </a:t>
            </a:r>
            <a:r>
              <a:rPr lang="ar-SA" b="1" dirty="0" smtClean="0">
                <a:cs typeface="Traditional Arabic" pitchFamily="2" charset="-78"/>
              </a:rPr>
              <a:t>في معرفة </a:t>
            </a:r>
            <a:r>
              <a:rPr lang="ar-SA" b="1" dirty="0" smtClean="0">
                <a:cs typeface="Traditional Arabic" pitchFamily="2" charset="-78"/>
              </a:rPr>
              <a:t>الواقع، </a:t>
            </a:r>
            <a:r>
              <a:rPr lang="ar-SA" b="1" dirty="0" smtClean="0">
                <a:cs typeface="Traditional Arabic" pitchFamily="2" charset="-78"/>
              </a:rPr>
              <a:t>وتنزيل أحدهما على </a:t>
            </a:r>
            <a:r>
              <a:rPr lang="ar-SA" b="1" dirty="0" smtClean="0">
                <a:cs typeface="Traditional Arabic" pitchFamily="2" charset="-78"/>
              </a:rPr>
              <a:t>الآخر.</a:t>
            </a:r>
          </a:p>
          <a:p>
            <a:pPr algn="just" rtl="1"/>
            <a:r>
              <a:rPr lang="ar-SA" b="1" dirty="0" smtClean="0">
                <a:cs typeface="Traditional Arabic" pitchFamily="2" charset="-78"/>
              </a:rPr>
              <a:t>فلما </a:t>
            </a:r>
            <a:r>
              <a:rPr lang="ar-SA" b="1" dirty="0" smtClean="0">
                <a:cs typeface="Traditional Arabic" pitchFamily="2" charset="-78"/>
              </a:rPr>
              <a:t>رأى ولاة الأمور </a:t>
            </a:r>
            <a:r>
              <a:rPr lang="ar-SA" b="1" dirty="0" smtClean="0">
                <a:cs typeface="Traditional Arabic" pitchFamily="2" charset="-78"/>
              </a:rPr>
              <a:t>ذلك، </a:t>
            </a:r>
            <a:r>
              <a:rPr lang="ar-SA" b="1" dirty="0" smtClean="0">
                <a:cs typeface="Traditional Arabic" pitchFamily="2" charset="-78"/>
              </a:rPr>
              <a:t>وأن الناس لا يستقيم لهم أمرهم إلا بأمر وراء ما فهمه هؤلاء من </a:t>
            </a:r>
            <a:r>
              <a:rPr lang="ar-SA" b="1" dirty="0" smtClean="0">
                <a:cs typeface="Traditional Arabic" pitchFamily="2" charset="-78"/>
              </a:rPr>
              <a:t>الشريعة، </a:t>
            </a:r>
            <a:r>
              <a:rPr lang="ar-SA" b="1" dirty="0" smtClean="0">
                <a:cs typeface="Traditional Arabic" pitchFamily="2" charset="-78"/>
              </a:rPr>
              <a:t>أحدثوا من أوضاع سياساتهم شرا </a:t>
            </a:r>
            <a:r>
              <a:rPr lang="ar-SA" b="1" dirty="0" smtClean="0">
                <a:cs typeface="Traditional Arabic" pitchFamily="2" charset="-78"/>
              </a:rPr>
              <a:t>طويلا، </a:t>
            </a:r>
            <a:r>
              <a:rPr lang="ar-SA" b="1" dirty="0" smtClean="0">
                <a:cs typeface="Traditional Arabic" pitchFamily="2" charset="-78"/>
              </a:rPr>
              <a:t>وفسادا عريضا فتفاقم </a:t>
            </a:r>
            <a:r>
              <a:rPr lang="ar-SA" b="1" dirty="0" smtClean="0">
                <a:cs typeface="Traditional Arabic" pitchFamily="2" charset="-78"/>
              </a:rPr>
              <a:t>الأمر، </a:t>
            </a:r>
            <a:r>
              <a:rPr lang="ar-SA" b="1" dirty="0" smtClean="0">
                <a:cs typeface="Traditional Arabic" pitchFamily="2" charset="-78"/>
              </a:rPr>
              <a:t>وتعذر </a:t>
            </a:r>
            <a:r>
              <a:rPr lang="ar-SA" b="1" dirty="0" smtClean="0">
                <a:cs typeface="Traditional Arabic" pitchFamily="2" charset="-78"/>
              </a:rPr>
              <a:t>استدراكه، </a:t>
            </a:r>
            <a:r>
              <a:rPr lang="ar-SA" b="1" dirty="0" smtClean="0">
                <a:cs typeface="Traditional Arabic" pitchFamily="2" charset="-78"/>
              </a:rPr>
              <a:t>وعز على العالمين بحقائق </a:t>
            </a:r>
            <a:r>
              <a:rPr lang="ar-SA" b="1" dirty="0" err="1" smtClean="0">
                <a:cs typeface="Traditional Arabic" pitchFamily="2" charset="-78"/>
              </a:rPr>
              <a:t>الشرع</a:t>
            </a:r>
            <a:r>
              <a:rPr lang="ar-SA" b="1" dirty="0" smtClean="0">
                <a:cs typeface="Traditional Arabic" pitchFamily="2" charset="-78"/>
              </a:rPr>
              <a:t> تخليص النفوس من </a:t>
            </a:r>
            <a:r>
              <a:rPr lang="ar-SA" b="1" dirty="0" smtClean="0">
                <a:cs typeface="Traditional Arabic" pitchFamily="2" charset="-78"/>
              </a:rPr>
              <a:t>ذلك، </a:t>
            </a:r>
            <a:r>
              <a:rPr lang="ar-SA" b="1" dirty="0" smtClean="0">
                <a:cs typeface="Traditional Arabic" pitchFamily="2" charset="-78"/>
              </a:rPr>
              <a:t>واستنقاذها من تلك المهالك .</a:t>
            </a:r>
          </a:p>
          <a:p>
            <a:pPr algn="just" rtl="1"/>
            <a:r>
              <a:rPr lang="ar-SA" b="1" dirty="0" smtClean="0">
                <a:cs typeface="Traditional Arabic" pitchFamily="2" charset="-78"/>
              </a:rPr>
              <a:t>وأفرطت طائفة أخرى قابلت هذه </a:t>
            </a:r>
            <a:r>
              <a:rPr lang="ar-SA" b="1" dirty="0" smtClean="0">
                <a:cs typeface="Traditional Arabic" pitchFamily="2" charset="-78"/>
              </a:rPr>
              <a:t>الطائفة، </a:t>
            </a:r>
            <a:r>
              <a:rPr lang="ar-SA" b="1" dirty="0" smtClean="0">
                <a:cs typeface="Traditional Arabic" pitchFamily="2" charset="-78"/>
              </a:rPr>
              <a:t>فسوغت من ذلك ما ينافي حكم الله </a:t>
            </a:r>
            <a:r>
              <a:rPr lang="ar-SA" b="1" dirty="0" smtClean="0">
                <a:cs typeface="Traditional Arabic" pitchFamily="2" charset="-78"/>
              </a:rPr>
              <a:t>ورسوله، </a:t>
            </a:r>
            <a:r>
              <a:rPr lang="ar-SA" b="1" dirty="0" smtClean="0">
                <a:cs typeface="Traditional Arabic" pitchFamily="2" charset="-78"/>
              </a:rPr>
              <a:t>وكلتا الطائفتين أتيت من تقصيرها في معرفة ما بعث الله </a:t>
            </a:r>
            <a:r>
              <a:rPr lang="ar-SA" b="1" dirty="0" err="1" smtClean="0">
                <a:cs typeface="Traditional Arabic" pitchFamily="2" charset="-78"/>
              </a:rPr>
              <a:t>به</a:t>
            </a:r>
            <a:r>
              <a:rPr lang="ar-SA" b="1" dirty="0" smtClean="0">
                <a:cs typeface="Traditional Arabic" pitchFamily="2" charset="-78"/>
              </a:rPr>
              <a:t> </a:t>
            </a:r>
            <a:r>
              <a:rPr lang="ar-SA" b="1" dirty="0" smtClean="0">
                <a:cs typeface="Traditional Arabic" pitchFamily="2" charset="-78"/>
              </a:rPr>
              <a:t>رسوله، </a:t>
            </a:r>
            <a:r>
              <a:rPr lang="ar-SA" b="1" dirty="0" smtClean="0">
                <a:cs typeface="Traditional Arabic" pitchFamily="2" charset="-78"/>
              </a:rPr>
              <a:t>وأنزل </a:t>
            </a:r>
            <a:r>
              <a:rPr lang="ar-SA" b="1" dirty="0" err="1" smtClean="0">
                <a:cs typeface="Traditional Arabic" pitchFamily="2" charset="-78"/>
              </a:rPr>
              <a:t>به</a:t>
            </a:r>
            <a:r>
              <a:rPr lang="ar-SA" b="1" dirty="0" smtClean="0">
                <a:cs typeface="Traditional Arabic" pitchFamily="2" charset="-78"/>
              </a:rPr>
              <a:t> </a:t>
            </a:r>
            <a:r>
              <a:rPr lang="ar-SA" b="1" dirty="0" smtClean="0">
                <a:cs typeface="Traditional Arabic" pitchFamily="2" charset="-78"/>
              </a:rPr>
              <a:t>كتابه.</a:t>
            </a:r>
            <a:endParaRPr lang="ar-SA" b="1" dirty="0" smtClean="0">
              <a:cs typeface="Traditional Arabic" pitchFamily="2" charset="-78"/>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sz="3200" b="1" dirty="0"/>
          </a:p>
        </p:txBody>
      </p:sp>
      <p:sp>
        <p:nvSpPr>
          <p:cNvPr id="3" name="عنصر نائب للمحتوى 2"/>
          <p:cNvSpPr>
            <a:spLocks noGrp="1"/>
          </p:cNvSpPr>
          <p:nvPr>
            <p:ph idx="1"/>
          </p:nvPr>
        </p:nvSpPr>
        <p:spPr>
          <a:xfrm>
            <a:off x="495300" y="1371600"/>
            <a:ext cx="8915400" cy="4525963"/>
          </a:xfrm>
        </p:spPr>
        <p:txBody>
          <a:bodyPr/>
          <a:lstStyle/>
          <a:p>
            <a:pPr algn="just" rtl="1"/>
            <a:r>
              <a:rPr lang="ar-SA" b="1" dirty="0" smtClean="0">
                <a:cs typeface="Traditional Arabic" pitchFamily="2" charset="-78"/>
              </a:rPr>
              <a:t>فإن الله سبحانه أرسل </a:t>
            </a:r>
            <a:r>
              <a:rPr lang="ar-SA" b="1" dirty="0" smtClean="0">
                <a:cs typeface="Traditional Arabic" pitchFamily="2" charset="-78"/>
              </a:rPr>
              <a:t>رسله، </a:t>
            </a:r>
            <a:r>
              <a:rPr lang="ar-SA" b="1" dirty="0" smtClean="0">
                <a:cs typeface="Traditional Arabic" pitchFamily="2" charset="-78"/>
              </a:rPr>
              <a:t>وأنزل </a:t>
            </a:r>
            <a:r>
              <a:rPr lang="ar-SA" b="1" dirty="0" smtClean="0">
                <a:cs typeface="Traditional Arabic" pitchFamily="2" charset="-78"/>
              </a:rPr>
              <a:t>كتبه، </a:t>
            </a:r>
            <a:r>
              <a:rPr lang="ar-SA" b="1" dirty="0" smtClean="0">
                <a:cs typeface="Traditional Arabic" pitchFamily="2" charset="-78"/>
              </a:rPr>
              <a:t>ليقوم الناس </a:t>
            </a:r>
            <a:r>
              <a:rPr lang="ar-SA" b="1" dirty="0" smtClean="0">
                <a:cs typeface="Traditional Arabic" pitchFamily="2" charset="-78"/>
              </a:rPr>
              <a:t>بالقسط، </a:t>
            </a:r>
            <a:r>
              <a:rPr lang="ar-SA" b="1" dirty="0" smtClean="0">
                <a:cs typeface="Traditional Arabic" pitchFamily="2" charset="-78"/>
              </a:rPr>
              <a:t>وهو العدل الذي قامت </a:t>
            </a:r>
            <a:r>
              <a:rPr lang="ar-SA" b="1" dirty="0" err="1" smtClean="0">
                <a:cs typeface="Traditional Arabic" pitchFamily="2" charset="-78"/>
              </a:rPr>
              <a:t>به</a:t>
            </a:r>
            <a:r>
              <a:rPr lang="ar-SA" b="1" dirty="0" smtClean="0">
                <a:cs typeface="Traditional Arabic" pitchFamily="2" charset="-78"/>
              </a:rPr>
              <a:t> الأرض </a:t>
            </a:r>
            <a:r>
              <a:rPr lang="ar-SA" b="1" dirty="0" smtClean="0">
                <a:cs typeface="Traditional Arabic" pitchFamily="2" charset="-78"/>
              </a:rPr>
              <a:t>والسموات.</a:t>
            </a:r>
            <a:endParaRPr lang="ar-SA" b="1" dirty="0" smtClean="0">
              <a:cs typeface="Traditional Arabic" pitchFamily="2" charset="-78"/>
            </a:endParaRPr>
          </a:p>
          <a:p>
            <a:pPr algn="just" rtl="1"/>
            <a:r>
              <a:rPr lang="ar-SA" b="1" dirty="0" smtClean="0">
                <a:cs typeface="Traditional Arabic" pitchFamily="2" charset="-78"/>
              </a:rPr>
              <a:t>فإذا </a:t>
            </a:r>
            <a:r>
              <a:rPr lang="ar-SA" b="1" dirty="0" smtClean="0">
                <a:cs typeface="Traditional Arabic" pitchFamily="2" charset="-78"/>
              </a:rPr>
              <a:t>ظهرت أمارات العدل وأسفر وجهه بأي طريق </a:t>
            </a:r>
            <a:r>
              <a:rPr lang="ar-SA" b="1" dirty="0" smtClean="0">
                <a:cs typeface="Traditional Arabic" pitchFamily="2" charset="-78"/>
              </a:rPr>
              <a:t>كان، </a:t>
            </a:r>
            <a:r>
              <a:rPr lang="ar-SA" b="1" dirty="0" smtClean="0">
                <a:cs typeface="Traditional Arabic" pitchFamily="2" charset="-78"/>
              </a:rPr>
              <a:t>فثم شرع الله </a:t>
            </a:r>
            <a:r>
              <a:rPr lang="ar-SA" b="1" dirty="0" smtClean="0">
                <a:cs typeface="Traditional Arabic" pitchFamily="2" charset="-78"/>
              </a:rPr>
              <a:t>ودينه، </a:t>
            </a:r>
            <a:r>
              <a:rPr lang="ar-SA" b="1" dirty="0" smtClean="0">
                <a:cs typeface="Traditional Arabic" pitchFamily="2" charset="-78"/>
              </a:rPr>
              <a:t>والله سبحانه أعلم </a:t>
            </a:r>
            <a:r>
              <a:rPr lang="ar-SA" b="1" dirty="0" smtClean="0">
                <a:cs typeface="Traditional Arabic" pitchFamily="2" charset="-78"/>
              </a:rPr>
              <a:t>وأحكم </a:t>
            </a:r>
            <a:r>
              <a:rPr lang="ar-SA" b="1" dirty="0" smtClean="0">
                <a:cs typeface="Traditional Arabic" pitchFamily="2" charset="-78"/>
              </a:rPr>
              <a:t>وأعدل أن يخص طرق العدل وأماراته وأعلامه </a:t>
            </a:r>
            <a:r>
              <a:rPr lang="ar-SA" b="1" dirty="0" smtClean="0">
                <a:cs typeface="Traditional Arabic" pitchFamily="2" charset="-78"/>
              </a:rPr>
              <a:t>بشيء، </a:t>
            </a:r>
            <a:r>
              <a:rPr lang="ar-SA" b="1" dirty="0" smtClean="0">
                <a:cs typeface="Traditional Arabic" pitchFamily="2" charset="-78"/>
              </a:rPr>
              <a:t>ثم ينفي ما هو أظهر منها وأقوى </a:t>
            </a:r>
            <a:r>
              <a:rPr lang="ar-SA" b="1" dirty="0" smtClean="0">
                <a:cs typeface="Traditional Arabic" pitchFamily="2" charset="-78"/>
              </a:rPr>
              <a:t>دلالة </a:t>
            </a:r>
            <a:r>
              <a:rPr lang="ar-SA" b="1" dirty="0" smtClean="0">
                <a:cs typeface="Traditional Arabic" pitchFamily="2" charset="-78"/>
              </a:rPr>
              <a:t>وأبين </a:t>
            </a:r>
            <a:r>
              <a:rPr lang="ar-SA" b="1" dirty="0" smtClean="0">
                <a:cs typeface="Traditional Arabic" pitchFamily="2" charset="-78"/>
              </a:rPr>
              <a:t>أمارة</a:t>
            </a:r>
            <a:r>
              <a:rPr lang="ar-SA" b="1" dirty="0" smtClean="0">
                <a:cs typeface="Traditional Arabic" pitchFamily="2" charset="-78"/>
              </a:rPr>
              <a:t> </a:t>
            </a:r>
            <a:r>
              <a:rPr lang="ar-SA" b="1" dirty="0" smtClean="0">
                <a:cs typeface="Traditional Arabic" pitchFamily="2" charset="-78"/>
              </a:rPr>
              <a:t>فلا </a:t>
            </a:r>
            <a:r>
              <a:rPr lang="ar-SA" b="1" dirty="0" smtClean="0">
                <a:cs typeface="Traditional Arabic" pitchFamily="2" charset="-78"/>
              </a:rPr>
              <a:t>يجعله </a:t>
            </a:r>
            <a:r>
              <a:rPr lang="ar-SA" b="1" dirty="0" smtClean="0">
                <a:cs typeface="Traditional Arabic" pitchFamily="2" charset="-78"/>
              </a:rPr>
              <a:t>منها، </a:t>
            </a:r>
            <a:r>
              <a:rPr lang="ar-SA" b="1" dirty="0" smtClean="0">
                <a:cs typeface="Traditional Arabic" pitchFamily="2" charset="-78"/>
              </a:rPr>
              <a:t>ولا يحكم عند وجودها وقيامها </a:t>
            </a:r>
            <a:r>
              <a:rPr lang="ar-SA" b="1" dirty="0" smtClean="0">
                <a:cs typeface="Traditional Arabic" pitchFamily="2" charset="-78"/>
              </a:rPr>
              <a:t>بموجبها، </a:t>
            </a:r>
            <a:r>
              <a:rPr lang="ar-SA" b="1" dirty="0" smtClean="0">
                <a:cs typeface="Traditional Arabic" pitchFamily="2" charset="-78"/>
              </a:rPr>
              <a:t>بل قد بين سبحانه بما شرعه من </a:t>
            </a:r>
            <a:r>
              <a:rPr lang="ar-SA" b="1" dirty="0" smtClean="0">
                <a:cs typeface="Traditional Arabic" pitchFamily="2" charset="-78"/>
              </a:rPr>
              <a:t>الطرق، </a:t>
            </a:r>
            <a:r>
              <a:rPr lang="ar-SA" b="1" dirty="0" smtClean="0">
                <a:cs typeface="Traditional Arabic" pitchFamily="2" charset="-78"/>
              </a:rPr>
              <a:t>أن مقصوده إقامة العدل بين </a:t>
            </a:r>
            <a:r>
              <a:rPr lang="ar-SA" b="1" dirty="0" smtClean="0">
                <a:cs typeface="Traditional Arabic" pitchFamily="2" charset="-78"/>
              </a:rPr>
              <a:t>عباده، </a:t>
            </a:r>
            <a:r>
              <a:rPr lang="ar-SA" b="1" dirty="0" smtClean="0">
                <a:cs typeface="Traditional Arabic" pitchFamily="2" charset="-78"/>
              </a:rPr>
              <a:t>وقيام الناس </a:t>
            </a:r>
            <a:r>
              <a:rPr lang="ar-SA" b="1" dirty="0" smtClean="0">
                <a:cs typeface="Traditional Arabic" pitchFamily="2" charset="-78"/>
              </a:rPr>
              <a:t>بالقسط، </a:t>
            </a:r>
            <a:r>
              <a:rPr lang="ar-SA" b="1" dirty="0" smtClean="0">
                <a:cs typeface="Traditional Arabic" pitchFamily="2" charset="-78"/>
              </a:rPr>
              <a:t>فأي طريق استخرج </a:t>
            </a:r>
            <a:r>
              <a:rPr lang="ar-SA" b="1" dirty="0" err="1" smtClean="0">
                <a:cs typeface="Traditional Arabic" pitchFamily="2" charset="-78"/>
              </a:rPr>
              <a:t>بها</a:t>
            </a:r>
            <a:r>
              <a:rPr lang="ar-SA" b="1" dirty="0" smtClean="0">
                <a:cs typeface="Traditional Arabic" pitchFamily="2" charset="-78"/>
              </a:rPr>
              <a:t> العدل والقسط فهي من </a:t>
            </a:r>
            <a:r>
              <a:rPr lang="ar-SA" b="1" dirty="0" smtClean="0">
                <a:cs typeface="Traditional Arabic" pitchFamily="2" charset="-78"/>
              </a:rPr>
              <a:t>الدين، </a:t>
            </a:r>
            <a:r>
              <a:rPr lang="ar-SA" b="1" dirty="0" smtClean="0">
                <a:cs typeface="Traditional Arabic" pitchFamily="2" charset="-78"/>
              </a:rPr>
              <a:t>وليست مخالفة </a:t>
            </a:r>
            <a:r>
              <a:rPr lang="ar-SA" b="1" dirty="0" smtClean="0">
                <a:cs typeface="Traditional Arabic" pitchFamily="2" charset="-78"/>
              </a:rPr>
              <a:t>له.</a:t>
            </a:r>
            <a:endParaRPr lang="ar-SA" b="1" dirty="0" smtClean="0">
              <a:cs typeface="Traditional Arabic" pitchFamily="2" charset="-78"/>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sz="3200" b="1" dirty="0"/>
          </a:p>
        </p:txBody>
      </p:sp>
      <p:sp>
        <p:nvSpPr>
          <p:cNvPr id="3" name="عنصر نائب للمحتوى 2"/>
          <p:cNvSpPr>
            <a:spLocks noGrp="1"/>
          </p:cNvSpPr>
          <p:nvPr>
            <p:ph idx="1"/>
          </p:nvPr>
        </p:nvSpPr>
        <p:spPr>
          <a:xfrm>
            <a:off x="495300" y="914400"/>
            <a:ext cx="8915400" cy="4525963"/>
          </a:xfrm>
        </p:spPr>
        <p:txBody>
          <a:bodyPr/>
          <a:lstStyle/>
          <a:p>
            <a:pPr algn="just" rtl="1">
              <a:lnSpc>
                <a:spcPct val="115000"/>
              </a:lnSpc>
              <a:spcAft>
                <a:spcPts val="1000"/>
              </a:spcAft>
            </a:pPr>
            <a:r>
              <a:rPr lang="ar-SA" b="1" dirty="0" smtClean="0">
                <a:cs typeface="Traditional Arabic" pitchFamily="2" charset="-78"/>
              </a:rPr>
              <a:t>فلا </a:t>
            </a:r>
            <a:r>
              <a:rPr lang="ar-SA" b="1" dirty="0" smtClean="0">
                <a:cs typeface="Traditional Arabic" pitchFamily="2" charset="-78"/>
              </a:rPr>
              <a:t>يقال: </a:t>
            </a:r>
            <a:r>
              <a:rPr lang="ar-SA" b="1" dirty="0" smtClean="0">
                <a:cs typeface="Traditional Arabic" pitchFamily="2" charset="-78"/>
              </a:rPr>
              <a:t>إن السياسة العادلة مخالفة لما نطق </a:t>
            </a:r>
            <a:r>
              <a:rPr lang="ar-SA" b="1" dirty="0" err="1" smtClean="0">
                <a:cs typeface="Traditional Arabic" pitchFamily="2" charset="-78"/>
              </a:rPr>
              <a:t>به</a:t>
            </a:r>
            <a:r>
              <a:rPr lang="ar-SA" b="1" dirty="0" smtClean="0">
                <a:cs typeface="Traditional Arabic" pitchFamily="2" charset="-78"/>
              </a:rPr>
              <a:t> </a:t>
            </a:r>
            <a:r>
              <a:rPr lang="ar-SA" b="1" dirty="0" err="1" smtClean="0">
                <a:cs typeface="Traditional Arabic" pitchFamily="2" charset="-78"/>
              </a:rPr>
              <a:t>الشرع</a:t>
            </a:r>
            <a:r>
              <a:rPr lang="ar-SA" b="1" dirty="0" smtClean="0">
                <a:cs typeface="Traditional Arabic" pitchFamily="2" charset="-78"/>
              </a:rPr>
              <a:t>، </a:t>
            </a:r>
            <a:r>
              <a:rPr lang="ar-SA" b="1" dirty="0" smtClean="0">
                <a:cs typeface="Traditional Arabic" pitchFamily="2" charset="-78"/>
              </a:rPr>
              <a:t>بل هي موافقة لما جاء </a:t>
            </a:r>
            <a:r>
              <a:rPr lang="ar-SA" b="1" dirty="0" err="1" smtClean="0">
                <a:cs typeface="Traditional Arabic" pitchFamily="2" charset="-78"/>
              </a:rPr>
              <a:t>به</a:t>
            </a:r>
            <a:r>
              <a:rPr lang="ar-SA" b="1" dirty="0" smtClean="0">
                <a:cs typeface="Traditional Arabic" pitchFamily="2" charset="-78"/>
              </a:rPr>
              <a:t>، </a:t>
            </a:r>
            <a:r>
              <a:rPr lang="ar-SA" b="1" dirty="0" smtClean="0">
                <a:cs typeface="Traditional Arabic" pitchFamily="2" charset="-78"/>
              </a:rPr>
              <a:t>بل هي جزء من </a:t>
            </a:r>
            <a:r>
              <a:rPr lang="ar-SA" b="1" dirty="0" smtClean="0">
                <a:cs typeface="Traditional Arabic" pitchFamily="2" charset="-78"/>
              </a:rPr>
              <a:t>أجزائه، </a:t>
            </a:r>
            <a:r>
              <a:rPr lang="ar-SA" b="1" dirty="0" smtClean="0">
                <a:cs typeface="Traditional Arabic" pitchFamily="2" charset="-78"/>
              </a:rPr>
              <a:t>ونحن نسميها سياسة تبعا </a:t>
            </a:r>
            <a:r>
              <a:rPr lang="ar-SA" b="1" dirty="0" smtClean="0">
                <a:cs typeface="Traditional Arabic" pitchFamily="2" charset="-78"/>
              </a:rPr>
              <a:t>لمصطلحهم، </a:t>
            </a:r>
            <a:r>
              <a:rPr lang="ar-SA" b="1" dirty="0" smtClean="0">
                <a:cs typeface="Traditional Arabic" pitchFamily="2" charset="-78"/>
              </a:rPr>
              <a:t>وإنما هي عدل الله </a:t>
            </a:r>
            <a:r>
              <a:rPr lang="ar-SA" b="1" dirty="0" smtClean="0">
                <a:cs typeface="Traditional Arabic" pitchFamily="2" charset="-78"/>
              </a:rPr>
              <a:t>ورسوله، </a:t>
            </a:r>
            <a:r>
              <a:rPr lang="ar-SA" b="1" dirty="0" smtClean="0">
                <a:cs typeface="Traditional Arabic" pitchFamily="2" charset="-78"/>
              </a:rPr>
              <a:t>ظهر بهذه الأمارات </a:t>
            </a:r>
            <a:r>
              <a:rPr lang="ar-SA" b="1" dirty="0" smtClean="0">
                <a:cs typeface="Traditional Arabic" pitchFamily="2" charset="-78"/>
              </a:rPr>
              <a:t>والعلامات.</a:t>
            </a:r>
            <a:endParaRPr lang="ar-SA" b="1" dirty="0" smtClean="0">
              <a:cs typeface="Traditional Arabic" pitchFamily="2" charset="-78"/>
            </a:endParaRPr>
          </a:p>
          <a:p>
            <a:pPr algn="just" rtl="1">
              <a:lnSpc>
                <a:spcPct val="115000"/>
              </a:lnSpc>
              <a:spcAft>
                <a:spcPts val="1000"/>
              </a:spcAft>
            </a:pPr>
            <a:r>
              <a:rPr lang="ar-SA" b="1" dirty="0" smtClean="0">
                <a:cs typeface="Traditional Arabic" pitchFamily="2" charset="-78"/>
              </a:rPr>
              <a:t>فقد حبس </a:t>
            </a:r>
            <a:r>
              <a:rPr lang="ar-SA" b="1" dirty="0" smtClean="0">
                <a:ea typeface="Calibri"/>
                <a:cs typeface="Traditional Arabic" pitchFamily="2" charset="-78"/>
              </a:rPr>
              <a:t>رسول </a:t>
            </a:r>
            <a:r>
              <a:rPr lang="ar-SA" b="1" dirty="0" smtClean="0">
                <a:ea typeface="Calibri"/>
                <a:cs typeface="Traditional Arabic" pitchFamily="2" charset="-78"/>
              </a:rPr>
              <a:t>الله صلى الله عليه وسلم في </a:t>
            </a:r>
            <a:r>
              <a:rPr lang="ar-SA" b="1" dirty="0" smtClean="0">
                <a:ea typeface="Calibri"/>
                <a:cs typeface="Traditional Arabic" pitchFamily="2" charset="-78"/>
              </a:rPr>
              <a:t>تهمة، </a:t>
            </a:r>
            <a:r>
              <a:rPr lang="ar-SA" b="1" dirty="0" smtClean="0">
                <a:ea typeface="Calibri"/>
                <a:cs typeface="Traditional Arabic" pitchFamily="2" charset="-78"/>
              </a:rPr>
              <a:t>وعاقب في </a:t>
            </a:r>
            <a:r>
              <a:rPr lang="ar-SA" b="1" dirty="0" smtClean="0">
                <a:ea typeface="Calibri"/>
                <a:cs typeface="Traditional Arabic" pitchFamily="2" charset="-78"/>
              </a:rPr>
              <a:t>تهمة، </a:t>
            </a:r>
            <a:r>
              <a:rPr lang="ar-SA" b="1" dirty="0" smtClean="0">
                <a:ea typeface="Calibri"/>
                <a:cs typeface="Traditional Arabic" pitchFamily="2" charset="-78"/>
              </a:rPr>
              <a:t>لما ظهرت أمارات الريبة </a:t>
            </a:r>
            <a:r>
              <a:rPr lang="ar-SA" b="1" smtClean="0">
                <a:ea typeface="Calibri"/>
                <a:cs typeface="Traditional Arabic" pitchFamily="2" charset="-78"/>
              </a:rPr>
              <a:t>على </a:t>
            </a:r>
            <a:r>
              <a:rPr lang="ar-SA" b="1" smtClean="0">
                <a:ea typeface="Calibri"/>
                <a:cs typeface="Traditional Arabic" pitchFamily="2" charset="-78"/>
              </a:rPr>
              <a:t>المتهم.</a:t>
            </a:r>
            <a:endParaRPr lang="ar-SA" b="1" dirty="0" smtClean="0">
              <a:ea typeface="Calibri"/>
              <a:cs typeface="Traditional Arabic" pitchFamily="2" charset="-78"/>
            </a:endParaRPr>
          </a:p>
          <a:p>
            <a:pPr algn="just" rtl="1">
              <a:lnSpc>
                <a:spcPct val="115000"/>
              </a:lnSpc>
              <a:spcAft>
                <a:spcPts val="1000"/>
              </a:spcAft>
            </a:pPr>
            <a:r>
              <a:rPr lang="ar-SA" b="1" dirty="0" smtClean="0">
                <a:ea typeface="Calibri"/>
                <a:cs typeface="Traditional Arabic" pitchFamily="2" charset="-78"/>
              </a:rPr>
              <a:t>فمن </a:t>
            </a:r>
            <a:r>
              <a:rPr lang="ar-SA" b="1" dirty="0" smtClean="0">
                <a:ea typeface="Calibri"/>
                <a:cs typeface="Traditional Arabic" pitchFamily="2" charset="-78"/>
              </a:rPr>
              <a:t>أطلق كل متهم وحلفه وخلى سبيله - مع علمه باشتهاره بالفساد في </a:t>
            </a:r>
            <a:r>
              <a:rPr lang="ar-SA" b="1" dirty="0" smtClean="0">
                <a:ea typeface="Calibri"/>
                <a:cs typeface="Traditional Arabic" pitchFamily="2" charset="-78"/>
              </a:rPr>
              <a:t>الأرض، </a:t>
            </a:r>
            <a:r>
              <a:rPr lang="ar-SA" b="1" dirty="0" smtClean="0">
                <a:ea typeface="Calibri"/>
                <a:cs typeface="Traditional Arabic" pitchFamily="2" charset="-78"/>
              </a:rPr>
              <a:t>وكثرة </a:t>
            </a:r>
            <a:r>
              <a:rPr lang="ar-SA" b="1" dirty="0" smtClean="0">
                <a:ea typeface="Calibri"/>
                <a:cs typeface="Traditional Arabic" pitchFamily="2" charset="-78"/>
              </a:rPr>
              <a:t>سرقاته، وقال: </a:t>
            </a:r>
            <a:r>
              <a:rPr lang="ar-SA" b="1" dirty="0" smtClean="0">
                <a:ea typeface="Calibri"/>
                <a:cs typeface="Traditional Arabic" pitchFamily="2" charset="-78"/>
              </a:rPr>
              <a:t>لا آخذه إلا بشاهدي عدل - فقوله مخالف للسياسة </a:t>
            </a:r>
            <a:r>
              <a:rPr lang="ar-SA" b="1" dirty="0" smtClean="0">
                <a:ea typeface="Calibri"/>
                <a:cs typeface="Traditional Arabic" pitchFamily="2" charset="-78"/>
              </a:rPr>
              <a:t>الشرعية.</a:t>
            </a:r>
            <a:endParaRPr lang="ar-SA" b="1" dirty="0" smtClean="0">
              <a:ea typeface="Calibri"/>
              <a:cs typeface="Traditional Arabic" pitchFamily="2" charset="-78"/>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7652"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7653"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2230</TotalTime>
  <Words>1040</Words>
  <Application>Microsoft Office PowerPoint</Application>
  <PresentationFormat>A4 Paper (210x297 mm)‎</PresentationFormat>
  <Paragraphs>47</Paragraphs>
  <Slides>15</Slides>
  <Notes>0</Notes>
  <HiddenSlides>0</HiddenSlides>
  <MMClips>0</MMClips>
  <ScaleCrop>false</ScaleCrop>
  <HeadingPairs>
    <vt:vector size="4" baseType="variant">
      <vt:variant>
        <vt:lpstr>سمة</vt:lpstr>
      </vt:variant>
      <vt:variant>
        <vt:i4>1</vt:i4>
      </vt:variant>
      <vt:variant>
        <vt:lpstr>عناوين الشرائح</vt:lpstr>
      </vt:variant>
      <vt:variant>
        <vt:i4>15</vt:i4>
      </vt:variant>
    </vt:vector>
  </HeadingPairs>
  <TitlesOfParts>
    <vt:vector size="16" baseType="lpstr">
      <vt:lpstr>Office Theme</vt:lpstr>
      <vt:lpstr>الشريحة 1</vt:lpstr>
      <vt:lpstr>المحاضرة الرابعة عشرة</vt:lpstr>
      <vt:lpstr>عناصر المحاضرة</vt:lpstr>
      <vt:lpstr>السياسة الشرعية لابن تيمية</vt:lpstr>
      <vt:lpstr>الشريحة 5</vt:lpstr>
      <vt:lpstr>الشريحة 6</vt:lpstr>
      <vt:lpstr>الشريحة 7</vt:lpstr>
      <vt:lpstr>الحسبة لابن تيمية</vt:lpstr>
      <vt:lpstr>الشريحة 9</vt:lpstr>
      <vt:lpstr>الشريحة 10</vt:lpstr>
      <vt:lpstr>الطرق الحكمية لابن القيم</vt:lpstr>
      <vt:lpstr>الشريحة 12</vt:lpstr>
      <vt:lpstr>الشريحة 13</vt:lpstr>
      <vt:lpstr>الشريحة 14</vt:lpstr>
      <vt:lpstr>الشريحة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saleh</cp:lastModifiedBy>
  <cp:revision>207</cp:revision>
  <dcterms:created xsi:type="dcterms:W3CDTF">2009-10-14T19:14:34Z</dcterms:created>
  <dcterms:modified xsi:type="dcterms:W3CDTF">2013-04-16T03:14:47Z</dcterms:modified>
</cp:coreProperties>
</file>