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300" r:id="rId4"/>
    <p:sldId id="310" r:id="rId5"/>
    <p:sldId id="267" r:id="rId6"/>
    <p:sldId id="301" r:id="rId7"/>
    <p:sldId id="313" r:id="rId8"/>
    <p:sldId id="311" r:id="rId9"/>
    <p:sldId id="298" r:id="rId10"/>
    <p:sldId id="297" r:id="rId11"/>
    <p:sldId id="299" r:id="rId12"/>
    <p:sldId id="302" r:id="rId13"/>
    <p:sldId id="304" r:id="rId14"/>
    <p:sldId id="303" r:id="rId15"/>
    <p:sldId id="305" r:id="rId16"/>
    <p:sldId id="314" r:id="rId17"/>
    <p:sldId id="306" r:id="rId18"/>
    <p:sldId id="307" r:id="rId19"/>
    <p:sldId id="309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1542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2/17/2012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عنوان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85800" y="28956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الحديث (2)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محمد سعيد صبري صباح</a:t>
            </a:r>
            <a:endParaRPr lang="en-US" sz="3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286000"/>
            <a:ext cx="8420100" cy="1470025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e_AlMateen" pitchFamily="2" charset="-78"/>
              </a:rPr>
              <a:t>المحاضرة الثالثة</a:t>
            </a:r>
            <a:endParaRPr lang="en-US" spc="-150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b="1" dirty="0" smtClean="0"/>
              <a:t> </a:t>
            </a:r>
          </a:p>
          <a:p>
            <a:pPr algn="ctr" rtl="1"/>
            <a:endParaRPr lang="ar-SA" b="1" dirty="0" smtClean="0"/>
          </a:p>
          <a:p>
            <a:pPr algn="ctr" rtl="1"/>
            <a:r>
              <a:rPr lang="ar-SA" b="1" dirty="0" smtClean="0"/>
              <a:t>ا – مدخل إلى باب الصَّداق .</a:t>
            </a:r>
          </a:p>
          <a:p>
            <a:pPr algn="ctr" rtl="1"/>
            <a:endParaRPr lang="ar-SA" dirty="0" smtClean="0"/>
          </a:p>
          <a:p>
            <a:pPr algn="ctr" rtl="1"/>
            <a:r>
              <a:rPr lang="ar-SA" b="1" dirty="0" smtClean="0"/>
              <a:t>2 – دراسة لأربعة أحاديث من باب الصَّداق .</a:t>
            </a:r>
          </a:p>
          <a:p>
            <a:pPr rtl="1"/>
            <a:endParaRPr lang="ar-SA" b="1" dirty="0" smtClean="0"/>
          </a:p>
          <a:p>
            <a:pPr rtl="1"/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/>
            <a:r>
              <a:rPr lang="ar-SA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[1] مدخل إلى باب 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الصَّداق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[1/1] : المرادُ بالصَّداق.</a:t>
            </a:r>
          </a:p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[2/1] : أَشهرُ أسمائِه .</a:t>
            </a:r>
          </a:p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[3/1] : أَصلُ مشروعيتِه </a:t>
            </a:r>
            <a:r>
              <a:rPr lang="ar-SA" sz="3600" b="1" dirty="0" smtClean="0"/>
              <a:t>.</a:t>
            </a:r>
            <a:endParaRPr lang="ar-SA" b="1" dirty="0" smtClean="0"/>
          </a:p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[4/1] : مِقدارُه .</a:t>
            </a:r>
          </a:p>
          <a:p>
            <a:pPr rtl="1"/>
            <a:endParaRPr lang="ar-SA" b="1" u="sng" dirty="0" smtClean="0"/>
          </a:p>
          <a:p>
            <a:pPr rtl="1"/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41158" y="381000"/>
            <a:ext cx="8915400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 eaLnBrk="1" hangingPunct="1">
              <a:defRPr/>
            </a:pPr>
            <a:r>
              <a:rPr lang="ar-SA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[1] مدخل إلى باب 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الصَّداق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b="1" u="sng" dirty="0" smtClean="0">
                <a:solidFill>
                  <a:srgbClr val="FF0000"/>
                </a:solidFill>
              </a:rPr>
              <a:t> </a:t>
            </a:r>
            <a:r>
              <a:rPr lang="ar-SA" b="1" u="sng" dirty="0" smtClean="0"/>
              <a:t>[1/1] :  المراد بالصَّداق</a:t>
            </a:r>
          </a:p>
          <a:p>
            <a:pPr algn="justLow" rtl="1"/>
            <a:r>
              <a:rPr lang="ar-SA" dirty="0" smtClean="0"/>
              <a:t>= الصَّداق لغة :(بفتح الصاد وكسرها) مأخوذ من الصِّدق ؛ لإشعارِه بصدق رغبة الزوج في الزوجة ! والصِّدق : مطابقة الأمر للواقع .</a:t>
            </a:r>
          </a:p>
          <a:p>
            <a:pPr algn="justLow" rtl="1"/>
            <a:r>
              <a:rPr lang="ar-SA" dirty="0" smtClean="0"/>
              <a:t>= الصّداقُ شرعا : هو العِوَضُ الذي يَقَدَّمُ للمرأة قبل عقد النكاح أو بعده مقابل استباحة الزوج بِضعها بالحلال . </a:t>
            </a:r>
          </a:p>
          <a:p>
            <a:pPr algn="justLow" rtl="1"/>
            <a:r>
              <a:rPr lang="ar-SA" b="1" u="sng" dirty="0" smtClean="0"/>
              <a:t>[2/1] : أشهرُ أسمائِه .</a:t>
            </a:r>
          </a:p>
          <a:p>
            <a:pPr algn="justLow" rtl="1"/>
            <a:r>
              <a:rPr lang="ar-SA" dirty="0" smtClean="0"/>
              <a:t>لهذا العوض ثمانيةُ أسماء ؛ ولعلَّ أشهرَها أربعة ؛ هي : صداق ، ومهر ، ونحلة ، وفريضة 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[1]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u="sng" dirty="0" smtClean="0"/>
              <a:t>[3/1] : أصل مشروعيتِه </a:t>
            </a:r>
            <a:r>
              <a:rPr lang="ar-SA" sz="3600" b="1" u="sng" dirty="0" smtClean="0"/>
              <a:t>.</a:t>
            </a:r>
          </a:p>
          <a:p>
            <a:pPr marL="0" algn="justLow" rtl="1"/>
            <a:r>
              <a:rPr lang="ar-SA" sz="3600" dirty="0" smtClean="0"/>
              <a:t>كان الصداق في الشرائع السابقة على الإسلام يقدم للأولياء ! فشرع الإسلام تقديمه للزوجات ؛ وهو مشروع بالكتاب والسنة والإجماع والقياس .</a:t>
            </a:r>
          </a:p>
          <a:p>
            <a:pPr rtl="1"/>
            <a:r>
              <a:rPr lang="ar-SA" sz="3600" b="1" dirty="0" smtClean="0"/>
              <a:t>=</a:t>
            </a:r>
            <a:r>
              <a:rPr lang="ar-SA" sz="3600" dirty="0" smtClean="0"/>
              <a:t> فهو </a:t>
            </a:r>
            <a:r>
              <a:rPr lang="ar-SA" sz="3600" b="1" dirty="0" smtClean="0"/>
              <a:t>ثابت بالكتاب </a:t>
            </a:r>
            <a:r>
              <a:rPr lang="ar-SA" sz="3600" dirty="0" smtClean="0"/>
              <a:t>في عدة مواضع ، منها قوله تعالى </a:t>
            </a:r>
            <a:r>
              <a:rPr lang="ar-SA" sz="3600" dirty="0" smtClean="0">
                <a:cs typeface="+mn-cs"/>
              </a:rPr>
              <a:t>:      { </a:t>
            </a:r>
            <a:r>
              <a:rPr lang="ar-SA" sz="3600" dirty="0" err="1" smtClean="0">
                <a:cs typeface="+mn-cs"/>
              </a:rPr>
              <a:t>وءاتوا</a:t>
            </a:r>
            <a:r>
              <a:rPr lang="ar-SA" sz="3600" dirty="0" smtClean="0">
                <a:cs typeface="+mn-cs"/>
              </a:rPr>
              <a:t> النساء صدقاتهن نحلة}.</a:t>
            </a:r>
            <a:r>
              <a:rPr lang="ar-SA" sz="3600" dirty="0" smtClean="0"/>
              <a:t> </a:t>
            </a:r>
          </a:p>
          <a:p>
            <a:pPr rtl="1"/>
            <a:r>
              <a:rPr lang="ar-SA" sz="3600" b="1" dirty="0" smtClean="0"/>
              <a:t>=</a:t>
            </a:r>
            <a:r>
              <a:rPr lang="ar-SA" sz="3600" dirty="0" smtClean="0"/>
              <a:t> وهو </a:t>
            </a:r>
            <a:r>
              <a:rPr lang="ar-SA" sz="3600" b="1" dirty="0" smtClean="0"/>
              <a:t>ثابت بالسنة </a:t>
            </a:r>
            <a:r>
              <a:rPr lang="ar-SA" sz="3600" dirty="0" smtClean="0"/>
              <a:t>المطهرة : بقوله – </a:t>
            </a:r>
            <a:r>
              <a:rPr lang="ar-SA" dirty="0" smtClean="0"/>
              <a:t>صلى الله عليه وسلم </a:t>
            </a:r>
            <a:r>
              <a:rPr lang="ar-SA" sz="3600" dirty="0" smtClean="0"/>
              <a:t>-</a:t>
            </a: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[1]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  وفعله وتقريره ؛ وسيأتي بعد قليل ذكر بعض الأحاديث بهذا الشأن. </a:t>
            </a:r>
          </a:p>
          <a:p>
            <a:pPr rtl="1"/>
            <a:r>
              <a:rPr lang="ar-SA" b="1" dirty="0" smtClean="0"/>
              <a:t>= </a:t>
            </a:r>
            <a:r>
              <a:rPr lang="ar-SA" dirty="0" smtClean="0"/>
              <a:t>وهو </a:t>
            </a:r>
            <a:r>
              <a:rPr lang="ar-SA" b="1" dirty="0" smtClean="0"/>
              <a:t>ثابت بإجماع </a:t>
            </a:r>
            <a:r>
              <a:rPr lang="ar-SA" dirty="0" smtClean="0"/>
              <a:t>أهل العلم على مشروعيته .</a:t>
            </a:r>
          </a:p>
          <a:p>
            <a:pPr algn="justLow" rtl="1"/>
            <a:r>
              <a:rPr lang="ar-SA" b="1" dirty="0" smtClean="0"/>
              <a:t>=</a:t>
            </a:r>
            <a:r>
              <a:rPr lang="ar-SA" dirty="0" smtClean="0"/>
              <a:t> وهو </a:t>
            </a:r>
            <a:r>
              <a:rPr lang="ar-SA" b="1" dirty="0" smtClean="0"/>
              <a:t>ثابت بالقياس </a:t>
            </a:r>
            <a:r>
              <a:rPr lang="ar-SA" dirty="0" smtClean="0"/>
              <a:t>؛ باعتبار أنَّ النكاح لا بد له من الاستباحة ، والاستباحة لا بد لها من عوض .</a:t>
            </a:r>
          </a:p>
          <a:p>
            <a:pPr rtl="1"/>
            <a:r>
              <a:rPr lang="ar-SA" b="1" u="sng" dirty="0" smtClean="0"/>
              <a:t>[4/1] : مقدارُه .</a:t>
            </a:r>
          </a:p>
          <a:p>
            <a:pPr marL="0" algn="justLow" rtl="1"/>
            <a:r>
              <a:rPr lang="ar-SA" dirty="0" smtClean="0"/>
              <a:t>لم يرد في النصوص الشرعية تحديد لمقدار الصداق ؛ غير أنَّ الشريعة السمحة التي أتت بالتيسير على الناس في كل أمورهم ،أتت باستحباب التخفيف في المهر؛ دون تحديد لأكثره أو أقلِّه .</a:t>
            </a:r>
          </a:p>
          <a:p>
            <a:pPr rtl="1"/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[2] دراسة لأربعة أحاديث من باب الصَّداق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[1/2] : الحديث الأول  ( ح1 / 968 ، </a:t>
            </a:r>
            <a:r>
              <a:rPr lang="ar-SA" b="1" dirty="0" err="1" smtClean="0"/>
              <a:t>ص</a:t>
            </a:r>
            <a:r>
              <a:rPr lang="ar-SA" b="1" dirty="0" smtClean="0"/>
              <a:t> : 103 - 105 )</a:t>
            </a:r>
          </a:p>
          <a:p>
            <a:pPr rtl="1"/>
            <a:endParaRPr lang="ar-SA" b="1" u="sng" dirty="0" smtClean="0"/>
          </a:p>
          <a:p>
            <a:pPr rtl="1"/>
            <a:r>
              <a:rPr lang="ar-SA" b="1" dirty="0" smtClean="0"/>
              <a:t>[2/2] : الحديث الثاني ( </a:t>
            </a:r>
            <a:r>
              <a:rPr lang="ar-SA" b="1" dirty="0" err="1" smtClean="0"/>
              <a:t>ح</a:t>
            </a:r>
            <a:r>
              <a:rPr lang="ar-SA" b="1" dirty="0" smtClean="0"/>
              <a:t> 2/ 969 ، </a:t>
            </a:r>
            <a:r>
              <a:rPr lang="ar-SA" b="1" dirty="0" err="1" smtClean="0"/>
              <a:t>ص</a:t>
            </a:r>
            <a:r>
              <a:rPr lang="ar-SA" b="1" dirty="0" smtClean="0"/>
              <a:t> : 105– 107)</a:t>
            </a:r>
          </a:p>
          <a:p>
            <a:pPr rtl="1"/>
            <a:endParaRPr lang="ar-SA" b="1" u="sng" dirty="0" smtClean="0"/>
          </a:p>
          <a:p>
            <a:pPr rtl="1"/>
            <a:r>
              <a:rPr lang="ar-SA" b="1" dirty="0" smtClean="0"/>
              <a:t>[3/2] : الحديث الثالث ( </a:t>
            </a:r>
            <a:r>
              <a:rPr lang="ar-SA" b="1" dirty="0" err="1" smtClean="0"/>
              <a:t>ح</a:t>
            </a:r>
            <a:r>
              <a:rPr lang="ar-SA" b="1" dirty="0" smtClean="0"/>
              <a:t> 3 / 970 ، </a:t>
            </a:r>
            <a:r>
              <a:rPr lang="ar-SA" b="1" dirty="0" err="1" smtClean="0"/>
              <a:t>ص</a:t>
            </a:r>
            <a:r>
              <a:rPr lang="ar-SA" b="1" dirty="0" smtClean="0"/>
              <a:t> : 107– 108 )</a:t>
            </a:r>
          </a:p>
          <a:p>
            <a:pPr rtl="1"/>
            <a:endParaRPr lang="ar-SA" b="1" u="sng" dirty="0" smtClean="0"/>
          </a:p>
          <a:p>
            <a:pPr rtl="1"/>
            <a:r>
              <a:rPr lang="ar-SA" b="1" dirty="0" smtClean="0"/>
              <a:t>[4/2] : الحديث الرابع ( </a:t>
            </a:r>
            <a:r>
              <a:rPr lang="ar-SA" b="1" dirty="0" err="1" smtClean="0"/>
              <a:t>ح</a:t>
            </a:r>
            <a:r>
              <a:rPr lang="ar-SA" b="1" dirty="0" smtClean="0"/>
              <a:t> 5 / 972 ، </a:t>
            </a:r>
            <a:r>
              <a:rPr lang="ar-SA" b="1" dirty="0" err="1" smtClean="0"/>
              <a:t>ص</a:t>
            </a:r>
            <a:r>
              <a:rPr lang="ar-SA" b="1" dirty="0" smtClean="0"/>
              <a:t> : 110 – 112)</a:t>
            </a:r>
          </a:p>
          <a:p>
            <a:pPr rtl="1"/>
            <a:endParaRPr lang="ar-SA" b="1" u="sng" dirty="0" smtClean="0"/>
          </a:p>
          <a:p>
            <a:pPr rtl="1"/>
            <a:endParaRPr lang="ar-SA" b="1" u="sng" dirty="0" smtClean="0"/>
          </a:p>
          <a:p>
            <a:pPr rtl="1"/>
            <a:endParaRPr lang="ar-SA" b="1" u="sng" dirty="0" smtClean="0"/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[2] دراسة لأربعة أحاديث من باب الصَّداق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b="1" u="sng" dirty="0" smtClean="0"/>
              <a:t>[1/2] : الحديث الأول  ( ح1 / 968 ، </a:t>
            </a:r>
            <a:r>
              <a:rPr lang="ar-SA" b="1" u="sng" dirty="0" err="1" smtClean="0"/>
              <a:t>ص</a:t>
            </a:r>
            <a:r>
              <a:rPr lang="ar-SA" b="1" u="sng" dirty="0" smtClean="0"/>
              <a:t> : 103 - 105 )</a:t>
            </a:r>
          </a:p>
          <a:p>
            <a:pPr marL="0" algn="justLow" rtl="1"/>
            <a:r>
              <a:rPr lang="ar-SA" dirty="0" smtClean="0"/>
              <a:t>عن أنس – رضي الله عنه – عن النبي – صلى الله عليه وسلم – </a:t>
            </a:r>
            <a:r>
              <a:rPr lang="ar-SA" dirty="0" smtClean="0"/>
              <a:t>{</a:t>
            </a:r>
            <a:r>
              <a:rPr lang="ar-SA" b="1" dirty="0" smtClean="0"/>
              <a:t>أنَّه </a:t>
            </a:r>
            <a:r>
              <a:rPr lang="ar-SA" b="1" dirty="0" smtClean="0"/>
              <a:t>أعتق صَفِيَّةَ وجعل عِتْقَها </a:t>
            </a:r>
            <a:r>
              <a:rPr lang="ar-SA" b="1" dirty="0" smtClean="0"/>
              <a:t>صَداقَها }</a:t>
            </a:r>
            <a:r>
              <a:rPr lang="ar-SA" dirty="0" smtClean="0"/>
              <a:t> </a:t>
            </a:r>
            <a:r>
              <a:rPr lang="ar-SA" dirty="0" smtClean="0"/>
              <a:t>. متفق عليه .</a:t>
            </a:r>
          </a:p>
          <a:p>
            <a:pPr marL="0" algn="justLow" rtl="1"/>
            <a:r>
              <a:rPr lang="ar-SA" b="1" dirty="0" smtClean="0"/>
              <a:t># ترجمة صفية :</a:t>
            </a:r>
          </a:p>
          <a:p>
            <a:pPr marL="0" algn="justLow" rtl="1"/>
            <a:r>
              <a:rPr lang="ar-SA" dirty="0" smtClean="0"/>
              <a:t>هي أُمُّ المؤمنين ، صفيةُ بنتُ حُيَيّ َبنِ أخطب – أحد زعماء يهود بني النضير – كانت زوجة لكنانة بن أبي الحقيق قبل مقتله في خيبر سنة ست للهجرة ووقوعها هي في الأسر ؛ وقد حرَّرها رسول الله  - </a:t>
            </a:r>
            <a:r>
              <a:rPr lang="ar-SA" sz="2800" dirty="0" smtClean="0"/>
              <a:t>صلى الله عليه وسلم </a:t>
            </a:r>
            <a:r>
              <a:rPr lang="ar-SA" dirty="0" smtClean="0"/>
              <a:t>– ثمَّ تزوجها جبرا لخاطرها ؛وقد توفيت سنة (50هـ) .   </a:t>
            </a:r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تابع [2]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# معاني أهم مفردات الحديث :</a:t>
            </a:r>
          </a:p>
          <a:p>
            <a:pPr rtl="1"/>
            <a:r>
              <a:rPr lang="ar-SA" b="1" dirty="0" smtClean="0"/>
              <a:t>أعتق : </a:t>
            </a:r>
            <a:r>
              <a:rPr lang="ar-SA" dirty="0" smtClean="0"/>
              <a:t>أي حرَّر وخلَّص من الرَّق .</a:t>
            </a:r>
          </a:p>
          <a:p>
            <a:pPr rtl="1"/>
            <a:r>
              <a:rPr lang="ar-SA" b="1" dirty="0" smtClean="0"/>
              <a:t># بعضُ ما يؤخذُ من الحديث 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الحديث دليل على رأفت النبي – </a:t>
            </a:r>
            <a:r>
              <a:rPr lang="ar-SA" sz="2000" dirty="0" smtClean="0"/>
              <a:t>صلى الله عليه وسلم </a:t>
            </a:r>
            <a:r>
              <a:rPr lang="ar-SA" dirty="0" smtClean="0"/>
              <a:t>– ورحمته ؛ فزواجه من صفية فيه جبر لخاطرها المكسور بفقدها لأبيها وزوجها وحريتها؛ وهي النسيبة التي ينتهي نسبها إلى هارون بن عمران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الحديث دليل على صحة جعل العتق صداقا ؛ لمن قال بجواز ذلك. .-   وفي هذه المسألة خلاف بين أهل العلم  - .</a:t>
            </a:r>
          </a:p>
          <a:p>
            <a:pPr rtl="1"/>
            <a:endParaRPr lang="ar-SA" b="1" dirty="0" smtClean="0"/>
          </a:p>
          <a:p>
            <a:pPr rtl="1"/>
            <a:endParaRPr lang="ar-SA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عنصر نائب للمحتوى 12"/>
          <p:cNvSpPr>
            <a:spLocks noGrp="1"/>
          </p:cNvSpPr>
          <p:nvPr>
            <p:ph idx="1"/>
          </p:nvPr>
        </p:nvSpPr>
        <p:spPr>
          <a:xfrm>
            <a:off x="533400" y="1524000"/>
            <a:ext cx="8915400" cy="4754563"/>
          </a:xfrm>
        </p:spPr>
        <p:txBody>
          <a:bodyPr/>
          <a:lstStyle/>
          <a:p>
            <a:pPr marL="0" algn="ctr" rtl="1"/>
            <a:r>
              <a:rPr lang="ar-SA" b="1" u="sng" dirty="0" smtClean="0"/>
              <a:t>[2/2] : الحديث الثاني ( </a:t>
            </a:r>
            <a:r>
              <a:rPr lang="ar-SA" b="1" u="sng" dirty="0" err="1" smtClean="0"/>
              <a:t>ح</a:t>
            </a:r>
            <a:r>
              <a:rPr lang="ar-SA" b="1" u="sng" dirty="0" smtClean="0"/>
              <a:t> 2/ 969 ، </a:t>
            </a:r>
            <a:r>
              <a:rPr lang="ar-SA" b="1" u="sng" dirty="0" err="1" smtClean="0"/>
              <a:t>ص</a:t>
            </a:r>
            <a:r>
              <a:rPr lang="ar-SA" b="1" u="sng" dirty="0" smtClean="0"/>
              <a:t> : 105– 107)</a:t>
            </a:r>
          </a:p>
          <a:p>
            <a:pPr marL="0" algn="justLow" rtl="1"/>
            <a:endParaRPr lang="ar-SA" b="1" u="sng" dirty="0" smtClean="0"/>
          </a:p>
          <a:p>
            <a:pPr marL="0" algn="justLow" rtl="1"/>
            <a:r>
              <a:rPr lang="ar-SA" dirty="0" smtClean="0"/>
              <a:t>عن أبي </a:t>
            </a:r>
            <a:r>
              <a:rPr lang="ar-SA" dirty="0" err="1" smtClean="0"/>
              <a:t>سَلَمَةَ</a:t>
            </a:r>
            <a:r>
              <a:rPr lang="ar-SA" dirty="0" smtClean="0"/>
              <a:t> بْنِ عبدِ الرحمن – رضي الله عنه – أنَّه قال : سَأَلتُ عائشةَ – رضي الله عنها – </a:t>
            </a:r>
            <a:r>
              <a:rPr lang="ar-SA" b="1" dirty="0" smtClean="0"/>
              <a:t>كم كان صّداقُ رسول الله </a:t>
            </a:r>
            <a:r>
              <a:rPr lang="ar-SA" dirty="0" smtClean="0"/>
              <a:t>– صلى الله عليه وسلَّم ؟</a:t>
            </a:r>
            <a:r>
              <a:rPr lang="ar-SA" b="1" dirty="0" smtClean="0"/>
              <a:t> قالت : كان صداُقُهُ لأزواجهِ اثْنَتَيْ عَشْرَةَ أُوْقِيَّة وَنَشّا ، </a:t>
            </a:r>
            <a:r>
              <a:rPr lang="ar-SA" dirty="0" smtClean="0"/>
              <a:t>قالت : أَتدري ما النَّشُّ ؟ قال : قُلتُ : لا ! قالت : نِصْفُ أُوقِيَّة </a:t>
            </a:r>
            <a:r>
              <a:rPr lang="ar-SA" b="1" dirty="0" smtClean="0"/>
              <a:t>؛ فتلكَ  خَمْسُمائِةِ دِرْهَم ؛ فهذا صَداقُ رسول الله – </a:t>
            </a:r>
            <a:r>
              <a:rPr lang="ar-SA" dirty="0" smtClean="0"/>
              <a:t>صلى الله عليه وسلم </a:t>
            </a:r>
            <a:r>
              <a:rPr lang="ar-SA" b="1" dirty="0" smtClean="0"/>
              <a:t>– لأزواجه . </a:t>
            </a:r>
            <a:r>
              <a:rPr lang="ar-SA" dirty="0" smtClean="0"/>
              <a:t>رواه مسلم </a:t>
            </a:r>
            <a:r>
              <a:rPr lang="ar-SA" b="1" dirty="0" smtClean="0"/>
              <a:t>. </a:t>
            </a:r>
          </a:p>
          <a:p>
            <a:pPr marL="0" algn="justLow" rtl="1"/>
            <a:endParaRPr lang="ar-SA" sz="2000" i="1" dirty="0" smtClean="0"/>
          </a:p>
          <a:p>
            <a:pPr marL="0" algn="justLow" rtl="1"/>
            <a:endParaRPr lang="ar-SA" sz="2000" i="1" dirty="0" smtClean="0"/>
          </a:p>
          <a:p>
            <a:pPr marL="0" algn="justLow" rtl="1"/>
            <a:endParaRPr lang="ar-SA" sz="2000" i="1" dirty="0" smtClean="0"/>
          </a:p>
          <a:p>
            <a:pPr marL="0" algn="justLow" rtl="1"/>
            <a:endParaRPr lang="ar-SA" sz="2000" i="1" dirty="0" smtClean="0"/>
          </a:p>
          <a:p>
            <a:pPr marL="0" algn="justLow" rtl="1"/>
            <a:endParaRPr lang="ar-SA" b="1" dirty="0" smtClean="0"/>
          </a:p>
          <a:p>
            <a:pPr marL="0" algn="justLow" rtl="1"/>
            <a:endParaRPr lang="ar-SA" b="1" dirty="0" smtClean="0"/>
          </a:p>
          <a:p>
            <a:pPr marL="0" algn="justLow" rtl="1"/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b="1" dirty="0" smtClean="0"/>
              <a:t># ترجمة أبي </a:t>
            </a:r>
            <a:r>
              <a:rPr lang="ar-SA" b="1" dirty="0" err="1" smtClean="0"/>
              <a:t>سلمة</a:t>
            </a:r>
            <a:r>
              <a:rPr lang="ar-SA" b="1" dirty="0" smtClean="0"/>
              <a:t> :</a:t>
            </a:r>
            <a:r>
              <a:rPr lang="ar-SA" dirty="0" smtClean="0"/>
              <a:t>هو أبو </a:t>
            </a:r>
            <a:r>
              <a:rPr lang="ar-SA" dirty="0" err="1" smtClean="0"/>
              <a:t>سلَمةَ</a:t>
            </a:r>
            <a:r>
              <a:rPr lang="ar-SA" dirty="0" smtClean="0"/>
              <a:t> بنُ عبدِ الرحمنِ بن ِعوف الزهري القرشي ، يُقالُ : إنَّ اسمَهُ كنيتُه . أحدُ فقهاءِ المدينة المشهوريـن بالفقه ؛ كان كثير الحديث واسع الرواية ، سمع عن جماعة من الصحابة وأخذ عنه جماعة . توفي سنة (104هـ) وهو في سبعينَ سنة .</a:t>
            </a:r>
            <a:endParaRPr lang="ar-SA" b="1" dirty="0" smtClean="0"/>
          </a:p>
          <a:p>
            <a:pPr rtl="1"/>
            <a:r>
              <a:rPr lang="ar-SA" b="1" dirty="0" smtClean="0"/>
              <a:t># معاني أهمِ مفردات الحديث :</a:t>
            </a:r>
          </a:p>
          <a:p>
            <a:pPr rtl="1"/>
            <a:r>
              <a:rPr lang="ar-SA" b="1" dirty="0" smtClean="0"/>
              <a:t>= أوقية : </a:t>
            </a:r>
            <a:r>
              <a:rPr lang="ar-SA" dirty="0" smtClean="0"/>
              <a:t>أي أوقية الحجاز ؛ وهي أربعون درهما .</a:t>
            </a:r>
          </a:p>
          <a:p>
            <a:pPr rtl="1"/>
            <a:r>
              <a:rPr lang="ar-SA" b="1" dirty="0" smtClean="0"/>
              <a:t>= نَشَّا   : </a:t>
            </a:r>
            <a:r>
              <a:rPr lang="ar-SA" dirty="0" smtClean="0"/>
              <a:t>أي : عشرون درهما ؛ لأن النش نصفُ أوقية .</a:t>
            </a:r>
          </a:p>
          <a:p>
            <a:pPr rtl="1"/>
            <a:endParaRPr lang="ar-SA" b="1" dirty="0" smtClean="0"/>
          </a:p>
          <a:p>
            <a:pPr algn="justLow" rtl="1"/>
            <a:endParaRPr lang="ar-SA" dirty="0" smtClean="0"/>
          </a:p>
          <a:p>
            <a:pPr rtl="1"/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b="1" dirty="0" smtClean="0"/>
              <a:t>= خمسُمِائَة درهم :</a:t>
            </a:r>
            <a:r>
              <a:rPr lang="ar-SA" dirty="0" smtClean="0"/>
              <a:t>قيَّمها المتخصصون فوجدوها تعادل (140) ريالا عربيا سعوديا .</a:t>
            </a:r>
          </a:p>
          <a:p>
            <a:pPr rtl="1"/>
            <a:r>
              <a:rPr lang="ar-SA" b="1" dirty="0" smtClean="0"/>
              <a:t># بعض ما يؤخذ من الحديث 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بيان مقدار صداق الرسول </a:t>
            </a:r>
            <a:r>
              <a:rPr lang="ar-SA" sz="2000" dirty="0" smtClean="0"/>
              <a:t>– </a:t>
            </a:r>
            <a:r>
              <a:rPr lang="ar-SA" sz="1600" dirty="0" smtClean="0"/>
              <a:t>صلى الله عليه وسلم </a:t>
            </a:r>
            <a:r>
              <a:rPr lang="ar-SA" sz="2000" dirty="0" smtClean="0"/>
              <a:t>– </a:t>
            </a:r>
            <a:r>
              <a:rPr lang="ar-SA" dirty="0" smtClean="0"/>
              <a:t>لزوجاته ؛ وأنه (500) درهم – وهذا باعتبار الأعم الأغلب* -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استحباب تخفيفِ الصداق وتيسيره ؛ اقتداء بالرسول </a:t>
            </a:r>
            <a:r>
              <a:rPr lang="ar-SA" sz="1600" dirty="0" smtClean="0"/>
              <a:t>- صلى الله عليه وسلم - .</a:t>
            </a:r>
            <a:endParaRPr lang="ar-SA" dirty="0" smtClean="0"/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كراهية المغالاة في الصداق تفاخرا أو بطرا أو تشبُّها بالآخرين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الصداق حق للزوجة** ؛ ثابت في السنة النبوية المطهرة .</a:t>
            </a:r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/>
            <a:endParaRPr lang="ar-SA" b="1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b="1" u="sng" dirty="0" smtClean="0"/>
              <a:t>[3/2] : الحديث الثالث ( </a:t>
            </a:r>
            <a:r>
              <a:rPr lang="ar-SA" b="1" u="sng" dirty="0" err="1" smtClean="0"/>
              <a:t>ح</a:t>
            </a:r>
            <a:r>
              <a:rPr lang="ar-SA" b="1" u="sng" dirty="0" smtClean="0"/>
              <a:t> 3 / 970 ، </a:t>
            </a:r>
            <a:r>
              <a:rPr lang="ar-SA" b="1" u="sng" dirty="0" err="1" smtClean="0"/>
              <a:t>ص</a:t>
            </a:r>
            <a:r>
              <a:rPr lang="ar-SA" b="1" u="sng" dirty="0" smtClean="0"/>
              <a:t> : 107– 108 )</a:t>
            </a:r>
          </a:p>
          <a:p>
            <a:pPr marL="0" algn="justLow" rtl="1"/>
            <a:r>
              <a:rPr lang="ar-SA" dirty="0" smtClean="0"/>
              <a:t>عن ابن عباس – رضي الله عنهما – قال : لما تزوج علي فاطمة – رضي الله عنها – قال له رسول الله – صلى الله عليه وسلم - :         </a:t>
            </a:r>
            <a:r>
              <a:rPr lang="ar-SA" b="1" dirty="0" smtClean="0"/>
              <a:t>{ أَعطها شيئا } </a:t>
            </a:r>
            <a:r>
              <a:rPr lang="ar-SA" dirty="0" smtClean="0"/>
              <a:t>قال : ما عندي شيء ، قال : </a:t>
            </a:r>
            <a:r>
              <a:rPr lang="ar-SA" b="1" dirty="0" smtClean="0"/>
              <a:t>{ فأينَ دِرْعُكَ </a:t>
            </a:r>
            <a:r>
              <a:rPr lang="ar-SA" b="1" dirty="0" err="1" smtClean="0"/>
              <a:t>الحُطَمِيَّةُ</a:t>
            </a:r>
            <a:r>
              <a:rPr lang="ar-SA" b="1" dirty="0" smtClean="0"/>
              <a:t> ؟ } </a:t>
            </a:r>
            <a:r>
              <a:rPr lang="ar-SA" dirty="0" smtClean="0"/>
              <a:t>. حديث صحيح رواه :أبو داود والنسائي وصححه الحاكم .</a:t>
            </a:r>
          </a:p>
          <a:p>
            <a:pPr algn="justLow" rtl="1"/>
            <a:r>
              <a:rPr lang="ar-SA" b="1" dirty="0" smtClean="0"/>
              <a:t> التعريف بفاطمة – رضي الله عنها - : </a:t>
            </a:r>
          </a:p>
          <a:p>
            <a:pPr marL="0" algn="justLow" rtl="1"/>
            <a:r>
              <a:rPr lang="ar-SA" dirty="0" smtClean="0"/>
              <a:t>هي أصغر بنات الرسول – صلى الله عليه وسلم – تزوجها علي في رمضان من السنة الثانية الهجرية ، </a:t>
            </a:r>
            <a:r>
              <a:rPr lang="ar-SA" dirty="0" err="1" smtClean="0"/>
              <a:t>وبنى</a:t>
            </a:r>
            <a:r>
              <a:rPr lang="ar-SA" dirty="0" smtClean="0"/>
              <a:t> عليها في شهر ذي الحجة .</a:t>
            </a:r>
            <a:endParaRPr lang="ar-SA" b="1" dirty="0" smtClean="0"/>
          </a:p>
          <a:p>
            <a:pPr marL="0" algn="justLow" rtl="1"/>
            <a:endParaRPr lang="ar-SA" dirty="0" smtClean="0"/>
          </a:p>
          <a:p>
            <a:pPr marL="0" algn="justLow" rtl="1"/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 ولدت لعلي : الحسن والحسين والمحسن وزينب ورقية وأم كلثوم . توفيت بالمدينة المنورة بعد وفاة أبيها  - صلى الله عليه وسلم – بثلاثة أشهر .</a:t>
            </a:r>
            <a:endParaRPr lang="ar-SA" b="1" dirty="0" smtClean="0"/>
          </a:p>
          <a:p>
            <a:pPr marL="0" algn="justLow" rtl="1"/>
            <a:r>
              <a:rPr lang="ar-SA" b="1" dirty="0" smtClean="0"/>
              <a:t># معاني أهمِ مفردات الحديث :</a:t>
            </a:r>
          </a:p>
          <a:p>
            <a:pPr marL="360000" algn="justLow" rtl="1"/>
            <a:r>
              <a:rPr lang="ar-SA" b="1" dirty="0" smtClean="0"/>
              <a:t>= درعك : </a:t>
            </a:r>
            <a:r>
              <a:rPr lang="ar-SA" dirty="0" smtClean="0"/>
              <a:t>أي درع علي بن أبي طالب - رضي الله عنه -  ؛   والدرع : لباس من حديد يقي المحارب أذى السلاح .</a:t>
            </a:r>
            <a:endParaRPr lang="ar-SA" b="1" dirty="0" smtClean="0"/>
          </a:p>
          <a:p>
            <a:pPr algn="justLow" rtl="1"/>
            <a:r>
              <a:rPr lang="ar-SA" b="1" dirty="0" smtClean="0"/>
              <a:t>= </a:t>
            </a:r>
            <a:r>
              <a:rPr lang="ar-SA" b="1" dirty="0" err="1" smtClean="0"/>
              <a:t>الحطمية</a:t>
            </a:r>
            <a:r>
              <a:rPr lang="ar-SA" b="1" dirty="0" smtClean="0"/>
              <a:t> : </a:t>
            </a:r>
            <a:r>
              <a:rPr lang="ar-SA" dirty="0" smtClean="0"/>
              <a:t>نسبة إلى قبيلة (حُطَمةَ ) التي كانت مشهورة بصناعة الدروع .</a:t>
            </a:r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# بعض ما يؤخذ من الحديث :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ينبغي تقديم شيء للزوجة قبل الدخول </a:t>
            </a:r>
            <a:r>
              <a:rPr lang="ar-SA" dirty="0" err="1" smtClean="0"/>
              <a:t>بها</a:t>
            </a:r>
            <a:r>
              <a:rPr lang="ar-SA" dirty="0" smtClean="0"/>
              <a:t> ؛ تقديرا لها ، وجبرا لخاطرها ؛ وتعبيرا لها عن الرغبة فيها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استحباب تخفيف الأب مهر ابنته عند تزويجها؛ اقتداء بفعل الرسول – صلى الله عليه وسلم – عندما زوَّج ابنته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لا يُشترط في الصداق أن يكون من النقود بل يمكن أن يكون من المتاع (كالدرع) ونحوه .</a:t>
            </a:r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b="1" u="sng" dirty="0" smtClean="0"/>
              <a:t>[4/2] : الحديث الرابع ( </a:t>
            </a:r>
            <a:r>
              <a:rPr lang="ar-SA" b="1" u="sng" dirty="0" err="1" smtClean="0"/>
              <a:t>ح</a:t>
            </a:r>
            <a:r>
              <a:rPr lang="ar-SA" b="1" u="sng" dirty="0" smtClean="0"/>
              <a:t> 5 / 972 ، </a:t>
            </a:r>
            <a:r>
              <a:rPr lang="ar-SA" b="1" u="sng" dirty="0" err="1" smtClean="0"/>
              <a:t>ص</a:t>
            </a:r>
            <a:r>
              <a:rPr lang="ar-SA" b="1" u="sng" dirty="0" smtClean="0"/>
              <a:t> : 110 – 112)</a:t>
            </a:r>
          </a:p>
          <a:p>
            <a:pPr marL="0" algn="justLow" rtl="1"/>
            <a:r>
              <a:rPr lang="ar-SA" dirty="0" smtClean="0"/>
              <a:t>عن </a:t>
            </a:r>
            <a:r>
              <a:rPr lang="ar-SA" dirty="0" err="1" smtClean="0"/>
              <a:t>عَلْقَمَةَ</a:t>
            </a:r>
            <a:r>
              <a:rPr lang="ar-SA" dirty="0" smtClean="0"/>
              <a:t> عن ابنِ مسعودٍ : أَنَّه سُئِلَ عنْ رجلٍ تزوَّجَ امرأة ؛ ولم يَفْرضْ لها صَداقا ، ولم يدخُلْ </a:t>
            </a:r>
            <a:r>
              <a:rPr lang="ar-SA" dirty="0" err="1" smtClean="0"/>
              <a:t>بها</a:t>
            </a:r>
            <a:r>
              <a:rPr lang="ar-SA" dirty="0" smtClean="0"/>
              <a:t> حتى مات ؛ فقال ابنُ مسعودٍ : لها مثلُ صَداقِ نسائِها ، لا وَكْسَ ولا شَطَطَ ، وعليها العِدَّةُ ، ولها الميراث ؛ فقام مَعْقِلُ بْنُ سِنانٍ </a:t>
            </a:r>
            <a:r>
              <a:rPr lang="ar-SA" dirty="0" err="1" smtClean="0"/>
              <a:t>الأشْجَعِيُّ</a:t>
            </a:r>
            <a:r>
              <a:rPr lang="ar-SA" dirty="0" smtClean="0"/>
              <a:t> ، فقال : </a:t>
            </a:r>
            <a:r>
              <a:rPr lang="ar-SA" b="1" dirty="0" smtClean="0"/>
              <a:t>قضى رسول الله – صلى الله عليه وسلم – في بَرْوَعَ بِنْتِ واشِقٍ – امرأة منا – مِثْلَ ما قَضَيْتَ </a:t>
            </a:r>
            <a:r>
              <a:rPr lang="ar-SA" dirty="0" smtClean="0"/>
              <a:t>، ففرح </a:t>
            </a:r>
            <a:r>
              <a:rPr lang="ar-SA" dirty="0" err="1" smtClean="0"/>
              <a:t>بها</a:t>
            </a:r>
            <a:r>
              <a:rPr lang="ar-SA" dirty="0" smtClean="0"/>
              <a:t> ابنُ مسعودٍ . حديث صحيح ؛ رواه أحمدُ والأربعةُ ، وصححه الترمذيُّ وجماعة . </a:t>
            </a:r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# ترجمة </a:t>
            </a:r>
            <a:r>
              <a:rPr lang="ar-SA" b="1" dirty="0" err="1" smtClean="0"/>
              <a:t>علقمة</a:t>
            </a:r>
            <a:r>
              <a:rPr lang="ar-SA" b="1" dirty="0" smtClean="0"/>
              <a:t> :</a:t>
            </a:r>
          </a:p>
          <a:p>
            <a:pPr marL="0" algn="justLow" rtl="1"/>
            <a:r>
              <a:rPr lang="ar-SA" dirty="0" smtClean="0"/>
              <a:t>هو </a:t>
            </a:r>
            <a:r>
              <a:rPr lang="ar-SA" dirty="0" err="1" smtClean="0"/>
              <a:t>علقمة</a:t>
            </a:r>
            <a:r>
              <a:rPr lang="ar-SA" dirty="0" smtClean="0"/>
              <a:t> بنُ قيسٍ </a:t>
            </a:r>
            <a:r>
              <a:rPr lang="ar-SA" dirty="0" err="1" smtClean="0"/>
              <a:t>النخعي</a:t>
            </a:r>
            <a:r>
              <a:rPr lang="ar-SA" dirty="0" smtClean="0"/>
              <a:t> ؛ عمُّ الأسود </a:t>
            </a:r>
            <a:r>
              <a:rPr lang="ar-SA" dirty="0" err="1" smtClean="0"/>
              <a:t>النخعي</a:t>
            </a:r>
            <a:r>
              <a:rPr lang="ar-SA" dirty="0" smtClean="0"/>
              <a:t> ؛ تابعي جليل ؛ روى عن عمر بن الخطاب وابن مسعود ، واشتهر بحديث ابن مسعود وصحبته . توفي سنة إحدى وستين هجرية .</a:t>
            </a:r>
          </a:p>
          <a:p>
            <a:pPr rtl="1"/>
            <a:r>
              <a:rPr lang="ar-SA" b="1" dirty="0" smtClean="0"/>
              <a:t># معاني أهمِ مفردات الحديث :</a:t>
            </a:r>
          </a:p>
          <a:p>
            <a:pPr rtl="1"/>
            <a:r>
              <a:rPr lang="ar-SA" b="1" dirty="0" smtClean="0"/>
              <a:t>= لم يفرض : </a:t>
            </a:r>
            <a:r>
              <a:rPr lang="ar-SA" dirty="0" smtClean="0"/>
              <a:t>أي: لم يقدِّر </a:t>
            </a:r>
            <a:r>
              <a:rPr lang="ar-SA" b="1" dirty="0" smtClean="0"/>
              <a:t>.</a:t>
            </a:r>
          </a:p>
          <a:p>
            <a:pPr rtl="1"/>
            <a:r>
              <a:rPr lang="ar-SA" b="1" dirty="0" smtClean="0"/>
              <a:t>= وكس :</a:t>
            </a:r>
            <a:r>
              <a:rPr lang="ar-SA" dirty="0" err="1" smtClean="0"/>
              <a:t>الوكس</a:t>
            </a:r>
            <a:r>
              <a:rPr lang="ar-SA" dirty="0" smtClean="0"/>
              <a:t> هو النقص </a:t>
            </a:r>
            <a:r>
              <a:rPr lang="ar-SA" b="1" dirty="0" smtClean="0"/>
              <a:t>. </a:t>
            </a:r>
            <a:endParaRPr lang="ar-SA" b="1" dirty="0" smtClean="0"/>
          </a:p>
          <a:p>
            <a:pPr rtl="1"/>
            <a:r>
              <a:rPr lang="ar-SA" b="1" dirty="0" smtClean="0"/>
              <a:t>=  شطَطَ : </a:t>
            </a:r>
            <a:r>
              <a:rPr lang="ar-SA" dirty="0" smtClean="0"/>
              <a:t>الشطط هو الجوْرُ ، أو مجاوزة القدر في كل شيء </a:t>
            </a:r>
            <a:r>
              <a:rPr lang="ar-SA" b="1" dirty="0" smtClean="0"/>
              <a:t>.  </a:t>
            </a:r>
          </a:p>
          <a:p>
            <a:pPr rtl="1"/>
            <a:endParaRPr lang="ar-SA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600200"/>
            <a:ext cx="8953500" cy="4525963"/>
          </a:xfrm>
        </p:spPr>
        <p:txBody>
          <a:bodyPr/>
          <a:lstStyle/>
          <a:p>
            <a:pPr rtl="1"/>
            <a:r>
              <a:rPr lang="ar-SA" b="1" dirty="0" smtClean="0"/>
              <a:t>= لا وكسَ ولا شَطَطَ : </a:t>
            </a:r>
            <a:r>
              <a:rPr lang="ar-SA" dirty="0" smtClean="0"/>
              <a:t>أي : لا نقصان ولا زيادة . </a:t>
            </a:r>
          </a:p>
          <a:p>
            <a:pPr rtl="1"/>
            <a:r>
              <a:rPr lang="ar-SA" b="1" dirty="0" smtClean="0"/>
              <a:t>= بَروع بنت واشق :</a:t>
            </a:r>
            <a:r>
              <a:rPr lang="ar-SA" dirty="0" smtClean="0"/>
              <a:t> امرأة من قبيلة أشجع ؛ تزوجها هلال بن أمية. </a:t>
            </a:r>
          </a:p>
          <a:p>
            <a:pPr rtl="1"/>
            <a:r>
              <a:rPr lang="ar-SA" b="1" dirty="0" smtClean="0"/>
              <a:t># بعض ما يؤخذ من الحديث :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المرأة تستحق المهر كاملا *حتى ولو مات زوجها قبل دخوله </a:t>
            </a:r>
            <a:r>
              <a:rPr lang="ar-SA" dirty="0" err="1" smtClean="0"/>
              <a:t>بها</a:t>
            </a:r>
            <a:r>
              <a:rPr lang="ar-SA" dirty="0" smtClean="0"/>
              <a:t>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المرأة ترث زوجها  ؛ حتى ولو مات قبل دخوله </a:t>
            </a:r>
            <a:r>
              <a:rPr lang="ar-SA" dirty="0" err="1" smtClean="0"/>
              <a:t>بها</a:t>
            </a:r>
            <a:r>
              <a:rPr lang="ar-SA" dirty="0" smtClean="0"/>
              <a:t>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تجب </a:t>
            </a:r>
            <a:r>
              <a:rPr lang="ar-SA" dirty="0" err="1" smtClean="0"/>
              <a:t>العِدَّةعلى</a:t>
            </a:r>
            <a:r>
              <a:rPr lang="ar-SA" dirty="0" smtClean="0"/>
              <a:t> المرأة إذا مات زوجها ؛ حتى ولو لم يكن دخل </a:t>
            </a:r>
            <a:r>
              <a:rPr lang="ar-SA" dirty="0" err="1" smtClean="0"/>
              <a:t>بها</a:t>
            </a:r>
            <a:r>
              <a:rPr lang="ar-SA" dirty="0" smtClean="0"/>
              <a:t>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إذا لم يُسَمِّ الزوج لزوجته مهرا معينا ؛ فإنها تستحق مهر مثلها من </a:t>
            </a:r>
            <a:r>
              <a:rPr lang="ar-SA" dirty="0" err="1" smtClean="0"/>
              <a:t>قراباتها</a:t>
            </a:r>
            <a:r>
              <a:rPr lang="ar-SA" dirty="0" smtClean="0"/>
              <a:t> من غير نقص ولا زيادة .</a:t>
            </a:r>
          </a:p>
          <a:p>
            <a:pPr rtl="1">
              <a:buFont typeface="Arial" pitchFamily="34" charset="0"/>
              <a:buChar char="•"/>
            </a:pPr>
            <a:endParaRPr lang="ar-SA" dirty="0" smtClean="0"/>
          </a:p>
          <a:p>
            <a:pPr rtl="1"/>
            <a:endParaRPr lang="ar-SA" b="1" dirty="0" smtClean="0"/>
          </a:p>
          <a:p>
            <a:pPr rtl="1"/>
            <a:endParaRPr lang="ar-SA" b="1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3435</TotalTime>
  <Words>1417</Words>
  <Application>Microsoft Office PowerPoint</Application>
  <PresentationFormat>A4 Paper (210x297 mm)‎</PresentationFormat>
  <Paragraphs>124</Paragraphs>
  <Slides>20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الشريحة 1</vt:lpstr>
      <vt:lpstr>المحاضرة الثالثة</vt:lpstr>
      <vt:lpstr>عناصر المحاضرة</vt:lpstr>
      <vt:lpstr>[1] مدخل إلى باب الصَّداق</vt:lpstr>
      <vt:lpstr>[1] مدخل إلى باب الصَّداق</vt:lpstr>
      <vt:lpstr>تابع [1]</vt:lpstr>
      <vt:lpstr>تابع [1]</vt:lpstr>
      <vt:lpstr>[2] دراسة لأربعة أحاديث من باب الصَّداق</vt:lpstr>
      <vt:lpstr>[2] دراسة لأربعة أحاديث من باب الصَّداق</vt:lpstr>
      <vt:lpstr>تابع [2]</vt:lpstr>
      <vt:lpstr>تابع [2]</vt:lpstr>
      <vt:lpstr>تابع [2]</vt:lpstr>
      <vt:lpstr>تابع [2]</vt:lpstr>
      <vt:lpstr>تابع [2]</vt:lpstr>
      <vt:lpstr>تابع [2]</vt:lpstr>
      <vt:lpstr>تابع [2]</vt:lpstr>
      <vt:lpstr>تابع [2]</vt:lpstr>
      <vt:lpstr>تابع [2]</vt:lpstr>
      <vt:lpstr>تابع [2]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</cp:lastModifiedBy>
  <cp:revision>291</cp:revision>
  <dcterms:created xsi:type="dcterms:W3CDTF">2009-10-14T19:14:34Z</dcterms:created>
  <dcterms:modified xsi:type="dcterms:W3CDTF">2012-02-17T13:15:52Z</dcterms:modified>
</cp:coreProperties>
</file>