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259" r:id="rId5"/>
    <p:sldId id="268" r:id="rId6"/>
    <p:sldId id="269" r:id="rId7"/>
    <p:sldId id="270" r:id="rId8"/>
    <p:sldId id="271" r:id="rId9"/>
    <p:sldId id="272" r:id="rId10"/>
    <p:sldId id="273" r:id="rId11"/>
    <p:sldId id="274" r:id="rId12"/>
    <p:sldId id="275" r:id="rId13"/>
    <p:sldId id="276"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009900"/>
    <a:srgbClr val="709256"/>
    <a:srgbClr val="AD9968"/>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1380" y="-46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3678232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العقيدة 3</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زياد بن عبد الله الحمام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الإيمان بالكتب المنزلة – الإيمان بالرسل</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الإيمان بالكتب المنزلة على المرسلين</a:t>
            </a:r>
          </a:p>
          <a:p>
            <a:pPr rtl="1" eaLnBrk="1" hangingPunct="1">
              <a:buFont typeface="Arial" pitchFamily="34" charset="0"/>
              <a:buChar char="•"/>
            </a:pPr>
            <a:r>
              <a:rPr lang="ar-SA" b="1" dirty="0" smtClean="0">
                <a:cs typeface="Arial" pitchFamily="34" charset="0"/>
              </a:rPr>
              <a:t>عدم الجدال في القرآن</a:t>
            </a:r>
          </a:p>
          <a:p>
            <a:pPr rtl="1" eaLnBrk="1" hangingPunct="1">
              <a:buFont typeface="Arial" pitchFamily="34" charset="0"/>
              <a:buChar char="•"/>
            </a:pPr>
            <a:r>
              <a:rPr lang="ar-SA" b="1" dirty="0" smtClean="0">
                <a:cs typeface="Arial" pitchFamily="34" charset="0"/>
              </a:rPr>
              <a:t>اللوازم الباطلة على القول بخلق القرآن.</a:t>
            </a:r>
          </a:p>
          <a:p>
            <a:pPr rtl="1" eaLnBrk="1" hangingPunct="1">
              <a:buFont typeface="Arial" pitchFamily="34" charset="0"/>
              <a:buChar char="•"/>
            </a:pPr>
            <a:r>
              <a:rPr lang="ar-SA" b="1" dirty="0" smtClean="0">
                <a:cs typeface="Arial" pitchFamily="34" charset="0"/>
              </a:rPr>
              <a:t>الإيمان بالرسل إجمالاً، وبمن </a:t>
            </a:r>
            <a:r>
              <a:rPr lang="ar-SA" b="1" dirty="0" err="1" smtClean="0">
                <a:cs typeface="Arial" pitchFamily="34" charset="0"/>
              </a:rPr>
              <a:t>سمى</a:t>
            </a:r>
            <a:r>
              <a:rPr lang="ar-SA" b="1" dirty="0" smtClean="0">
                <a:cs typeface="Arial" pitchFamily="34" charset="0"/>
              </a:rPr>
              <a:t> الله في كتابه تفصيلاً.</a:t>
            </a:r>
          </a:p>
          <a:p>
            <a:pPr rtl="1" eaLnBrk="1" hangingPunct="1">
              <a:buFont typeface="Arial" pitchFamily="34" charset="0"/>
              <a:buChar char="•"/>
            </a:pPr>
            <a:r>
              <a:rPr lang="ar-SA" b="1" dirty="0" smtClean="0">
                <a:cs typeface="Arial" pitchFamily="34" charset="0"/>
              </a:rPr>
              <a:t>أبحاث في النبوة والرسالة</a:t>
            </a:r>
          </a:p>
          <a:p>
            <a:pPr rtl="1" eaLnBrk="1" hangingPunct="1"/>
            <a:r>
              <a:rPr lang="ar-SA" b="1" dirty="0" smtClean="0">
                <a:cs typeface="Arial" pitchFamily="34" charset="0"/>
              </a:rPr>
              <a:t>  ( الفرق بين النبي والرسول- إثبات النبوة- بين النبوة والولاية)</a:t>
            </a:r>
          </a:p>
          <a:p>
            <a:pPr rtl="1" eaLnBrk="1" hangingPunct="1"/>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z="3200" b="1" dirty="0" smtClean="0">
                <a:cs typeface="Arial" pitchFamily="34" charset="0"/>
              </a:rPr>
              <a:t>الإيمان بالكتب المنزلة على المرسلين:</a:t>
            </a: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eaLnBrk="1" hangingPunct="1"/>
            <a:r>
              <a:rPr lang="ar-SA" b="1" dirty="0" smtClean="0">
                <a:solidFill>
                  <a:srgbClr val="3B84AF"/>
                </a:solidFill>
                <a:cs typeface="Arial" pitchFamily="34" charset="0"/>
              </a:rPr>
              <a:t>قال </a:t>
            </a:r>
            <a:r>
              <a:rPr lang="ar-SA" b="1" dirty="0" err="1" smtClean="0">
                <a:solidFill>
                  <a:srgbClr val="3B84AF"/>
                </a:solidFill>
                <a:cs typeface="Arial" pitchFamily="34" charset="0"/>
              </a:rPr>
              <a:t>الطحاوي</a:t>
            </a:r>
            <a:r>
              <a:rPr lang="ar-SA" b="1" dirty="0" smtClean="0">
                <a:solidFill>
                  <a:srgbClr val="3B84AF"/>
                </a:solidFill>
                <a:cs typeface="Arial" pitchFamily="34" charset="0"/>
              </a:rPr>
              <a:t> رحمه الله : (ونؤمن بالملائكة والنبيين، والكتب المنزلة على المرسلين، ونشهد أنهم كانوا على الحق المبين)</a:t>
            </a:r>
          </a:p>
          <a:p>
            <a:pPr eaLnBrk="1" hangingPunct="1"/>
            <a:r>
              <a:rPr lang="ar-SA" b="1" dirty="0" smtClean="0">
                <a:cs typeface="Arial" pitchFamily="34" charset="0"/>
              </a:rPr>
              <a:t>نؤمن بما </a:t>
            </a:r>
            <a:r>
              <a:rPr lang="ar-SA" b="1" dirty="0" err="1" smtClean="0">
                <a:cs typeface="Arial" pitchFamily="34" charset="0"/>
              </a:rPr>
              <a:t>سمى</a:t>
            </a:r>
            <a:r>
              <a:rPr lang="ar-SA" b="1" dirty="0" smtClean="0">
                <a:cs typeface="Arial" pitchFamily="34" charset="0"/>
              </a:rPr>
              <a:t> الله تعالى من الكتب المنزلة على المرسلين في كتابه، من التوراة والإنجيل </a:t>
            </a:r>
            <a:r>
              <a:rPr lang="ar-SA" b="1" dirty="0" err="1" smtClean="0">
                <a:cs typeface="Arial" pitchFamily="34" charset="0"/>
              </a:rPr>
              <a:t>والزبور</a:t>
            </a:r>
            <a:r>
              <a:rPr lang="ar-SA" b="1" dirty="0" smtClean="0">
                <a:cs typeface="Arial" pitchFamily="34" charset="0"/>
              </a:rPr>
              <a:t>، ونؤمن بأن لله تعالى سوى ذلك كتباً أنزلها على أنبيائه، لا يعرف أسماءها وعددها إلا الله.</a:t>
            </a:r>
          </a:p>
          <a:p>
            <a:pPr eaLnBrk="1" hangingPunct="1"/>
            <a:r>
              <a:rPr lang="ar-SA" b="1" dirty="0" smtClean="0">
                <a:cs typeface="Arial" pitchFamily="34" charset="0"/>
              </a:rPr>
              <a:t>ويزيد الإيمان بالقرآن على غيره من الكتب:</a:t>
            </a:r>
          </a:p>
          <a:p>
            <a:pPr algn="ctr" eaLnBrk="1" hangingPunct="1"/>
            <a:r>
              <a:rPr lang="ar-SA" b="1" dirty="0" smtClean="0">
                <a:solidFill>
                  <a:srgbClr val="C00000"/>
                </a:solidFill>
                <a:cs typeface="Arial" pitchFamily="34" charset="0"/>
              </a:rPr>
              <a:t>الإقرار </a:t>
            </a:r>
            <a:r>
              <a:rPr lang="ar-SA" b="1" dirty="0" err="1" smtClean="0">
                <a:solidFill>
                  <a:srgbClr val="C00000"/>
                </a:solidFill>
                <a:cs typeface="Arial" pitchFamily="34" charset="0"/>
              </a:rPr>
              <a:t>به</a:t>
            </a:r>
            <a:r>
              <a:rPr lang="ar-SA" b="1" dirty="0" smtClean="0">
                <a:solidFill>
                  <a:srgbClr val="C00000"/>
                </a:solidFill>
                <a:cs typeface="Arial" pitchFamily="34" charset="0"/>
              </a:rPr>
              <a:t>، </a:t>
            </a:r>
            <a:r>
              <a:rPr lang="ar-SA" b="1" dirty="0" err="1" smtClean="0">
                <a:solidFill>
                  <a:srgbClr val="C00000"/>
                </a:solidFill>
                <a:cs typeface="Arial" pitchFamily="34" charset="0"/>
              </a:rPr>
              <a:t>واتباع</a:t>
            </a:r>
            <a:r>
              <a:rPr lang="ar-SA" b="1" dirty="0" smtClean="0">
                <a:solidFill>
                  <a:srgbClr val="C00000"/>
                </a:solidFill>
                <a:cs typeface="Arial" pitchFamily="34" charset="0"/>
              </a:rPr>
              <a:t> ما فيه</a:t>
            </a:r>
            <a:endParaRPr lang="ar-KW" b="1" dirty="0" smtClean="0">
              <a:solidFill>
                <a:srgbClr val="C00000"/>
              </a:solidFill>
              <a:cs typeface="Arial" pitchFamily="34" charset="0"/>
            </a:endParaRPr>
          </a:p>
          <a:p>
            <a:pPr eaLnBrk="1" hangingPunct="1"/>
            <a:r>
              <a:rPr lang="ar-SA" b="1" dirty="0" smtClean="0">
                <a:cs typeface="Arial" pitchFamily="34" charset="0"/>
              </a:rPr>
              <a:t>قال تعالى: {قولوا آمنا بالله وما أنزل إلينا..}</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عدم الجدال في القرآن:</a:t>
            </a:r>
            <a:br>
              <a:rPr lang="ar-SA" b="1" dirty="0" smtClean="0">
                <a:cs typeface="Arial" pitchFamily="34" charset="0"/>
              </a:rPr>
            </a:br>
            <a:endParaRPr lang="en-US" dirty="0"/>
          </a:p>
        </p:txBody>
      </p:sp>
      <p:sp>
        <p:nvSpPr>
          <p:cNvPr id="3" name="عنصر نائب للمحتوى 2"/>
          <p:cNvSpPr>
            <a:spLocks noGrp="1"/>
          </p:cNvSpPr>
          <p:nvPr>
            <p:ph idx="1"/>
          </p:nvPr>
        </p:nvSpPr>
        <p:spPr/>
        <p:txBody>
          <a:bodyPr/>
          <a:lstStyle/>
          <a:p>
            <a:r>
              <a:rPr lang="ar-SA" sz="2400" b="1" dirty="0" smtClean="0">
                <a:solidFill>
                  <a:srgbClr val="3B84AF"/>
                </a:solidFill>
                <a:cs typeface="Arial" pitchFamily="34" charset="0"/>
              </a:rPr>
              <a:t>قال </a:t>
            </a:r>
            <a:r>
              <a:rPr lang="ar-SA" sz="2400" b="1" dirty="0" err="1" smtClean="0">
                <a:solidFill>
                  <a:srgbClr val="3B84AF"/>
                </a:solidFill>
                <a:cs typeface="Arial" pitchFamily="34" charset="0"/>
              </a:rPr>
              <a:t>الطحاوي</a:t>
            </a:r>
            <a:r>
              <a:rPr lang="ar-SA" sz="2400" b="1" dirty="0" smtClean="0">
                <a:solidFill>
                  <a:srgbClr val="3B84AF"/>
                </a:solidFill>
                <a:cs typeface="Arial" pitchFamily="34" charset="0"/>
              </a:rPr>
              <a:t> رحمه الله : (ولا نجادل في القرآن، ونشهد أنه كلام رب العالمين، نزل به الروح الأمين، فعلمه سيد المرسلين محمداً صلى الله عليه وعل آله أجمعين وهو كلام الله تعالى، لا يساويه شيء من كلام </a:t>
            </a:r>
            <a:r>
              <a:rPr lang="ar-SA" sz="2800" b="1" dirty="0" smtClean="0">
                <a:solidFill>
                  <a:srgbClr val="3B84AF"/>
                </a:solidFill>
                <a:cs typeface="Arial" pitchFamily="34" charset="0"/>
              </a:rPr>
              <a:t>المخلوقين )</a:t>
            </a:r>
          </a:p>
          <a:p>
            <a:r>
              <a:rPr lang="ar-SA" dirty="0" err="1" smtClean="0"/>
              <a:t>لانجادل</a:t>
            </a:r>
            <a:r>
              <a:rPr lang="ar-SA" dirty="0" smtClean="0"/>
              <a:t> في القرآن: أي لا نقول فيه كما قال أهل الزيغ واختلفوا وجادوا بالباطل ليدحضوا (ليزيلوا) به الحق، كما لا نجادل في القراءات الثابتة، بل نقرؤه بكل ما ثبت وصح.                        وقوله (نزل به الروح الأمين): مأخوذة من آية سورة الشعراء والروح الأمين : هو جبريل عليه السلام، سمي روحاً لأنه حامل الوحي الذي به حياة القلوب.</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اللوازم الباطلة على القول بخلق القرآن </a:t>
            </a:r>
            <a:r>
              <a:rPr lang="ar-KW" dirty="0" smtClean="0"/>
              <a:t>:</a:t>
            </a:r>
            <a:endParaRPr lang="en-US" dirty="0"/>
          </a:p>
        </p:txBody>
      </p:sp>
      <p:sp>
        <p:nvSpPr>
          <p:cNvPr id="3" name="عنصر نائب للمحتوى 2"/>
          <p:cNvSpPr>
            <a:spLocks noGrp="1"/>
          </p:cNvSpPr>
          <p:nvPr>
            <p:ph idx="1"/>
          </p:nvPr>
        </p:nvSpPr>
        <p:spPr/>
        <p:txBody>
          <a:bodyPr/>
          <a:lstStyle/>
          <a:p>
            <a:r>
              <a:rPr lang="en-US" sz="2400" b="1" dirty="0" smtClean="0">
                <a:solidFill>
                  <a:srgbClr val="3B84AF"/>
                </a:solidFill>
                <a:cs typeface="Arial" pitchFamily="34" charset="0"/>
              </a:rPr>
              <a:t> </a:t>
            </a:r>
            <a:r>
              <a:rPr lang="ar-SA" sz="2400" b="1" dirty="0" smtClean="0">
                <a:solidFill>
                  <a:srgbClr val="3B84AF"/>
                </a:solidFill>
                <a:cs typeface="Arial" pitchFamily="34" charset="0"/>
              </a:rPr>
              <a:t>قال </a:t>
            </a:r>
            <a:r>
              <a:rPr lang="ar-SA" sz="2400" b="1" dirty="0" err="1" smtClean="0">
                <a:solidFill>
                  <a:srgbClr val="3B84AF"/>
                </a:solidFill>
                <a:cs typeface="Arial" pitchFamily="34" charset="0"/>
              </a:rPr>
              <a:t>الطحاوي</a:t>
            </a:r>
            <a:r>
              <a:rPr lang="ar-SA" sz="2400" b="1" dirty="0" smtClean="0">
                <a:solidFill>
                  <a:srgbClr val="3B84AF"/>
                </a:solidFill>
                <a:cs typeface="Arial" pitchFamily="34" charset="0"/>
              </a:rPr>
              <a:t> رحمه الله : (ولا نقول بخلقه، ولا نخالف جماعة المسلمين) </a:t>
            </a:r>
            <a:endParaRPr lang="en-US" sz="2400" b="1" dirty="0" smtClean="0">
              <a:solidFill>
                <a:srgbClr val="3B84AF"/>
              </a:solidFill>
              <a:cs typeface="Arial" pitchFamily="34" charset="0"/>
            </a:endParaRPr>
          </a:p>
          <a:p>
            <a:r>
              <a:rPr lang="ar-SA" sz="2800" dirty="0" smtClean="0"/>
              <a:t>المعتزلة هم من قال بخلق القرآن ، وبهذه المسألة حصلت المحنة لإمام السنة أحمد بن حنبل رحمه الله.</a:t>
            </a:r>
          </a:p>
          <a:p>
            <a:r>
              <a:rPr lang="ar-SA" sz="2800" dirty="0" smtClean="0"/>
              <a:t>ويلزم على القول بخلق القرآن اللوازم الباطلة الآتية:</a:t>
            </a:r>
          </a:p>
          <a:p>
            <a:r>
              <a:rPr lang="ar-SA" dirty="0" smtClean="0"/>
              <a:t>1</a:t>
            </a:r>
            <a:r>
              <a:rPr lang="ar-SA" sz="3000" b="1" dirty="0" smtClean="0"/>
              <a:t>- إنكار صفة الكلام لله عز وجل.</a:t>
            </a:r>
          </a:p>
          <a:p>
            <a:r>
              <a:rPr lang="ar-SA" sz="3000" b="1" dirty="0" smtClean="0"/>
              <a:t>2- أن القرآن يجوز نقده ووصفه بالتحريف والزيادة والنقصان.</a:t>
            </a:r>
          </a:p>
          <a:p>
            <a:r>
              <a:rPr lang="ar-SA" sz="3000" b="1" dirty="0" smtClean="0"/>
              <a:t>3- إبطال دلالة القرآن وإسقاط مرجعية النص القرآني لأنه أمر الله وليس خلقه حيث إن الأمر يكون عن طريق الكلام</a:t>
            </a:r>
            <a:r>
              <a:rPr lang="ar-SA" dirty="0" smtClean="0"/>
              <a:t>.</a:t>
            </a:r>
            <a:endParaRPr lang="ar-KW"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الإيمان بالرسل إجمالاً، وبمن </a:t>
            </a:r>
            <a:r>
              <a:rPr lang="ar-SA" b="1" dirty="0" err="1" smtClean="0">
                <a:cs typeface="Arial" pitchFamily="34" charset="0"/>
              </a:rPr>
              <a:t>سمى</a:t>
            </a:r>
            <a:r>
              <a:rPr lang="ar-SA" b="1" smtClean="0">
                <a:cs typeface="Arial" pitchFamily="34" charset="0"/>
              </a:rPr>
              <a:t> الله في كتابه تفصيلاً</a:t>
            </a:r>
            <a:endParaRPr lang="en-US"/>
          </a:p>
        </p:txBody>
      </p:sp>
      <p:sp>
        <p:nvSpPr>
          <p:cNvPr id="3" name="عنصر نائب للمحتوى 2"/>
          <p:cNvSpPr>
            <a:spLocks noGrp="1"/>
          </p:cNvSpPr>
          <p:nvPr>
            <p:ph idx="1"/>
          </p:nvPr>
        </p:nvSpPr>
        <p:spPr/>
        <p:txBody>
          <a:bodyPr/>
          <a:lstStyle/>
          <a:p>
            <a:r>
              <a:rPr lang="ar-SA" sz="2400" b="1" dirty="0" smtClean="0">
                <a:solidFill>
                  <a:srgbClr val="3B84AF"/>
                </a:solidFill>
                <a:cs typeface="Arial" pitchFamily="34" charset="0"/>
              </a:rPr>
              <a:t>قال </a:t>
            </a:r>
            <a:r>
              <a:rPr lang="ar-SA" sz="2400" b="1" dirty="0" err="1" smtClean="0">
                <a:solidFill>
                  <a:srgbClr val="3B84AF"/>
                </a:solidFill>
                <a:cs typeface="Arial" pitchFamily="34" charset="0"/>
              </a:rPr>
              <a:t>الطحاوي</a:t>
            </a:r>
            <a:r>
              <a:rPr lang="ar-SA" sz="2400" b="1" dirty="0" smtClean="0">
                <a:solidFill>
                  <a:srgbClr val="3B84AF"/>
                </a:solidFill>
                <a:cs typeface="Arial" pitchFamily="34" charset="0"/>
              </a:rPr>
              <a:t> رحمه الله : (ونؤمن بالملائكة والنبيين..)</a:t>
            </a:r>
          </a:p>
          <a:p>
            <a:r>
              <a:rPr lang="ar-SA" sz="3000" b="1" dirty="0" smtClean="0">
                <a:cs typeface="Arial" pitchFamily="34" charset="0"/>
              </a:rPr>
              <a:t>علينا الإيمان بمن </a:t>
            </a:r>
            <a:r>
              <a:rPr lang="ar-SA" sz="3000" b="1" dirty="0" err="1" smtClean="0">
                <a:cs typeface="Arial" pitchFamily="34" charset="0"/>
              </a:rPr>
              <a:t>سمى</a:t>
            </a:r>
            <a:r>
              <a:rPr lang="ar-SA" sz="3000" b="1" dirty="0" smtClean="0">
                <a:cs typeface="Arial" pitchFamily="34" charset="0"/>
              </a:rPr>
              <a:t> الله تعالى في كتابه من رسله، والإيمان بان الله تعالى أرسل رسلاً سواهم وأنبياء، علينا الإيمان بهم جملة لأنه لم يأت في عددهم نص. قال تعالى : { ولقد أرسلنا رسلاً من قبلك منهم من قصصنا عليك ومنهم من لم نقصص عليك..}.</a:t>
            </a:r>
          </a:p>
          <a:p>
            <a:r>
              <a:rPr lang="ar-SA" sz="3000" b="1" dirty="0" smtClean="0">
                <a:cs typeface="Arial" pitchFamily="34" charset="0"/>
              </a:rPr>
              <a:t>ومما يجب في هذا الباب أيضاً الإيمان بأنهم بلغوا جميع ما أرسلوا </a:t>
            </a:r>
            <a:r>
              <a:rPr lang="ar-SA" sz="3000" b="1" dirty="0" err="1" smtClean="0">
                <a:cs typeface="Arial" pitchFamily="34" charset="0"/>
              </a:rPr>
              <a:t>به</a:t>
            </a:r>
            <a:r>
              <a:rPr lang="ar-SA" sz="3000" b="1" dirty="0" smtClean="0">
                <a:cs typeface="Arial" pitchFamily="34" charset="0"/>
              </a:rPr>
              <a:t>، وبينوه أتم البيان.</a:t>
            </a:r>
          </a:p>
          <a:p>
            <a:r>
              <a:rPr lang="ar-SA" sz="3000" b="1" dirty="0" smtClean="0">
                <a:cs typeface="Arial" pitchFamily="34" charset="0"/>
              </a:rPr>
              <a:t>وأما الإيمان بنبينا محمد صلى الله عليه وسلم فتصديق </a:t>
            </a:r>
            <a:r>
              <a:rPr lang="ar-SA" sz="3000" b="1" dirty="0" err="1" smtClean="0">
                <a:cs typeface="Arial" pitchFamily="34" charset="0"/>
              </a:rPr>
              <a:t>واتباع</a:t>
            </a:r>
            <a:r>
              <a:rPr lang="ar-SA" sz="3000" b="1" dirty="0" smtClean="0">
                <a:cs typeface="Arial" pitchFamily="34" charset="0"/>
              </a:rPr>
              <a:t> ما جاء </a:t>
            </a:r>
            <a:r>
              <a:rPr lang="ar-SA" sz="3000" b="1" dirty="0" err="1" smtClean="0">
                <a:cs typeface="Arial" pitchFamily="34" charset="0"/>
              </a:rPr>
              <a:t>به</a:t>
            </a:r>
            <a:r>
              <a:rPr lang="ar-SA" sz="3000" b="1" dirty="0" smtClean="0">
                <a:cs typeface="Arial" pitchFamily="34" charset="0"/>
              </a:rPr>
              <a:t> من الشرائع إجمالاً وتفصيلاً</a:t>
            </a:r>
            <a:endParaRPr lang="en-US" sz="3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عدم التفريق بين أحد من رسل الله:</a:t>
            </a:r>
            <a:endParaRPr lang="en-US" dirty="0"/>
          </a:p>
        </p:txBody>
      </p:sp>
      <p:sp>
        <p:nvSpPr>
          <p:cNvPr id="3" name="عنصر نائب للمحتوى 2"/>
          <p:cNvSpPr>
            <a:spLocks noGrp="1"/>
          </p:cNvSpPr>
          <p:nvPr>
            <p:ph idx="1"/>
          </p:nvPr>
        </p:nvSpPr>
        <p:spPr/>
        <p:txBody>
          <a:bodyPr/>
          <a:lstStyle/>
          <a:p>
            <a:r>
              <a:rPr lang="ar-SA" b="1" dirty="0" smtClean="0">
                <a:solidFill>
                  <a:srgbClr val="3B84AF"/>
                </a:solidFill>
                <a:cs typeface="Arial" pitchFamily="34" charset="0"/>
              </a:rPr>
              <a:t>قال </a:t>
            </a:r>
            <a:r>
              <a:rPr lang="ar-SA" b="1" dirty="0" err="1" smtClean="0">
                <a:solidFill>
                  <a:srgbClr val="3B84AF"/>
                </a:solidFill>
                <a:cs typeface="Arial" pitchFamily="34" charset="0"/>
              </a:rPr>
              <a:t>الطحاوي</a:t>
            </a:r>
            <a:r>
              <a:rPr lang="ar-SA" b="1" dirty="0" smtClean="0">
                <a:solidFill>
                  <a:srgbClr val="3B84AF"/>
                </a:solidFill>
                <a:cs typeface="Arial" pitchFamily="34" charset="0"/>
              </a:rPr>
              <a:t> رحمه الله : (ونحن مؤمنون بذلك كله، لا نفرق بين </a:t>
            </a:r>
          </a:p>
          <a:p>
            <a:r>
              <a:rPr lang="ar-SA" b="1" dirty="0" smtClean="0">
                <a:solidFill>
                  <a:srgbClr val="3B84AF"/>
                </a:solidFill>
                <a:cs typeface="Arial" pitchFamily="34" charset="0"/>
              </a:rPr>
              <a:t>أحد من رسله، ونصدقه كلهم على ما جاؤوا </a:t>
            </a:r>
            <a:r>
              <a:rPr lang="ar-SA" b="1" dirty="0" err="1" smtClean="0">
                <a:solidFill>
                  <a:srgbClr val="3B84AF"/>
                </a:solidFill>
                <a:cs typeface="Arial" pitchFamily="34" charset="0"/>
              </a:rPr>
              <a:t>به</a:t>
            </a:r>
            <a:r>
              <a:rPr lang="ar-SA" b="1" dirty="0" smtClean="0">
                <a:solidFill>
                  <a:srgbClr val="3B84AF"/>
                </a:solidFill>
                <a:cs typeface="Arial" pitchFamily="34" charset="0"/>
              </a:rPr>
              <a:t>)</a:t>
            </a:r>
          </a:p>
          <a:p>
            <a:r>
              <a:rPr lang="ar-SA" b="1" dirty="0" smtClean="0">
                <a:cs typeface="Arial" pitchFamily="34" charset="0"/>
              </a:rPr>
              <a:t>من آمن ببعض الرسل وكفر ببعض، كافر بالكل، قال تعالى: { ويقولون نؤمن ببعض ونكفر ببعض ويريدون أن يتخذوا بين ذلك سبيلاً، أولئك هم الكافرون حقاً..}.</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أبحاث في النبوة والرسالة</a:t>
            </a:r>
            <a:r>
              <a:rPr lang="ar-KW" dirty="0" smtClean="0"/>
              <a:t>:</a:t>
            </a:r>
            <a:endParaRPr lang="en-US" dirty="0"/>
          </a:p>
        </p:txBody>
      </p:sp>
      <p:sp>
        <p:nvSpPr>
          <p:cNvPr id="3" name="عنصر نائب للمحتوى 2"/>
          <p:cNvSpPr>
            <a:spLocks noGrp="1"/>
          </p:cNvSpPr>
          <p:nvPr>
            <p:ph idx="1"/>
          </p:nvPr>
        </p:nvSpPr>
        <p:spPr/>
        <p:txBody>
          <a:bodyPr/>
          <a:lstStyle/>
          <a:p>
            <a:r>
              <a:rPr lang="ar-SA" dirty="0" smtClean="0"/>
              <a:t>أولاً/ الفرق بين النبي والرسول:</a:t>
            </a:r>
          </a:p>
          <a:p>
            <a:r>
              <a:rPr lang="ar-SA" b="1" dirty="0" smtClean="0">
                <a:solidFill>
                  <a:srgbClr val="3B84AF"/>
                </a:solidFill>
                <a:cs typeface="Arial" pitchFamily="34" charset="0"/>
              </a:rPr>
              <a:t>قال </a:t>
            </a:r>
            <a:r>
              <a:rPr lang="ar-SA" b="1" dirty="0" err="1" smtClean="0">
                <a:solidFill>
                  <a:srgbClr val="3B84AF"/>
                </a:solidFill>
                <a:cs typeface="Arial" pitchFamily="34" charset="0"/>
              </a:rPr>
              <a:t>الطحاوي</a:t>
            </a:r>
            <a:r>
              <a:rPr lang="ar-SA" b="1" dirty="0" smtClean="0">
                <a:solidFill>
                  <a:srgbClr val="3B84AF"/>
                </a:solidFill>
                <a:cs typeface="Arial" pitchFamily="34" charset="0"/>
              </a:rPr>
              <a:t> رحمه الله : (وإن محمداً عبده المصطفى، ونبيه المجتبى، ورسوله المرتضى)</a:t>
            </a:r>
          </a:p>
          <a:p>
            <a:r>
              <a:rPr lang="ar-SA" b="1" dirty="0" smtClean="0">
                <a:cs typeface="Arial" pitchFamily="34" charset="0"/>
              </a:rPr>
              <a:t>ذكروا فروقاً بين النبي والرسول، وأحسنها: ما اختاره شيخ الإسلام ابن تيمية في كتابه النبوات، وهو:</a:t>
            </a:r>
          </a:p>
          <a:p>
            <a:r>
              <a:rPr lang="ar-SA" b="1" dirty="0" smtClean="0">
                <a:cs typeface="Arial" pitchFamily="34" charset="0"/>
              </a:rPr>
              <a:t>أن النبي من أوحي إليه، ويبلغ ما أوحي إليه لكنه لم يرسل إلى قوم كافرين. قال تعالى : { وما أرسلنا من قبلك من رسول ولا نبي..}</a:t>
            </a:r>
          </a:p>
          <a:p>
            <a:r>
              <a:rPr lang="ar-SA" b="1" dirty="0" smtClean="0">
                <a:cs typeface="Arial" pitchFamily="34" charset="0"/>
              </a:rPr>
              <a:t>فذكر أن الإرسال يعم الرسول والنبي. </a:t>
            </a:r>
            <a:endParaRPr lang="en-US" b="1" dirty="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أبحاث في النبوة والرسالة</a:t>
            </a:r>
            <a:r>
              <a:rPr lang="ar-KW" dirty="0" smtClean="0"/>
              <a:t>:</a:t>
            </a:r>
            <a:endParaRPr lang="en-US" dirty="0"/>
          </a:p>
        </p:txBody>
      </p:sp>
      <p:sp>
        <p:nvSpPr>
          <p:cNvPr id="3" name="عنصر نائب للمحتوى 2"/>
          <p:cNvSpPr>
            <a:spLocks noGrp="1"/>
          </p:cNvSpPr>
          <p:nvPr>
            <p:ph idx="1"/>
          </p:nvPr>
        </p:nvSpPr>
        <p:spPr/>
        <p:txBody>
          <a:bodyPr/>
          <a:lstStyle/>
          <a:p>
            <a:r>
              <a:rPr lang="ar-SA" b="1" dirty="0" smtClean="0">
                <a:cs typeface="Arial" pitchFamily="34" charset="0"/>
              </a:rPr>
              <a:t>والرسول من أرسل إلى قوم كفار يدعوهم للتوحيد، فنوح أول الرسل ، وكان قبله أنبياء كآدم وشيث وإدريس عليهم السلام.</a:t>
            </a:r>
            <a:endParaRPr lang="ar-SA" b="1" smtClean="0">
              <a:cs typeface="Arial" pitchFamily="34" charset="0"/>
            </a:endParaRPr>
          </a:p>
          <a:p>
            <a:r>
              <a:rPr lang="ar-SA" b="1" smtClean="0">
                <a:cs typeface="Arial" pitchFamily="34" charset="0"/>
              </a:rPr>
              <a:t>وليس </a:t>
            </a:r>
            <a:r>
              <a:rPr lang="ar-SA" b="1" dirty="0" smtClean="0">
                <a:cs typeface="Arial" pitchFamily="34" charset="0"/>
              </a:rPr>
              <a:t>شرطاً أن يأتي بشريعة جديدة، كيوسف عليه السلام كان رسولاً، وكان على ملة إبراهيم.</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أبحاث في النبوة والرسالة:</a:t>
            </a:r>
            <a:endParaRPr lang="en-US" dirty="0"/>
          </a:p>
        </p:txBody>
      </p:sp>
      <p:sp>
        <p:nvSpPr>
          <p:cNvPr id="3" name="عنصر نائب للمحتوى 2"/>
          <p:cNvSpPr>
            <a:spLocks noGrp="1"/>
          </p:cNvSpPr>
          <p:nvPr>
            <p:ph idx="1"/>
          </p:nvPr>
        </p:nvSpPr>
        <p:spPr/>
        <p:txBody>
          <a:bodyPr/>
          <a:lstStyle/>
          <a:p>
            <a:r>
              <a:rPr lang="ar-SA" b="1" dirty="0" smtClean="0"/>
              <a:t>ثانياً : إثبات النبوة .</a:t>
            </a:r>
          </a:p>
          <a:p>
            <a:r>
              <a:rPr lang="ar-SA" b="1" dirty="0" smtClean="0"/>
              <a:t>ذهب أهل الكلام إلى تقرير نبوة الأنبياء بالمعجزات وحصر إثبات النبوة بهذا الطريق وعليه أنكروا كرامات الأولياء والسحر ونحو ذلك من خوارق العادات لغير الأنبياء.</a:t>
            </a:r>
          </a:p>
          <a:p>
            <a:r>
              <a:rPr lang="ar-SA" b="1" dirty="0" smtClean="0"/>
              <a:t>وعند أهل السنة يكون إثبات النبوة:</a:t>
            </a:r>
          </a:p>
          <a:p>
            <a:r>
              <a:rPr lang="ar-SA" b="1" dirty="0" smtClean="0"/>
              <a:t>1- بالمعجزات </a:t>
            </a:r>
          </a:p>
          <a:p>
            <a:r>
              <a:rPr lang="ar-SA" b="1" dirty="0" smtClean="0"/>
              <a:t>2- بقرائن الأحوال .</a:t>
            </a:r>
          </a:p>
          <a:p>
            <a:endParaRPr lang="ar-KW"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أبحاث في النبوة والرسالة</a:t>
            </a:r>
            <a:endParaRPr lang="en-US" dirty="0"/>
          </a:p>
        </p:txBody>
      </p:sp>
      <p:sp>
        <p:nvSpPr>
          <p:cNvPr id="3" name="عنصر نائب للمحتوى 2"/>
          <p:cNvSpPr>
            <a:spLocks noGrp="1"/>
          </p:cNvSpPr>
          <p:nvPr>
            <p:ph idx="1"/>
          </p:nvPr>
        </p:nvSpPr>
        <p:spPr/>
        <p:txBody>
          <a:bodyPr/>
          <a:lstStyle/>
          <a:p>
            <a:r>
              <a:rPr lang="ar-SA" b="1" dirty="0" smtClean="0"/>
              <a:t>حيث إن النبوة إنما يدعيها أصدق الصادقين أو أكذب الكاذبين،ونحن نعلم بالتواتر من أحوال الأنبياء أنهم كانوا صادقين وذلك من وجوه:</a:t>
            </a:r>
          </a:p>
          <a:p>
            <a:r>
              <a:rPr lang="ar-SA" b="1" dirty="0" smtClean="0"/>
              <a:t>-أنهم أخبروا الأمم بما سيكون من انتصارهم وخذلان أعدائهم وتحقق هذا كغرق فرعون وغرق قوم نوح وغيرها .</a:t>
            </a:r>
          </a:p>
          <a:p>
            <a:r>
              <a:rPr lang="ar-SA" b="1" dirty="0" smtClean="0"/>
              <a:t>- ما جاء </a:t>
            </a:r>
            <a:r>
              <a:rPr lang="ar-SA" b="1" dirty="0" err="1" smtClean="0"/>
              <a:t>به</a:t>
            </a:r>
            <a:r>
              <a:rPr lang="ar-SA" b="1" dirty="0" smtClean="0"/>
              <a:t> الرسل من الشرائع تبين أنهم أعلم الخلق وأنه لا يحصل مثل ذلك من كذاب جاهل. </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أبحاث في النبوة والرسالة:</a:t>
            </a:r>
            <a:endParaRPr lang="en-US" dirty="0"/>
          </a:p>
        </p:txBody>
      </p:sp>
      <p:sp>
        <p:nvSpPr>
          <p:cNvPr id="3" name="عنصر نائب للمحتوى 2"/>
          <p:cNvSpPr>
            <a:spLocks noGrp="1"/>
          </p:cNvSpPr>
          <p:nvPr>
            <p:ph idx="1"/>
          </p:nvPr>
        </p:nvSpPr>
        <p:spPr/>
        <p:txBody>
          <a:bodyPr/>
          <a:lstStyle/>
          <a:p>
            <a:r>
              <a:rPr lang="ar-SA" b="1" dirty="0" smtClean="0">
                <a:cs typeface="Arial" pitchFamily="34" charset="0"/>
              </a:rPr>
              <a:t>ثالثاً/ بين النبوة والولاية:</a:t>
            </a:r>
          </a:p>
          <a:p>
            <a:r>
              <a:rPr lang="ar-SA" sz="2400" b="1" dirty="0" smtClean="0">
                <a:solidFill>
                  <a:srgbClr val="3B84AF"/>
                </a:solidFill>
                <a:cs typeface="Arial" pitchFamily="34" charset="0"/>
              </a:rPr>
              <a:t>قال </a:t>
            </a:r>
            <a:r>
              <a:rPr lang="ar-SA" sz="2400" b="1" dirty="0" err="1" smtClean="0">
                <a:solidFill>
                  <a:srgbClr val="3B84AF"/>
                </a:solidFill>
                <a:cs typeface="Arial" pitchFamily="34" charset="0"/>
              </a:rPr>
              <a:t>الطحاوي</a:t>
            </a:r>
            <a:r>
              <a:rPr lang="ar-SA" sz="2400" b="1" dirty="0" smtClean="0">
                <a:solidFill>
                  <a:srgbClr val="3B84AF"/>
                </a:solidFill>
                <a:cs typeface="Arial" pitchFamily="34" charset="0"/>
              </a:rPr>
              <a:t> رحمه الله : (ولا نفضل احداً من الأوليياء على أحد من الأنبياء عليهم السلام، ونقول: نبي واحد أفضل من جميع الأولياء)</a:t>
            </a:r>
          </a:p>
          <a:p>
            <a:r>
              <a:rPr lang="ar-SA" sz="3600" b="1" dirty="0" smtClean="0">
                <a:cs typeface="Arial" pitchFamily="34" charset="0"/>
              </a:rPr>
              <a:t>يشير </a:t>
            </a:r>
            <a:r>
              <a:rPr lang="ar-SA" sz="3600" b="1" dirty="0" err="1" smtClean="0">
                <a:cs typeface="Arial" pitchFamily="34" charset="0"/>
              </a:rPr>
              <a:t>الطحاوي</a:t>
            </a:r>
            <a:r>
              <a:rPr lang="ar-SA" sz="3600" b="1" dirty="0" smtClean="0">
                <a:cs typeface="Arial" pitchFamily="34" charset="0"/>
              </a:rPr>
              <a:t> رحمه الله إلى الرد على الاتحادية وجهلة المتصوفة الذين ادعوا أن الولاية أعظم من النبوة.</a:t>
            </a:r>
          </a:p>
          <a:p>
            <a:r>
              <a:rPr lang="ar-SA" sz="3600" b="1" dirty="0" smtClean="0">
                <a:cs typeface="Arial" pitchFamily="34" charset="0"/>
              </a:rPr>
              <a:t>والصواب أن النبوة أخص من الولاية الثابتة للمؤمنين المتقين كما قال تعالى : { ألا إن أولياء الله لا خوف عليهم ولا هم يحزنون، الذين آمنوا وكانوا يتقون}. </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1582</TotalTime>
  <Words>874</Words>
  <Application>Microsoft Office PowerPoint</Application>
  <PresentationFormat>A4 Paper (210x297 mm)</PresentationFormat>
  <Paragraphs>70</Paragraphs>
  <Slides>14</Slides>
  <Notes>0</Notes>
  <HiddenSlides>0</HiddenSlides>
  <MMClips>0</MMClips>
  <ScaleCrop>false</ScaleCrop>
  <HeadingPairs>
    <vt:vector size="4" baseType="variant">
      <vt:variant>
        <vt:lpstr>نسق</vt:lpstr>
      </vt:variant>
      <vt:variant>
        <vt:i4>1</vt:i4>
      </vt:variant>
      <vt:variant>
        <vt:lpstr>عناوين الشرائح</vt:lpstr>
      </vt:variant>
      <vt:variant>
        <vt:i4>14</vt:i4>
      </vt:variant>
    </vt:vector>
  </HeadingPairs>
  <TitlesOfParts>
    <vt:vector size="15" baseType="lpstr">
      <vt:lpstr>Office Theme</vt:lpstr>
      <vt:lpstr>عرض تقديمي في PowerPoint</vt:lpstr>
      <vt:lpstr>عنوان المحاضرة</vt:lpstr>
      <vt:lpstr>عناصر المحاضرة</vt:lpstr>
      <vt:lpstr>الإيمان بالكتب المنزلة على المرسلين: </vt:lpstr>
      <vt:lpstr>عدم الجدال في القرآن: </vt:lpstr>
      <vt:lpstr>اللوازم الباطلة على القول بخلق القرآن :</vt:lpstr>
      <vt:lpstr>الإيمان بالرسل إجمالاً، وبمن سمى الله في كتابه تفصيلاً</vt:lpstr>
      <vt:lpstr>عدم التفريق بين أحد من رسل الله:</vt:lpstr>
      <vt:lpstr>أبحاث في النبوة والرسالة:</vt:lpstr>
      <vt:lpstr>أبحاث في النبوة والرسالة:</vt:lpstr>
      <vt:lpstr>أبحاث في النبوة والرسالة:</vt:lpstr>
      <vt:lpstr>أبحاث في النبوة والرسالة</vt:lpstr>
      <vt:lpstr>أبحاث في النبوة والرسالة:</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حnader darawsheh</dc:creator>
  <cp:lastModifiedBy>hp z600</cp:lastModifiedBy>
  <cp:revision>124</cp:revision>
  <dcterms:created xsi:type="dcterms:W3CDTF">2009-10-14T19:14:34Z</dcterms:created>
  <dcterms:modified xsi:type="dcterms:W3CDTF">2012-02-11T10:11:26Z</dcterms:modified>
</cp:coreProperties>
</file>