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12" y="82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islamweb.net/hadith/RawyDetails.php?RawyID=2323"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السادسة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تتمة الإيمان باليوم الآخر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r>
              <a:rPr lang="ar-SA" b="1" dirty="0" smtClean="0">
                <a:cs typeface="Arial" pitchFamily="34" charset="0"/>
              </a:rPr>
              <a:t>أولاً/ ما ينتفع </a:t>
            </a:r>
            <a:r>
              <a:rPr lang="ar-SA" b="1" dirty="0" err="1" smtClean="0">
                <a:cs typeface="Arial" pitchFamily="34" charset="0"/>
              </a:rPr>
              <a:t>به</a:t>
            </a:r>
            <a:r>
              <a:rPr lang="ar-SA" b="1" dirty="0" smtClean="0">
                <a:cs typeface="Arial" pitchFamily="34" charset="0"/>
              </a:rPr>
              <a:t> الميت من عمل الأحياء، </a:t>
            </a:r>
            <a:r>
              <a:rPr lang="ar-SA" b="1" dirty="0" err="1" smtClean="0">
                <a:cs typeface="Arial" pitchFamily="34" charset="0"/>
              </a:rPr>
              <a:t>وفيه:</a:t>
            </a:r>
            <a:endParaRPr lang="ar-SA" b="1" dirty="0" smtClean="0">
              <a:cs typeface="Arial" pitchFamily="34" charset="0"/>
            </a:endParaRPr>
          </a:p>
          <a:p>
            <a:pPr algn="ctr" rtl="1" eaLnBrk="1" hangingPunct="1">
              <a:buFontTx/>
              <a:buChar char="-"/>
            </a:pPr>
            <a:r>
              <a:rPr lang="ar-SA" sz="2800" b="1" dirty="0" smtClean="0">
                <a:solidFill>
                  <a:srgbClr val="009900"/>
                </a:solidFill>
                <a:cs typeface="Arial" pitchFamily="34" charset="0"/>
              </a:rPr>
              <a:t>موطن الاتفاق في هذا الأمر وموطن الخلاف.</a:t>
            </a:r>
          </a:p>
          <a:p>
            <a:pPr algn="ctr" rtl="1" eaLnBrk="1" hangingPunct="1">
              <a:buFontTx/>
              <a:buChar char="-"/>
            </a:pPr>
            <a:r>
              <a:rPr lang="ar-SA" sz="2800" b="1" dirty="0" smtClean="0">
                <a:solidFill>
                  <a:srgbClr val="009900"/>
                </a:solidFill>
                <a:cs typeface="Arial" pitchFamily="34" charset="0"/>
              </a:rPr>
              <a:t>الأدلة على انتفاع الميت بغير ما تسبب فيه.</a:t>
            </a:r>
          </a:p>
          <a:p>
            <a:pPr algn="ctr" rtl="1" eaLnBrk="1" hangingPunct="1">
              <a:buFontTx/>
              <a:buChar char="-"/>
            </a:pPr>
            <a:r>
              <a:rPr lang="ar-SA" sz="2800" b="1" dirty="0" smtClean="0">
                <a:solidFill>
                  <a:srgbClr val="009900"/>
                </a:solidFill>
                <a:cs typeface="Arial" pitchFamily="34" charset="0"/>
              </a:rPr>
              <a:t>الجواب على استدلالات النافين.</a:t>
            </a:r>
          </a:p>
          <a:p>
            <a:pPr algn="ctr" rtl="1" eaLnBrk="1" hangingPunct="1">
              <a:buFontTx/>
              <a:buChar char="-"/>
            </a:pPr>
            <a:endParaRPr lang="ar-SA" sz="2800" b="1" dirty="0" smtClean="0">
              <a:solidFill>
                <a:srgbClr val="009900"/>
              </a:solidFill>
              <a:cs typeface="Arial" pitchFamily="34" charset="0"/>
            </a:endParaRPr>
          </a:p>
          <a:p>
            <a:pPr rtl="1" eaLnBrk="1" hangingPunct="1"/>
            <a:r>
              <a:rPr lang="ar-SA" b="1" dirty="0" smtClean="0">
                <a:cs typeface="Arial" pitchFamily="34" charset="0"/>
              </a:rPr>
              <a:t>ثانياً/ </a:t>
            </a:r>
            <a:r>
              <a:rPr lang="ar-SA" b="1" dirty="0" err="1" smtClean="0">
                <a:cs typeface="Arial" pitchFamily="34" charset="0"/>
              </a:rPr>
              <a:t>أشراط</a:t>
            </a:r>
            <a:r>
              <a:rPr lang="ar-SA" b="1" dirty="0" smtClean="0">
                <a:cs typeface="Arial" pitchFamily="34" charset="0"/>
              </a:rPr>
              <a:t> الساعة، </a:t>
            </a:r>
            <a:r>
              <a:rPr lang="ar-SA" b="1" dirty="0" err="1" smtClean="0">
                <a:cs typeface="Arial" pitchFamily="34" charset="0"/>
              </a:rPr>
              <a:t>وفيه:</a:t>
            </a:r>
            <a:endParaRPr lang="ar-SA" b="1" dirty="0" smtClean="0">
              <a:cs typeface="Arial" pitchFamily="34" charset="0"/>
            </a:endParaRPr>
          </a:p>
          <a:p>
            <a:pPr algn="ctr" rtl="1" eaLnBrk="1" hangingPunct="1">
              <a:buFontTx/>
              <a:buChar char="-"/>
            </a:pPr>
            <a:r>
              <a:rPr lang="ar-SA" sz="2800" b="1" dirty="0" smtClean="0">
                <a:solidFill>
                  <a:srgbClr val="009900"/>
                </a:solidFill>
                <a:cs typeface="Arial" pitchFamily="34" charset="0"/>
              </a:rPr>
              <a:t>ذكر الدجال ونزول عيسى عليه السلام.</a:t>
            </a:r>
          </a:p>
          <a:p>
            <a:pPr algn="ctr" rtl="1" eaLnBrk="1" hangingPunct="1">
              <a:buFontTx/>
              <a:buChar char="-"/>
            </a:pPr>
            <a:r>
              <a:rPr lang="ar-SA" sz="2800" b="1" dirty="0" smtClean="0">
                <a:solidFill>
                  <a:srgbClr val="009900"/>
                </a:solidFill>
                <a:cs typeface="Arial" pitchFamily="34" charset="0"/>
              </a:rPr>
              <a:t>خروج الدابة وطلوع الشمس من مغربها.</a:t>
            </a:r>
          </a:p>
          <a:p>
            <a:pPr rtl="1" eaLnBrk="1" hangingPunct="1">
              <a:buFontTx/>
              <a:buChar char="-"/>
            </a:pP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8915400" cy="1143000"/>
          </a:xfrm>
        </p:spPr>
        <p:txBody>
          <a:bodyPr/>
          <a:lstStyle/>
          <a:p>
            <a:pPr eaLnBrk="1" hangingPunct="1"/>
            <a:r>
              <a:rPr lang="ar-SA" sz="3200" b="1" dirty="0" smtClean="0">
                <a:cs typeface="Arial" pitchFamily="34" charset="0"/>
              </a:rPr>
              <a:t/>
            </a:r>
            <a:br>
              <a:rPr lang="ar-SA" sz="3200" b="1" dirty="0" smtClean="0">
                <a:cs typeface="Arial" pitchFamily="34" charset="0"/>
              </a:rPr>
            </a:br>
            <a:r>
              <a:rPr lang="ar-SA" sz="3200" b="1" dirty="0" smtClean="0">
                <a:cs typeface="Arial" pitchFamily="34" charset="0"/>
              </a:rPr>
              <a:t> أولاً/ ما ينتفع </a:t>
            </a:r>
            <a:r>
              <a:rPr lang="ar-SA" sz="3200" b="1" dirty="0" err="1" smtClean="0">
                <a:cs typeface="Arial" pitchFamily="34" charset="0"/>
              </a:rPr>
              <a:t>به</a:t>
            </a:r>
            <a:r>
              <a:rPr lang="ar-SA" sz="3200" b="1" dirty="0" smtClean="0">
                <a:cs typeface="Arial" pitchFamily="34" charset="0"/>
              </a:rPr>
              <a:t> الميت من عمل </a:t>
            </a:r>
            <a:r>
              <a:rPr lang="ar-SA" sz="3200" b="1" dirty="0" err="1" smtClean="0">
                <a:cs typeface="Arial" pitchFamily="34" charset="0"/>
              </a:rPr>
              <a:t>الأحياء :</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2800" b="1" dirty="0" smtClean="0">
                <a:solidFill>
                  <a:srgbClr val="3B84AF"/>
                </a:solidFill>
                <a:cs typeface="Arial" pitchFamily="34" charset="0"/>
              </a:rPr>
              <a:t>قال </a:t>
            </a:r>
            <a:r>
              <a:rPr lang="ar-SA" sz="2800" b="1" dirty="0" err="1" smtClean="0">
                <a:solidFill>
                  <a:srgbClr val="3B84AF"/>
                </a:solidFill>
                <a:cs typeface="Arial" pitchFamily="34" charset="0"/>
              </a:rPr>
              <a:t>الطحاوي</a:t>
            </a:r>
            <a:r>
              <a:rPr lang="ar-SA" sz="2800" b="1" dirty="0" smtClean="0">
                <a:solidFill>
                  <a:srgbClr val="3B84AF"/>
                </a:solidFill>
                <a:cs typeface="Arial" pitchFamily="34" charset="0"/>
              </a:rPr>
              <a:t> رحمه الله </a:t>
            </a:r>
            <a:r>
              <a:rPr lang="ar-SA" sz="2800" b="1" dirty="0" err="1" smtClean="0">
                <a:solidFill>
                  <a:srgbClr val="3B84AF"/>
                </a:solidFill>
                <a:cs typeface="Arial" pitchFamily="34" charset="0"/>
              </a:rPr>
              <a:t>: </a:t>
            </a:r>
            <a:r>
              <a:rPr lang="ar-SA" sz="2800" b="1" dirty="0" smtClean="0">
                <a:solidFill>
                  <a:srgbClr val="3B84AF"/>
                </a:solidFill>
                <a:cs typeface="Arial" pitchFamily="34" charset="0"/>
              </a:rPr>
              <a:t>(وفي دعاء الأحياء وصدقاتهم منفعة للأموات</a:t>
            </a:r>
            <a:r>
              <a:rPr lang="ar-SA" sz="2800" b="1" dirty="0" err="1" smtClean="0">
                <a:solidFill>
                  <a:srgbClr val="3B84AF"/>
                </a:solidFill>
                <a:cs typeface="Arial" pitchFamily="34" charset="0"/>
              </a:rPr>
              <a:t>)</a:t>
            </a:r>
            <a:endParaRPr lang="ar-SA" sz="2800" b="1" dirty="0" smtClean="0">
              <a:solidFill>
                <a:srgbClr val="3B84AF"/>
              </a:solidFill>
              <a:cs typeface="Arial" pitchFamily="34" charset="0"/>
            </a:endParaRPr>
          </a:p>
          <a:p>
            <a:pPr eaLnBrk="1" hangingPunct="1"/>
            <a:r>
              <a:rPr lang="ar-SA" b="1" dirty="0" smtClean="0">
                <a:solidFill>
                  <a:srgbClr val="FF0000"/>
                </a:solidFill>
                <a:cs typeface="Arial" pitchFamily="34" charset="0"/>
              </a:rPr>
              <a:t>موطن الاتفاق في هذا </a:t>
            </a:r>
            <a:r>
              <a:rPr lang="ar-SA" b="1" dirty="0" err="1" smtClean="0">
                <a:solidFill>
                  <a:srgbClr val="FF0000"/>
                </a:solidFill>
                <a:cs typeface="Arial" pitchFamily="34" charset="0"/>
              </a:rPr>
              <a:t>الأمر:</a:t>
            </a:r>
            <a:endParaRPr lang="ar-SA" b="1" dirty="0" smtClean="0">
              <a:solidFill>
                <a:srgbClr val="FF0000"/>
              </a:solidFill>
              <a:cs typeface="Arial" pitchFamily="34" charset="0"/>
            </a:endParaRPr>
          </a:p>
          <a:p>
            <a:pPr eaLnBrk="1" hangingPunct="1"/>
            <a:r>
              <a:rPr lang="ar-SA" b="1" dirty="0" smtClean="0">
                <a:cs typeface="Arial" pitchFamily="34" charset="0"/>
              </a:rPr>
              <a:t>اتفق أهل السنة أن الأموات ينتفعون من سعي الأحياء </a:t>
            </a:r>
            <a:r>
              <a:rPr lang="ar-SA" b="1" dirty="0" err="1" smtClean="0">
                <a:cs typeface="Arial" pitchFamily="34" charset="0"/>
              </a:rPr>
              <a:t>بأمرين:</a:t>
            </a:r>
            <a:endParaRPr lang="ar-SA" b="1" dirty="0" smtClean="0">
              <a:cs typeface="Arial" pitchFamily="34" charset="0"/>
            </a:endParaRPr>
          </a:p>
          <a:p>
            <a:pPr eaLnBrk="1" hangingPunct="1"/>
            <a:r>
              <a:rPr lang="ar-SA" b="1" dirty="0" smtClean="0">
                <a:cs typeface="Arial" pitchFamily="34" charset="0"/>
              </a:rPr>
              <a:t>1- ما تسبب إليه الميت في حياته، ودليله قول النبي صلى الله عليه وسلم:“ إذا مات ابن آدم انقطع عمله إلا من ثلاث: صدقة جارية، أو ولد صالح يدعو له، أو علم ينتفع </a:t>
            </a:r>
            <a:r>
              <a:rPr lang="ar-SA" b="1" dirty="0" err="1" smtClean="0">
                <a:cs typeface="Arial" pitchFamily="34" charset="0"/>
              </a:rPr>
              <a:t>به</a:t>
            </a:r>
            <a:r>
              <a:rPr lang="ar-SA" b="1" dirty="0" smtClean="0">
                <a:cs typeface="Arial" pitchFamily="34" charset="0"/>
              </a:rPr>
              <a:t> من بعده“ أخرجه مسلم وغيره.</a:t>
            </a:r>
          </a:p>
          <a:p>
            <a:pPr eaLnBrk="1" hangingPunct="1"/>
            <a:r>
              <a:rPr lang="ar-SA" b="1" dirty="0" smtClean="0">
                <a:cs typeface="Arial" pitchFamily="34" charset="0"/>
              </a:rPr>
              <a:t>2- دعاء المسلمين واستغفارهم له، والصدقة والحج.</a:t>
            </a:r>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أولاً/ ما ينتفع </a:t>
            </a:r>
            <a:r>
              <a:rPr lang="ar-SA" b="1" dirty="0" err="1" smtClean="0">
                <a:cs typeface="Arial" pitchFamily="34" charset="0"/>
              </a:rPr>
              <a:t>به</a:t>
            </a:r>
            <a:r>
              <a:rPr lang="ar-SA" b="1" dirty="0" smtClean="0">
                <a:cs typeface="Arial" pitchFamily="34" charset="0"/>
              </a:rPr>
              <a:t> الميت من عمل </a:t>
            </a:r>
            <a:r>
              <a:rPr lang="ar-SA" b="1" dirty="0" err="1" smtClean="0">
                <a:cs typeface="Arial" pitchFamily="34" charset="0"/>
              </a:rPr>
              <a:t>الأحياء :</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a:xfrm>
            <a:off x="381000" y="1524000"/>
            <a:ext cx="9067800" cy="4754563"/>
          </a:xfrm>
        </p:spPr>
        <p:txBody>
          <a:bodyPr/>
          <a:lstStyle/>
          <a:p>
            <a:pPr eaLnBrk="1" hangingPunct="1"/>
            <a:r>
              <a:rPr lang="ar-SA" b="1" dirty="0" smtClean="0">
                <a:solidFill>
                  <a:srgbClr val="FF0000"/>
                </a:solidFill>
                <a:cs typeface="Arial" pitchFamily="34" charset="0"/>
              </a:rPr>
              <a:t>موطن </a:t>
            </a:r>
            <a:r>
              <a:rPr lang="ar-SA" b="1" dirty="0" err="1" smtClean="0">
                <a:solidFill>
                  <a:srgbClr val="FF0000"/>
                </a:solidFill>
                <a:cs typeface="Arial" pitchFamily="34" charset="0"/>
              </a:rPr>
              <a:t>الخلاف:</a:t>
            </a:r>
            <a:endParaRPr lang="ar-SA" b="1" dirty="0" smtClean="0">
              <a:solidFill>
                <a:srgbClr val="FF0000"/>
              </a:solidFill>
              <a:cs typeface="Arial" pitchFamily="34" charset="0"/>
            </a:endParaRPr>
          </a:p>
          <a:p>
            <a:pPr eaLnBrk="1" hangingPunct="1"/>
            <a:r>
              <a:rPr lang="ar-SA" b="1" dirty="0" smtClean="0">
                <a:cs typeface="Arial" pitchFamily="34" charset="0"/>
              </a:rPr>
              <a:t>اختلفوا في العبادات البدنية، كالصوم والصلاة، وقراءة القرآن والذكر.</a:t>
            </a:r>
          </a:p>
          <a:p>
            <a:pPr eaLnBrk="1" hangingPunct="1"/>
            <a:r>
              <a:rPr lang="ar-SA" b="1" dirty="0" smtClean="0">
                <a:cs typeface="Arial" pitchFamily="34" charset="0"/>
              </a:rPr>
              <a:t>ذهب أبو حنيفة وأحمد وجمهور السلف إلى وصولها.</a:t>
            </a:r>
          </a:p>
          <a:p>
            <a:pPr eaLnBrk="1" hangingPunct="1"/>
            <a:r>
              <a:rPr lang="ar-SA" b="1" dirty="0" smtClean="0">
                <a:cs typeface="Arial" pitchFamily="34" charset="0"/>
              </a:rPr>
              <a:t>والمشهور من مذهب مالك والشافعي عدم وصولها.</a:t>
            </a:r>
          </a:p>
          <a:p>
            <a:pPr eaLnBrk="1" hangingPunct="1"/>
            <a:r>
              <a:rPr lang="ar-SA" b="1" dirty="0" smtClean="0">
                <a:cs typeface="Arial" pitchFamily="34" charset="0"/>
              </a:rPr>
              <a:t>وذهب أهل الكلام إلى عدم وصول شيء </a:t>
            </a:r>
            <a:r>
              <a:rPr lang="ar-SA" b="1" dirty="0" err="1" smtClean="0">
                <a:cs typeface="Arial" pitchFamily="34" charset="0"/>
              </a:rPr>
              <a:t>ألبتة</a:t>
            </a:r>
            <a:r>
              <a:rPr lang="ar-SA" b="1" dirty="0" smtClean="0">
                <a:cs typeface="Arial" pitchFamily="34" charset="0"/>
              </a:rPr>
              <a:t>، لا الدعاء ولا غيره.</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أولاً/ ما ينتفع </a:t>
            </a:r>
            <a:r>
              <a:rPr lang="ar-SA" b="1" dirty="0" err="1" smtClean="0">
                <a:cs typeface="Arial" pitchFamily="34" charset="0"/>
              </a:rPr>
              <a:t>به</a:t>
            </a:r>
            <a:r>
              <a:rPr lang="ar-SA" b="1" dirty="0" smtClean="0">
                <a:cs typeface="Arial" pitchFamily="34" charset="0"/>
              </a:rPr>
              <a:t> الميت من عمل </a:t>
            </a:r>
            <a:r>
              <a:rPr lang="ar-SA" b="1" dirty="0" err="1" smtClean="0">
                <a:cs typeface="Arial" pitchFamily="34" charset="0"/>
              </a:rPr>
              <a:t>الأحياء :</a:t>
            </a:r>
            <a:endParaRPr lang="en-US" dirty="0"/>
          </a:p>
        </p:txBody>
      </p:sp>
      <p:sp>
        <p:nvSpPr>
          <p:cNvPr id="3" name="عنصر نائب للمحتوى 2"/>
          <p:cNvSpPr>
            <a:spLocks noGrp="1"/>
          </p:cNvSpPr>
          <p:nvPr>
            <p:ph idx="1"/>
          </p:nvPr>
        </p:nvSpPr>
        <p:spPr/>
        <p:txBody>
          <a:bodyPr/>
          <a:lstStyle/>
          <a:p>
            <a:pPr eaLnBrk="1" hangingPunct="1"/>
            <a:r>
              <a:rPr lang="en-US" sz="2400" b="1" dirty="0" smtClean="0">
                <a:solidFill>
                  <a:srgbClr val="3B84AF"/>
                </a:solidFill>
                <a:cs typeface="Arial" pitchFamily="34" charset="0"/>
              </a:rPr>
              <a:t> </a:t>
            </a:r>
            <a:r>
              <a:rPr lang="ar-SA" b="1" dirty="0" smtClean="0">
                <a:solidFill>
                  <a:srgbClr val="C00000"/>
                </a:solidFill>
                <a:cs typeface="Arial" pitchFamily="34" charset="0"/>
              </a:rPr>
              <a:t>الأدلة على انتفاع الميت بغير ما تسبب </a:t>
            </a:r>
            <a:r>
              <a:rPr lang="ar-SA" b="1" dirty="0" err="1" smtClean="0">
                <a:solidFill>
                  <a:srgbClr val="C00000"/>
                </a:solidFill>
                <a:cs typeface="Arial" pitchFamily="34" charset="0"/>
              </a:rPr>
              <a:t>فيه:</a:t>
            </a:r>
            <a:endParaRPr lang="ar-SA" b="1" dirty="0" smtClean="0">
              <a:solidFill>
                <a:srgbClr val="C00000"/>
              </a:solidFill>
              <a:cs typeface="Arial" pitchFamily="34" charset="0"/>
            </a:endParaRPr>
          </a:p>
          <a:p>
            <a:pPr eaLnBrk="1" hangingPunct="1"/>
            <a:r>
              <a:rPr lang="ar-SA" b="1" dirty="0" smtClean="0">
                <a:cs typeface="Arial" pitchFamily="34" charset="0"/>
              </a:rPr>
              <a:t>دل على ذلك الكتاب، والسنة، والإجماع، والقياس.</a:t>
            </a:r>
            <a:endParaRPr lang="en-US" b="1" dirty="0" smtClean="0">
              <a:cs typeface="Arial" pitchFamily="34" charset="0"/>
            </a:endParaRPr>
          </a:p>
          <a:p>
            <a:pPr eaLnBrk="1" hangingPunct="1"/>
            <a:r>
              <a:rPr lang="ar-SA" b="1" dirty="0" smtClean="0">
                <a:solidFill>
                  <a:srgbClr val="92D050"/>
                </a:solidFill>
                <a:cs typeface="Arial" pitchFamily="34" charset="0"/>
              </a:rPr>
              <a:t>1- </a:t>
            </a:r>
            <a:r>
              <a:rPr lang="ar-SA" b="1" dirty="0" err="1" smtClean="0">
                <a:solidFill>
                  <a:srgbClr val="92D050"/>
                </a:solidFill>
                <a:cs typeface="Arial" pitchFamily="34" charset="0"/>
              </a:rPr>
              <a:t>الكتاب:</a:t>
            </a:r>
            <a:endParaRPr lang="ar-SA" b="1" dirty="0" smtClean="0">
              <a:solidFill>
                <a:srgbClr val="92D050"/>
              </a:solidFill>
              <a:cs typeface="Arial" pitchFamily="34" charset="0"/>
            </a:endParaRPr>
          </a:p>
          <a:p>
            <a:pPr eaLnBrk="1" hangingPunct="1"/>
            <a:r>
              <a:rPr lang="ar-SA" b="1" dirty="0" smtClean="0">
                <a:cs typeface="Arial" pitchFamily="34" charset="0"/>
              </a:rPr>
              <a:t>قال </a:t>
            </a:r>
            <a:r>
              <a:rPr lang="ar-SA" b="1" dirty="0" err="1" smtClean="0">
                <a:cs typeface="Arial" pitchFamily="34" charset="0"/>
              </a:rPr>
              <a:t>تعالى: </a:t>
            </a:r>
            <a:r>
              <a:rPr lang="ar-SA" b="1" dirty="0" smtClean="0">
                <a:cs typeface="Arial" pitchFamily="34" charset="0"/>
              </a:rPr>
              <a:t>{والذين جاؤوا من بعدهم يقولون ربنا اغفر لنا ولإخواننا الذين سبقونا بالإيمان} فدلت الآية على انتفاع الأموات باستغفار الأحياء.</a:t>
            </a:r>
          </a:p>
          <a:p>
            <a:pPr eaLnBrk="1" hangingPunct="1"/>
            <a:r>
              <a:rPr lang="ar-SA" b="1" dirty="0" smtClean="0">
                <a:solidFill>
                  <a:srgbClr val="92D050"/>
                </a:solidFill>
                <a:cs typeface="Arial" pitchFamily="34" charset="0"/>
              </a:rPr>
              <a:t>2- السنة: </a:t>
            </a:r>
            <a:r>
              <a:rPr lang="ar-SA" b="1" dirty="0" smtClean="0">
                <a:cs typeface="Arial" pitchFamily="34" charset="0"/>
              </a:rPr>
              <a:t>في وصول الدعاء: </a:t>
            </a:r>
            <a:r>
              <a:rPr lang="ar-SA" dirty="0" smtClean="0">
                <a:cs typeface="Arial" pitchFamily="34" charset="0"/>
              </a:rPr>
              <a:t>ما صح من الدعاء للميت في صلاة </a:t>
            </a:r>
            <a:r>
              <a:rPr lang="ar-SA" dirty="0" err="1" smtClean="0">
                <a:cs typeface="Arial" pitchFamily="34" charset="0"/>
              </a:rPr>
              <a:t>الجنازة </a:t>
            </a:r>
            <a:r>
              <a:rPr lang="ar-SA" dirty="0" smtClean="0">
                <a:cs typeface="Arial" pitchFamily="34" charset="0"/>
              </a:rPr>
              <a:t>، وبعد دفنه، وعند زيارة القبور.</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أولاً/ ما ينتفع </a:t>
            </a:r>
            <a:r>
              <a:rPr lang="ar-SA" b="1" dirty="0" err="1" smtClean="0">
                <a:cs typeface="Arial" pitchFamily="34" charset="0"/>
              </a:rPr>
              <a:t>به</a:t>
            </a:r>
            <a:r>
              <a:rPr lang="ar-SA" b="1" dirty="0" smtClean="0">
                <a:cs typeface="Arial" pitchFamily="34" charset="0"/>
              </a:rPr>
              <a:t> الميت من عمل </a:t>
            </a:r>
            <a:r>
              <a:rPr lang="ar-SA" b="1" dirty="0" err="1" smtClean="0">
                <a:cs typeface="Arial" pitchFamily="34" charset="0"/>
              </a:rPr>
              <a:t>الأحياء :</a:t>
            </a:r>
            <a:endParaRPr lang="en-US" dirty="0"/>
          </a:p>
        </p:txBody>
      </p:sp>
      <p:sp>
        <p:nvSpPr>
          <p:cNvPr id="3" name="عنصر نائب للمحتوى 2"/>
          <p:cNvSpPr>
            <a:spLocks noGrp="1"/>
          </p:cNvSpPr>
          <p:nvPr>
            <p:ph idx="1"/>
          </p:nvPr>
        </p:nvSpPr>
        <p:spPr/>
        <p:txBody>
          <a:bodyPr/>
          <a:lstStyle/>
          <a:p>
            <a:r>
              <a:rPr lang="ar-SA" b="1" dirty="0" smtClean="0"/>
              <a:t>وفي الصدقة</a:t>
            </a:r>
            <a:r>
              <a:rPr lang="ar-SA" dirty="0" smtClean="0"/>
              <a:t>: </a:t>
            </a:r>
            <a:r>
              <a:rPr lang="ar-SA" sz="2800" dirty="0" smtClean="0"/>
              <a:t>حديث عائشة رضي الله </a:t>
            </a:r>
            <a:r>
              <a:rPr lang="ar-SA" sz="2800" dirty="0" err="1" smtClean="0"/>
              <a:t>عنها </a:t>
            </a:r>
            <a:r>
              <a:rPr lang="ar-SA" sz="2800" dirty="0" smtClean="0"/>
              <a:t>: أن رجلاً أتى النبي صلى الله عليه </a:t>
            </a:r>
            <a:r>
              <a:rPr lang="ar-SA" sz="2800" dirty="0" err="1" smtClean="0"/>
              <a:t>وسلم </a:t>
            </a:r>
            <a:r>
              <a:rPr lang="ar-SA" sz="2800" dirty="0" smtClean="0"/>
              <a:t>، فقال: يا رسول الله، إن أمي </a:t>
            </a:r>
            <a:r>
              <a:rPr lang="ar-SA" sz="2800" dirty="0" err="1" smtClean="0"/>
              <a:t>أفتُلتت</a:t>
            </a:r>
            <a:r>
              <a:rPr lang="ar-SA" sz="2800" dirty="0" smtClean="0"/>
              <a:t> نفسها، ولم توص، وأظنها لو تكلمت تصدقت، أفلها أجر إن تصدقت </a:t>
            </a:r>
            <a:r>
              <a:rPr lang="ar-SA" sz="2800" dirty="0" err="1" smtClean="0"/>
              <a:t>عنها؟</a:t>
            </a:r>
            <a:r>
              <a:rPr lang="ar-SA" sz="2800" dirty="0" smtClean="0"/>
              <a:t> قال: </a:t>
            </a:r>
            <a:r>
              <a:rPr lang="ar-SA" sz="2800" dirty="0" err="1" smtClean="0"/>
              <a:t>نعم“.</a:t>
            </a:r>
            <a:r>
              <a:rPr lang="ar-SA" sz="2800" dirty="0" smtClean="0"/>
              <a:t> </a:t>
            </a:r>
            <a:r>
              <a:rPr lang="ar-SA" sz="2400" dirty="0" smtClean="0"/>
              <a:t>أخرجه البخاري</a:t>
            </a:r>
            <a:r>
              <a:rPr lang="ar-SA" dirty="0" smtClean="0"/>
              <a:t>.</a:t>
            </a:r>
          </a:p>
          <a:p>
            <a:r>
              <a:rPr lang="ar-SA" b="1" dirty="0" smtClean="0"/>
              <a:t>وفي الصوم</a:t>
            </a:r>
            <a:r>
              <a:rPr lang="ar-SA" dirty="0" smtClean="0"/>
              <a:t>: قال صلى الله عليه </a:t>
            </a:r>
            <a:r>
              <a:rPr lang="ar-SA" dirty="0" err="1" smtClean="0"/>
              <a:t>وسلم : </a:t>
            </a:r>
            <a:r>
              <a:rPr lang="ar-SA" dirty="0" smtClean="0"/>
              <a:t>” من مات وعليه صيام صام عنه وليه“</a:t>
            </a:r>
            <a:r>
              <a:rPr lang="ar-SA" sz="2400" dirty="0" smtClean="0"/>
              <a:t>أخرجه البخاري ومسلم</a:t>
            </a:r>
            <a:r>
              <a:rPr lang="ar-SA" dirty="0" smtClean="0"/>
              <a:t>.</a:t>
            </a:r>
          </a:p>
          <a:p>
            <a:r>
              <a:rPr lang="ar-SA" b="1" dirty="0" smtClean="0"/>
              <a:t>وفي الحج</a:t>
            </a:r>
            <a:r>
              <a:rPr lang="ar-SA" dirty="0" smtClean="0"/>
              <a:t>: أن امرأة من جهينة جاءت إلى النبي صلى الله عليه وسلم فقالت: إن أمي نذرت أن تحج حتى ماتت، </a:t>
            </a:r>
            <a:r>
              <a:rPr lang="ar-SA" dirty="0" err="1" smtClean="0"/>
              <a:t>أفأحج</a:t>
            </a:r>
            <a:r>
              <a:rPr lang="ar-SA" dirty="0" smtClean="0"/>
              <a:t> </a:t>
            </a:r>
            <a:r>
              <a:rPr lang="ar-SA" dirty="0" err="1" smtClean="0"/>
              <a:t>عنها؟</a:t>
            </a:r>
            <a:r>
              <a:rPr lang="ar-SA" dirty="0" smtClean="0"/>
              <a:t> </a:t>
            </a:r>
            <a:r>
              <a:rPr lang="ar-SA" dirty="0" err="1" smtClean="0"/>
              <a:t>قال: </a:t>
            </a:r>
            <a:r>
              <a:rPr lang="ar-SA" dirty="0" smtClean="0"/>
              <a:t>” نعم حجي عنها..“ </a:t>
            </a:r>
            <a:r>
              <a:rPr lang="ar-SA" sz="2400" dirty="0" smtClean="0"/>
              <a:t>أخرجه البخاري</a:t>
            </a:r>
            <a:r>
              <a:rPr lang="ar-SA" dirty="0" smtClean="0"/>
              <a: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أولاً/ ما ينتفع </a:t>
            </a:r>
            <a:r>
              <a:rPr lang="ar-SA" b="1" dirty="0" err="1" smtClean="0">
                <a:cs typeface="Arial" pitchFamily="34" charset="0"/>
              </a:rPr>
              <a:t>به</a:t>
            </a:r>
            <a:r>
              <a:rPr lang="ar-SA" b="1" dirty="0" smtClean="0">
                <a:cs typeface="Arial" pitchFamily="34" charset="0"/>
              </a:rPr>
              <a:t> الميت من عمل </a:t>
            </a:r>
            <a:r>
              <a:rPr lang="ar-SA" b="1" dirty="0" err="1" smtClean="0">
                <a:cs typeface="Arial" pitchFamily="34" charset="0"/>
              </a:rPr>
              <a:t>الأحياء :</a:t>
            </a:r>
            <a:endParaRPr lang="en-US" dirty="0"/>
          </a:p>
        </p:txBody>
      </p:sp>
      <p:sp>
        <p:nvSpPr>
          <p:cNvPr id="3" name="عنصر نائب للمحتوى 2"/>
          <p:cNvSpPr>
            <a:spLocks noGrp="1"/>
          </p:cNvSpPr>
          <p:nvPr>
            <p:ph idx="1"/>
          </p:nvPr>
        </p:nvSpPr>
        <p:spPr/>
        <p:txBody>
          <a:bodyPr/>
          <a:lstStyle/>
          <a:p>
            <a:r>
              <a:rPr lang="ar-SA" b="1" dirty="0" smtClean="0">
                <a:solidFill>
                  <a:srgbClr val="92D050"/>
                </a:solidFill>
                <a:cs typeface="Arial" pitchFamily="34" charset="0"/>
              </a:rPr>
              <a:t>3- </a:t>
            </a:r>
            <a:r>
              <a:rPr lang="ar-SA" b="1" dirty="0" err="1" smtClean="0">
                <a:solidFill>
                  <a:srgbClr val="92D050"/>
                </a:solidFill>
                <a:cs typeface="Arial" pitchFamily="34" charset="0"/>
              </a:rPr>
              <a:t>الإجماع:</a:t>
            </a:r>
            <a:r>
              <a:rPr lang="ar-SA" b="1" dirty="0" smtClean="0">
                <a:solidFill>
                  <a:srgbClr val="92D050"/>
                </a:solidFill>
                <a:cs typeface="Arial" pitchFamily="34" charset="0"/>
              </a:rPr>
              <a:t> </a:t>
            </a:r>
          </a:p>
          <a:p>
            <a:r>
              <a:rPr lang="ar-SA" b="1" dirty="0" smtClean="0">
                <a:cs typeface="Arial" pitchFamily="34" charset="0"/>
              </a:rPr>
              <a:t>دل على انتفاع الميت بالدعاء إجماع الأمة على الدعاء له في صلاة الجنازة، وأجمع المسلمون على أن قضاء دينه يسقطه من ذمة الميت، ولو كان من غير تركته.</a:t>
            </a:r>
          </a:p>
          <a:p>
            <a:r>
              <a:rPr lang="ar-SA" b="1" dirty="0" smtClean="0">
                <a:solidFill>
                  <a:srgbClr val="92D050"/>
                </a:solidFill>
                <a:cs typeface="Arial" pitchFamily="34" charset="0"/>
              </a:rPr>
              <a:t>4- القياس:</a:t>
            </a:r>
            <a:endParaRPr lang="en-US" b="1" dirty="0" smtClean="0">
              <a:solidFill>
                <a:srgbClr val="92D050"/>
              </a:solidFill>
              <a:cs typeface="Arial" pitchFamily="34" charset="0"/>
            </a:endParaRPr>
          </a:p>
          <a:p>
            <a:r>
              <a:rPr lang="ar-SA" b="1" dirty="0" smtClean="0">
                <a:cs typeface="Arial" pitchFamily="34" charset="0"/>
              </a:rPr>
              <a:t>نقول: الثواب حق العامل، فإذا وهبه لأخيه المسلم لم يمنع من ذلك، كما لم يمنع من هبة ماله له في حياته، وكل ذلك جار على قواعد </a:t>
            </a:r>
            <a:r>
              <a:rPr lang="ar-SA" b="1" dirty="0" err="1" smtClean="0">
                <a:cs typeface="Arial" pitchFamily="34" charset="0"/>
              </a:rPr>
              <a:t>الشرع</a:t>
            </a:r>
            <a:r>
              <a:rPr lang="ar-SA" b="1" dirty="0" smtClean="0">
                <a:cs typeface="Arial" pitchFamily="34" charset="0"/>
              </a:rPr>
              <a:t> وهو محض القياس.</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أولاً/ ما ينتفع </a:t>
            </a:r>
            <a:r>
              <a:rPr lang="ar-SA" b="1" dirty="0" err="1" smtClean="0">
                <a:cs typeface="Arial" pitchFamily="34" charset="0"/>
              </a:rPr>
              <a:t>به</a:t>
            </a:r>
            <a:r>
              <a:rPr lang="ar-SA" b="1" dirty="0" smtClean="0">
                <a:cs typeface="Arial" pitchFamily="34" charset="0"/>
              </a:rPr>
              <a:t> الميت من عمل </a:t>
            </a:r>
            <a:r>
              <a:rPr lang="ar-SA" b="1" dirty="0" err="1" smtClean="0">
                <a:cs typeface="Arial" pitchFamily="34" charset="0"/>
              </a:rPr>
              <a:t>الأحياء :</a:t>
            </a:r>
            <a:endParaRPr lang="en-US" dirty="0"/>
          </a:p>
        </p:txBody>
      </p:sp>
      <p:sp>
        <p:nvSpPr>
          <p:cNvPr id="3" name="عنصر نائب للمحتوى 2"/>
          <p:cNvSpPr>
            <a:spLocks noGrp="1"/>
          </p:cNvSpPr>
          <p:nvPr>
            <p:ph idx="1"/>
          </p:nvPr>
        </p:nvSpPr>
        <p:spPr/>
        <p:txBody>
          <a:bodyPr/>
          <a:lstStyle/>
          <a:p>
            <a:r>
              <a:rPr lang="ar-SA" b="1" dirty="0" smtClean="0">
                <a:solidFill>
                  <a:srgbClr val="C00000"/>
                </a:solidFill>
              </a:rPr>
              <a:t>الجواب على استدلالات </a:t>
            </a:r>
            <a:r>
              <a:rPr lang="ar-SA" b="1" dirty="0" err="1" smtClean="0">
                <a:solidFill>
                  <a:srgbClr val="C00000"/>
                </a:solidFill>
              </a:rPr>
              <a:t>النافين:</a:t>
            </a:r>
            <a:endParaRPr lang="ar-SA" b="1" dirty="0" smtClean="0">
              <a:solidFill>
                <a:srgbClr val="C00000"/>
              </a:solidFill>
            </a:endParaRPr>
          </a:p>
          <a:p>
            <a:r>
              <a:rPr lang="ar-SA" b="1" dirty="0" smtClean="0">
                <a:cs typeface="Arial" pitchFamily="34" charset="0"/>
              </a:rPr>
              <a:t>1- استدل النافون بقوله </a:t>
            </a:r>
            <a:r>
              <a:rPr lang="ar-SA" b="1" dirty="0" err="1" smtClean="0">
                <a:cs typeface="Arial" pitchFamily="34" charset="0"/>
              </a:rPr>
              <a:t>تعالى: </a:t>
            </a:r>
            <a:r>
              <a:rPr lang="ar-SA" b="1" dirty="0" smtClean="0">
                <a:cs typeface="Arial" pitchFamily="34" charset="0"/>
              </a:rPr>
              <a:t>{وأن ليس للإنسان إلا ما سعى}، ويجاب عنه </a:t>
            </a:r>
            <a:r>
              <a:rPr lang="ar-SA" b="1" dirty="0" err="1" smtClean="0">
                <a:cs typeface="Arial" pitchFamily="34" charset="0"/>
              </a:rPr>
              <a:t>بجوابين:</a:t>
            </a:r>
            <a:endParaRPr lang="ar-SA" b="1" dirty="0" smtClean="0">
              <a:cs typeface="Arial" pitchFamily="34" charset="0"/>
            </a:endParaRPr>
          </a:p>
          <a:p>
            <a:r>
              <a:rPr lang="ar-SA" b="1" dirty="0" smtClean="0">
                <a:cs typeface="Arial" pitchFamily="34" charset="0"/>
              </a:rPr>
              <a:t>الأول: أن الإنسان بسعيه وحسن عشرته اكتسب الأصدقاء، وأولد الأولاد، وأنكح الأزواج، فترحموا عليه ودعوا له، وأهدوا له ثواب الطاعات، فكان ذلك أثر سعيه.</a:t>
            </a:r>
          </a:p>
          <a:p>
            <a:r>
              <a:rPr lang="ar-SA" b="1" dirty="0" smtClean="0">
                <a:cs typeface="Arial" pitchFamily="34" charset="0"/>
              </a:rPr>
              <a:t>الثاني: أن القرآن لم ينف انتفاع الرجل بسعي غيره، وإنما نفى ملكه لغير سعيه.وفي هذا قطع لطمع نجاته بعمل آبائه وسلفه ومشايخه.</a:t>
            </a:r>
            <a:endParaRPr lang="en-US" b="1" dirty="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أولاً/ ما ينتفع </a:t>
            </a:r>
            <a:r>
              <a:rPr lang="ar-SA" b="1" dirty="0" err="1" smtClean="0">
                <a:cs typeface="Arial" pitchFamily="34" charset="0"/>
              </a:rPr>
              <a:t>به</a:t>
            </a:r>
            <a:r>
              <a:rPr lang="ar-SA" b="1" dirty="0" smtClean="0">
                <a:cs typeface="Arial" pitchFamily="34" charset="0"/>
              </a:rPr>
              <a:t> الميت من عمل </a:t>
            </a:r>
            <a:r>
              <a:rPr lang="ar-SA" b="1" dirty="0" err="1" smtClean="0">
                <a:cs typeface="Arial" pitchFamily="34" charset="0"/>
              </a:rPr>
              <a:t>الأحياء :</a:t>
            </a:r>
            <a:endParaRPr lang="en-US" dirty="0"/>
          </a:p>
        </p:txBody>
      </p:sp>
      <p:sp>
        <p:nvSpPr>
          <p:cNvPr id="3" name="عنصر نائب للمحتوى 2"/>
          <p:cNvSpPr>
            <a:spLocks noGrp="1"/>
          </p:cNvSpPr>
          <p:nvPr>
            <p:ph idx="1"/>
          </p:nvPr>
        </p:nvSpPr>
        <p:spPr/>
        <p:txBody>
          <a:bodyPr/>
          <a:lstStyle/>
          <a:p>
            <a:r>
              <a:rPr lang="ar-SA" b="1" dirty="0" smtClean="0">
                <a:cs typeface="Arial" pitchFamily="34" charset="0"/>
              </a:rPr>
              <a:t>2- وأما تفريق من فرق بين العبادات المالية والبدنية، فقد شرع النبي صلى الله عليه وسلم الصوم عن الميت، وكذلك عبادة الحج بدنية، وليس المال ركناً فيه، حيث إن المكي يجب عليه الحج إذا قدر على المشي إلى عرفات، من غير شرط </a:t>
            </a:r>
            <a:r>
              <a:rPr lang="ar-SA" b="1" dirty="0" err="1" smtClean="0">
                <a:cs typeface="Arial" pitchFamily="34" charset="0"/>
              </a:rPr>
              <a:t>المال.</a:t>
            </a:r>
            <a:r>
              <a:rPr lang="ar-SA" b="1" dirty="0" smtClean="0">
                <a:cs typeface="Arial" pitchFamily="34" charset="0"/>
              </a:rPr>
              <a:t> </a:t>
            </a:r>
            <a:endParaRPr lang="ar-SA" b="1" dirty="0" smtClean="0">
              <a:cs typeface="Arial" pitchFamily="34" charset="0"/>
            </a:endParaRPr>
          </a:p>
          <a:p>
            <a:endParaRPr lang="ar-SA" b="1" dirty="0" smtClean="0">
              <a:cs typeface="Arial" pitchFamily="34" charset="0"/>
            </a:endParaRPr>
          </a:p>
          <a:p>
            <a:r>
              <a:rPr lang="ar-SA" b="1" dirty="0" smtClean="0">
                <a:cs typeface="Arial" pitchFamily="34" charset="0"/>
              </a:rPr>
              <a:t>وأما قراءة القرآن وإهداؤها للميت تطوعاً بغير أجرة فهذا يصل إليه  ثوابه كما يصل ثواب الصوم والحج والدعاء الذي أذن لهم فيها، ولم يمنعهم مما سوى ذلك، وهو مذهب الحنفية.</a:t>
            </a:r>
            <a:endParaRPr lang="ar-SA" b="1" dirty="0" smtClean="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ثانياً/ </a:t>
            </a:r>
            <a:r>
              <a:rPr lang="ar-SA" b="1" dirty="0" err="1" smtClean="0">
                <a:cs typeface="Arial" pitchFamily="34" charset="0"/>
              </a:rPr>
              <a:t>أشراط</a:t>
            </a:r>
            <a:r>
              <a:rPr lang="ar-SA" b="1" dirty="0" smtClean="0">
                <a:cs typeface="Arial" pitchFamily="34" charset="0"/>
              </a:rPr>
              <a:t> </a:t>
            </a:r>
            <a:r>
              <a:rPr lang="ar-SA" b="1" dirty="0" err="1" smtClean="0">
                <a:cs typeface="Arial" pitchFamily="34" charset="0"/>
              </a:rPr>
              <a:t>الساعة </a:t>
            </a:r>
            <a:r>
              <a:rPr lang="ar-SA" dirty="0" err="1" smtClean="0"/>
              <a:t>:</a:t>
            </a:r>
            <a:endParaRPr lang="en-US" dirty="0"/>
          </a:p>
        </p:txBody>
      </p:sp>
      <p:sp>
        <p:nvSpPr>
          <p:cNvPr id="3" name="عنصر نائب للمحتوى 2"/>
          <p:cNvSpPr>
            <a:spLocks noGrp="1"/>
          </p:cNvSpPr>
          <p:nvPr>
            <p:ph idx="1"/>
          </p:nvPr>
        </p:nvSpPr>
        <p:spPr/>
        <p:txBody>
          <a:bodyPr/>
          <a:lstStyle/>
          <a:p>
            <a:r>
              <a:rPr lang="ar-SA" sz="2800" b="1" dirty="0" smtClean="0">
                <a:solidFill>
                  <a:srgbClr val="3B84AF"/>
                </a:solidFill>
                <a:cs typeface="Arial" pitchFamily="34" charset="0"/>
              </a:rPr>
              <a:t>قال </a:t>
            </a:r>
            <a:r>
              <a:rPr lang="ar-SA" sz="2800" b="1" dirty="0" err="1" smtClean="0">
                <a:solidFill>
                  <a:srgbClr val="3B84AF"/>
                </a:solidFill>
                <a:cs typeface="Arial" pitchFamily="34" charset="0"/>
              </a:rPr>
              <a:t>الطحاوي</a:t>
            </a:r>
            <a:r>
              <a:rPr lang="ar-SA" sz="2800" b="1" dirty="0" smtClean="0">
                <a:solidFill>
                  <a:srgbClr val="3B84AF"/>
                </a:solidFill>
                <a:cs typeface="Arial" pitchFamily="34" charset="0"/>
              </a:rPr>
              <a:t> رحمه </a:t>
            </a:r>
            <a:r>
              <a:rPr lang="ar-SA" sz="2800" b="1" dirty="0" err="1" smtClean="0">
                <a:solidFill>
                  <a:srgbClr val="3B84AF"/>
                </a:solidFill>
                <a:cs typeface="Arial" pitchFamily="34" charset="0"/>
              </a:rPr>
              <a:t>الله: </a:t>
            </a:r>
            <a:r>
              <a:rPr lang="ar-SA" sz="2800" b="1" dirty="0" smtClean="0">
                <a:solidFill>
                  <a:srgbClr val="3B84AF"/>
                </a:solidFill>
                <a:cs typeface="Arial" pitchFamily="34" charset="0"/>
              </a:rPr>
              <a:t>(ونؤمن </a:t>
            </a:r>
            <a:r>
              <a:rPr lang="ar-SA" sz="2800" b="1" dirty="0" err="1" smtClean="0">
                <a:solidFill>
                  <a:srgbClr val="3B84AF"/>
                </a:solidFill>
                <a:cs typeface="Arial" pitchFamily="34" charset="0"/>
              </a:rPr>
              <a:t>بأشراط</a:t>
            </a:r>
            <a:r>
              <a:rPr lang="ar-SA" sz="2800" b="1" dirty="0" smtClean="0">
                <a:solidFill>
                  <a:srgbClr val="3B84AF"/>
                </a:solidFill>
                <a:cs typeface="Arial" pitchFamily="34" charset="0"/>
              </a:rPr>
              <a:t> الساعة: من خروج الدجال، ونزول عيسى بن مريم عليه السلام من السماء، ونؤمن بطلوع الشمس من مغربها، وخروج دابة الأرض من موضعها</a:t>
            </a:r>
            <a:r>
              <a:rPr lang="ar-SA" sz="2800" b="1" dirty="0" err="1" smtClean="0">
                <a:solidFill>
                  <a:srgbClr val="3B84AF"/>
                </a:solidFill>
                <a:cs typeface="Arial" pitchFamily="34" charset="0"/>
              </a:rPr>
              <a:t>).</a:t>
            </a:r>
            <a:endParaRPr lang="ar-SA" sz="2800" b="1" dirty="0" smtClean="0">
              <a:solidFill>
                <a:srgbClr val="3B84AF"/>
              </a:solidFill>
              <a:cs typeface="Arial" pitchFamily="34" charset="0"/>
            </a:endParaRPr>
          </a:p>
          <a:p>
            <a:r>
              <a:rPr lang="ar-SA" sz="2800" b="1" dirty="0" smtClean="0"/>
              <a:t>عَنْ </a:t>
            </a:r>
            <a:r>
              <a:rPr lang="ar-SA" sz="2800" b="1" dirty="0" smtClean="0">
                <a:hlinkClick r:id="rId2" action="ppaction://hlinkfile" tooltip="معلومات الرواة"/>
              </a:rPr>
              <a:t>حُذَيْفَةَ بْنِ أَسِيدٍ </a:t>
            </a:r>
            <a:r>
              <a:rPr lang="ar-SA" sz="2800" b="1" dirty="0" err="1" smtClean="0">
                <a:hlinkClick r:id="rId2" action="ppaction://hlinkfile" tooltip="معلومات الرواة"/>
              </a:rPr>
              <a:t>الْغِفَارِيِّ </a:t>
            </a:r>
            <a:r>
              <a:rPr lang="ar-SA" sz="2800" b="1" dirty="0" smtClean="0"/>
              <a:t>، </a:t>
            </a:r>
            <a:r>
              <a:rPr lang="ar-SA" sz="2800" b="1" dirty="0" err="1" smtClean="0"/>
              <a:t>قَالَ </a:t>
            </a:r>
            <a:r>
              <a:rPr lang="ar-SA" sz="2800" b="1" dirty="0" smtClean="0"/>
              <a:t>: اطَّلَعَ النَّبِيُّ صَلَّى اللَّهُ عَلَيْهِ وَسَلَّمَ عَلَيْنَا وَنَحْنُ </a:t>
            </a:r>
            <a:r>
              <a:rPr lang="ar-SA" sz="2800" b="1" dirty="0" err="1" smtClean="0"/>
              <a:t>نَتَذَاكَرُ </a:t>
            </a:r>
            <a:r>
              <a:rPr lang="ar-SA" sz="2800" b="1" dirty="0" smtClean="0"/>
              <a:t>، </a:t>
            </a:r>
            <a:r>
              <a:rPr lang="ar-SA" sz="2800" b="1" dirty="0" err="1" smtClean="0"/>
              <a:t>فَقَالَ : </a:t>
            </a:r>
            <a:r>
              <a:rPr lang="ar-SA" sz="2800" b="1" dirty="0" smtClean="0"/>
              <a:t>" مَا </a:t>
            </a:r>
            <a:r>
              <a:rPr lang="ar-SA" sz="2800" b="1" dirty="0" err="1" smtClean="0"/>
              <a:t>تَذَاكَرُونَ ؟</a:t>
            </a:r>
            <a:r>
              <a:rPr lang="ar-SA" sz="2800" b="1" dirty="0" smtClean="0"/>
              <a:t> </a:t>
            </a:r>
            <a:r>
              <a:rPr lang="ar-SA" sz="2800" b="1" dirty="0" err="1" smtClean="0"/>
              <a:t>" </a:t>
            </a:r>
            <a:r>
              <a:rPr lang="ar-SA" sz="2800" b="1" dirty="0" smtClean="0"/>
              <a:t>، </a:t>
            </a:r>
            <a:r>
              <a:rPr lang="ar-SA" sz="2800" b="1" dirty="0" err="1" smtClean="0"/>
              <a:t>قَالُوا </a:t>
            </a:r>
            <a:r>
              <a:rPr lang="ar-SA" sz="2800" b="1" dirty="0" smtClean="0"/>
              <a:t>: نَذْكُرُ </a:t>
            </a:r>
            <a:r>
              <a:rPr lang="ar-SA" sz="2800" b="1" dirty="0" err="1" smtClean="0"/>
              <a:t>السَّاعَةَ </a:t>
            </a:r>
            <a:r>
              <a:rPr lang="ar-SA" sz="2800" b="1" dirty="0" smtClean="0"/>
              <a:t>، </a:t>
            </a:r>
            <a:r>
              <a:rPr lang="ar-SA" sz="2800" b="1" dirty="0" err="1" smtClean="0"/>
              <a:t>قَالَ : </a:t>
            </a:r>
            <a:r>
              <a:rPr lang="ar-SA" sz="2800" b="1" dirty="0" smtClean="0"/>
              <a:t>" إِنَّهَا لَنْ تَقُومَ حَتَّى تَرَوْنَ قَبْلَهَا عَشْرَ </a:t>
            </a:r>
            <a:r>
              <a:rPr lang="ar-SA" sz="2800" b="1" dirty="0" err="1" smtClean="0"/>
              <a:t>آيَاتٍ </a:t>
            </a:r>
            <a:r>
              <a:rPr lang="ar-SA" sz="2800" b="1" dirty="0" smtClean="0"/>
              <a:t>، فَذَكَرَ </a:t>
            </a:r>
            <a:r>
              <a:rPr lang="ar-SA" sz="2800" b="1" dirty="0" err="1" smtClean="0"/>
              <a:t>الدُّخَانَ </a:t>
            </a:r>
            <a:r>
              <a:rPr lang="ar-SA" sz="2800" b="1" dirty="0" smtClean="0"/>
              <a:t>، </a:t>
            </a:r>
            <a:r>
              <a:rPr lang="ar-SA" sz="2800" b="1" dirty="0" err="1" smtClean="0"/>
              <a:t>وَالدَّجَّالَ </a:t>
            </a:r>
            <a:r>
              <a:rPr lang="ar-SA" sz="2800" b="1" dirty="0" smtClean="0"/>
              <a:t>، </a:t>
            </a:r>
            <a:r>
              <a:rPr lang="ar-SA" sz="2800" b="1" dirty="0" err="1" smtClean="0"/>
              <a:t>وَالدَّابَّةَ </a:t>
            </a:r>
            <a:r>
              <a:rPr lang="ar-SA" sz="2800" b="1" dirty="0" smtClean="0"/>
              <a:t>، وَطُلُوعَ الشَّمْسِ مِنْ </a:t>
            </a:r>
            <a:r>
              <a:rPr lang="ar-SA" sz="2800" b="1" dirty="0" err="1" smtClean="0"/>
              <a:t>مَغْرِبِهَا </a:t>
            </a:r>
            <a:r>
              <a:rPr lang="ar-SA" sz="2800" b="1" dirty="0" smtClean="0"/>
              <a:t>، وَنُزُولَ عِيسَى ابْنِ مَرْيَمَ صَلَّى اللَّهُ عَلَيْهِ </a:t>
            </a:r>
            <a:r>
              <a:rPr lang="ar-SA" sz="2800" b="1" dirty="0" err="1" smtClean="0"/>
              <a:t>وَسَلَّمَ </a:t>
            </a:r>
            <a:r>
              <a:rPr lang="ar-SA" sz="2800" b="1" dirty="0" smtClean="0"/>
              <a:t>، وَيَأَجُوجَ </a:t>
            </a:r>
            <a:r>
              <a:rPr lang="ar-SA" sz="2800" b="1" dirty="0" err="1" smtClean="0"/>
              <a:t>وَمَأْجُوجَ </a:t>
            </a:r>
            <a:r>
              <a:rPr lang="ar-SA" sz="2800" b="1" dirty="0" smtClean="0"/>
              <a:t>، وَثَلَاثَةَ خُسُوفٍ خَسْفٌ </a:t>
            </a:r>
            <a:r>
              <a:rPr lang="ar-SA" sz="2800" b="1" dirty="0" err="1" smtClean="0"/>
              <a:t>بِالْمَشْرِقِ </a:t>
            </a:r>
            <a:r>
              <a:rPr lang="ar-SA" sz="2800" b="1" dirty="0" smtClean="0"/>
              <a:t>، وَخَسْفٌ </a:t>
            </a:r>
            <a:r>
              <a:rPr lang="ar-SA" sz="2800" b="1" dirty="0" err="1" smtClean="0"/>
              <a:t>بِالْمَغْرِبِ </a:t>
            </a:r>
            <a:r>
              <a:rPr lang="ar-SA" sz="2800" b="1" dirty="0" smtClean="0"/>
              <a:t>، وَخَسْفٌ بِجَزِيرَةِ </a:t>
            </a:r>
            <a:r>
              <a:rPr lang="ar-SA" sz="2800" b="1" dirty="0" err="1" smtClean="0"/>
              <a:t>الْعَرَبِ </a:t>
            </a:r>
            <a:r>
              <a:rPr lang="ar-SA" sz="2800" b="1" dirty="0" smtClean="0"/>
              <a:t>، وَآخِرُ ذَلِكَ نَارٌ تَخْرُجُ مِنْ الْيَمَنِ تَطْرُدُ النَّاسَ إِلَى </a:t>
            </a:r>
            <a:r>
              <a:rPr lang="ar-SA" sz="2800" b="1" dirty="0" err="1" smtClean="0"/>
              <a:t>مَحْشَرِهِمْ</a:t>
            </a:r>
            <a:r>
              <a:rPr lang="ar-SA" sz="2800" b="1" dirty="0" smtClean="0"/>
              <a:t> </a:t>
            </a:r>
            <a:r>
              <a:rPr lang="ar-SA" sz="2800" b="1" dirty="0" err="1" smtClean="0"/>
              <a:t>" </a:t>
            </a:r>
            <a:r>
              <a:rPr lang="ar-SA" sz="2800" b="1" dirty="0" smtClean="0"/>
              <a:t>.رواه مسلم.</a:t>
            </a:r>
            <a:endParaRPr lang="ar-SA" sz="2800" b="1" dirty="0" smtClean="0">
              <a:solidFill>
                <a:srgbClr val="3B84AF"/>
              </a:solidFill>
              <a:cs typeface="Arial" pitchFamily="34" charset="0"/>
            </a:endParaRPr>
          </a:p>
          <a:p>
            <a:endParaRPr lang="ar-KW"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ثانياً/ </a:t>
            </a:r>
            <a:r>
              <a:rPr lang="ar-SA" b="1" dirty="0" err="1" smtClean="0">
                <a:cs typeface="Arial" pitchFamily="34" charset="0"/>
              </a:rPr>
              <a:t>أشراط</a:t>
            </a:r>
            <a:r>
              <a:rPr lang="ar-SA" b="1" dirty="0" smtClean="0">
                <a:cs typeface="Arial" pitchFamily="34" charset="0"/>
              </a:rPr>
              <a:t> الساعة:</a:t>
            </a:r>
            <a:endParaRPr lang="en-US" dirty="0"/>
          </a:p>
        </p:txBody>
      </p:sp>
      <p:sp>
        <p:nvSpPr>
          <p:cNvPr id="3" name="عنصر نائب للمحتوى 2"/>
          <p:cNvSpPr>
            <a:spLocks noGrp="1"/>
          </p:cNvSpPr>
          <p:nvPr>
            <p:ph idx="1"/>
          </p:nvPr>
        </p:nvSpPr>
        <p:spPr/>
        <p:txBody>
          <a:bodyPr/>
          <a:lstStyle/>
          <a:p>
            <a:r>
              <a:rPr lang="ar-SA" b="1" dirty="0" smtClean="0">
                <a:solidFill>
                  <a:srgbClr val="009900"/>
                </a:solidFill>
                <a:cs typeface="Arial" pitchFamily="34" charset="0"/>
              </a:rPr>
              <a:t>ذكر الدجال ونزول عيسى عليه </a:t>
            </a:r>
            <a:r>
              <a:rPr lang="ar-SA" b="1" dirty="0" err="1" smtClean="0">
                <a:solidFill>
                  <a:srgbClr val="009900"/>
                </a:solidFill>
                <a:cs typeface="Arial" pitchFamily="34" charset="0"/>
              </a:rPr>
              <a:t>السلام:</a:t>
            </a:r>
            <a:endParaRPr lang="ar-SA" b="1" dirty="0" smtClean="0">
              <a:solidFill>
                <a:srgbClr val="009900"/>
              </a:solidFill>
              <a:cs typeface="Arial" pitchFamily="34" charset="0"/>
            </a:endParaRPr>
          </a:p>
          <a:p>
            <a:r>
              <a:rPr lang="ar-SA" sz="2800" b="1" dirty="0" err="1" smtClean="0"/>
              <a:t>عن ‏ ‏أنس ‏ </a:t>
            </a:r>
            <a:r>
              <a:rPr lang="ar-SA" sz="2800" b="1" dirty="0" smtClean="0"/>
              <a:t>‏رضي الله </a:t>
            </a:r>
            <a:r>
              <a:rPr lang="ar-SA" sz="2800" b="1" dirty="0" err="1" smtClean="0"/>
              <a:t>عنه ‏ ‏قال: </a:t>
            </a:r>
            <a:r>
              <a:rPr lang="ar-SA" sz="2800" b="1" dirty="0" smtClean="0"/>
              <a:t>‏قال </a:t>
            </a:r>
            <a:r>
              <a:rPr lang="ar-SA" sz="2800" b="1" dirty="0" err="1" smtClean="0"/>
              <a:t>النبي ‏ </a:t>
            </a:r>
            <a:r>
              <a:rPr lang="ar-SA" sz="2800" b="1" dirty="0" smtClean="0"/>
              <a:t>‏صلى الله عليه </a:t>
            </a:r>
            <a:r>
              <a:rPr lang="ar-SA" sz="2800" b="1" dirty="0" err="1" smtClean="0"/>
              <a:t>وسلم:“‏ </a:t>
            </a:r>
            <a:r>
              <a:rPr lang="ar-SA" sz="2800" b="1" dirty="0" smtClean="0"/>
              <a:t>‏ما من نبي إلا أنذر قومه الأعور الدجال ألا إنه أعور وإن ربكم ليس بأعور ومكتوب بين عينيه ك ف </a:t>
            </a:r>
            <a:r>
              <a:rPr lang="ar-SA" sz="2800" b="1" dirty="0" err="1" smtClean="0"/>
              <a:t>ر“.</a:t>
            </a:r>
            <a:r>
              <a:rPr lang="ar-SA" sz="2800" b="1" dirty="0" smtClean="0"/>
              <a:t> </a:t>
            </a:r>
          </a:p>
          <a:p>
            <a:r>
              <a:rPr lang="ar-SA" sz="2800" b="1" dirty="0" smtClean="0"/>
              <a:t> وعن أبي هريرة رضي الله عنه قال: قال رسول الله صلى الله عليه وسلم:“ والذي نفسي بيده ليوشكن أن ينزل فيكم ابن مريم حكما مقسطا فيكسر الصليب ويقتل الخنزير ويضع الجزية ويفيض  المال حتى لا يقبله أحد، حتى تكون السجدة خير من الدنيا وما فيها“.أخرجه البخاري ومسلم.</a:t>
            </a:r>
          </a:p>
          <a:p>
            <a:r>
              <a:rPr lang="ar-SA" sz="2800" b="1" dirty="0" smtClean="0"/>
              <a:t>ويخرج يأجوج ومأجوج في أيام نزول المسيح بعد قتله الدجال، فيهلكهم الله أجمعين في ليلة واحدة ببركة دعائه </a:t>
            </a:r>
            <a:r>
              <a:rPr lang="ar-SA" sz="2800" b="1" dirty="0" err="1" smtClean="0"/>
              <a:t>عليهم.</a:t>
            </a:r>
            <a:r>
              <a:rPr lang="ar-SA" sz="2800" b="1" dirty="0" smtClean="0"/>
              <a:t> </a:t>
            </a:r>
            <a:br>
              <a:rPr lang="ar-SA" sz="2800" b="1" dirty="0" smtClean="0"/>
            </a:br>
            <a:r>
              <a:rPr lang="ar-SA" b="1" dirty="0" smtClean="0"/>
              <a:t/>
            </a:r>
            <a:br>
              <a:rPr lang="ar-SA" b="1" dirty="0" smtClean="0"/>
            </a:b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ثانياً/ </a:t>
            </a:r>
            <a:r>
              <a:rPr lang="ar-SA" b="1" dirty="0" err="1" smtClean="0">
                <a:cs typeface="Arial" pitchFamily="34" charset="0"/>
              </a:rPr>
              <a:t>أشراط</a:t>
            </a:r>
            <a:r>
              <a:rPr lang="ar-SA" b="1" dirty="0" smtClean="0">
                <a:cs typeface="Arial" pitchFamily="34" charset="0"/>
              </a:rPr>
              <a:t> الساعة</a:t>
            </a:r>
            <a:r>
              <a:rPr lang="ar-SA" dirty="0" smtClean="0"/>
              <a:t>:</a:t>
            </a:r>
            <a:endParaRPr lang="en-US" dirty="0"/>
          </a:p>
        </p:txBody>
      </p:sp>
      <p:sp>
        <p:nvSpPr>
          <p:cNvPr id="3" name="عنصر نائب للمحتوى 2"/>
          <p:cNvSpPr>
            <a:spLocks noGrp="1"/>
          </p:cNvSpPr>
          <p:nvPr>
            <p:ph idx="1"/>
          </p:nvPr>
        </p:nvSpPr>
        <p:spPr/>
        <p:txBody>
          <a:bodyPr/>
          <a:lstStyle/>
          <a:p>
            <a:pPr algn="just" rtl="1" eaLnBrk="1" hangingPunct="1">
              <a:buFontTx/>
              <a:buChar char="-"/>
            </a:pPr>
            <a:r>
              <a:rPr lang="ar-SA" b="1" dirty="0" smtClean="0">
                <a:solidFill>
                  <a:srgbClr val="009900"/>
                </a:solidFill>
                <a:cs typeface="Arial" pitchFamily="34" charset="0"/>
              </a:rPr>
              <a:t>خروج الدابة وطلوع الشمس من </a:t>
            </a:r>
            <a:r>
              <a:rPr lang="ar-SA" b="1" dirty="0" err="1" smtClean="0">
                <a:solidFill>
                  <a:srgbClr val="009900"/>
                </a:solidFill>
                <a:cs typeface="Arial" pitchFamily="34" charset="0"/>
              </a:rPr>
              <a:t>مغربها:</a:t>
            </a:r>
            <a:endParaRPr lang="ar-SA" b="1" dirty="0" smtClean="0">
              <a:solidFill>
                <a:srgbClr val="009900"/>
              </a:solidFill>
              <a:cs typeface="Arial" pitchFamily="34" charset="0"/>
            </a:endParaRPr>
          </a:p>
          <a:p>
            <a:pPr algn="just" rtl="1" eaLnBrk="1" hangingPunct="1"/>
            <a:r>
              <a:rPr lang="ar-SA" b="1" dirty="0" smtClean="0">
                <a:cs typeface="Arial" pitchFamily="34" charset="0"/>
              </a:rPr>
              <a:t>قال </a:t>
            </a:r>
            <a:r>
              <a:rPr lang="ar-SA" b="1" dirty="0" err="1" smtClean="0">
                <a:cs typeface="Arial" pitchFamily="34" charset="0"/>
              </a:rPr>
              <a:t>تعالى: </a:t>
            </a:r>
            <a:r>
              <a:rPr lang="ar-SA" b="1" dirty="0" smtClean="0">
                <a:cs typeface="Arial" pitchFamily="34" charset="0"/>
              </a:rPr>
              <a:t>{ وإذا وقع القول عليهم أخرجنا لهم دابة من الأرض تكلمهم أن الناس كانوا بآياتنا لا يوقنون</a:t>
            </a:r>
            <a:r>
              <a:rPr lang="ar-SA" b="1" dirty="0" err="1" smtClean="0">
                <a:cs typeface="Arial" pitchFamily="34" charset="0"/>
              </a:rPr>
              <a:t>}.</a:t>
            </a:r>
            <a:endParaRPr lang="ar-SA" b="1" dirty="0" smtClean="0">
              <a:cs typeface="Arial" pitchFamily="34" charset="0"/>
            </a:endParaRPr>
          </a:p>
          <a:p>
            <a:pPr algn="just" rtl="1" eaLnBrk="1" hangingPunct="1"/>
            <a:r>
              <a:rPr lang="ar-SA" b="1" dirty="0" smtClean="0">
                <a:cs typeface="Arial" pitchFamily="34" charset="0"/>
              </a:rPr>
              <a:t>وقال </a:t>
            </a:r>
            <a:r>
              <a:rPr lang="ar-SA" b="1" dirty="0" err="1" smtClean="0">
                <a:cs typeface="Arial" pitchFamily="34" charset="0"/>
              </a:rPr>
              <a:t>تعالى: </a:t>
            </a:r>
            <a:r>
              <a:rPr lang="ar-SA" b="1" dirty="0" smtClean="0">
                <a:cs typeface="Arial" pitchFamily="34" charset="0"/>
              </a:rPr>
              <a:t>{يوم يأتي بعض آيات ربك لا ينفع نفساً إيمانها لم تكن آمنت من قبل أو كسبت في إيمانها خيراً، قل انتظروا إنا منتظرون</a:t>
            </a:r>
            <a:r>
              <a:rPr lang="ar-SA" b="1" dirty="0" err="1" smtClean="0">
                <a:cs typeface="Arial" pitchFamily="34" charset="0"/>
              </a:rPr>
              <a:t>}.</a:t>
            </a:r>
            <a:endParaRPr lang="ar-SA" b="1" dirty="0" smtClean="0">
              <a:cs typeface="Arial" pitchFamily="34" charset="0"/>
            </a:endParaRPr>
          </a:p>
          <a:p>
            <a:pPr algn="just" rtl="1" eaLnBrk="1" hangingPunct="1"/>
            <a:r>
              <a:rPr lang="ar-SA" b="1" dirty="0" smtClean="0">
                <a:cs typeface="Arial" pitchFamily="34" charset="0"/>
              </a:rPr>
              <a:t>وخروج دابة الأرض أول الآيات الأرضية التي ليست مألوفة، وطلوع الشمس من مغربها أول الآيات السماوية غير </a:t>
            </a:r>
            <a:r>
              <a:rPr lang="ar-SA" b="1" dirty="0" err="1" smtClean="0">
                <a:cs typeface="Arial" pitchFamily="34" charset="0"/>
              </a:rPr>
              <a:t>المألوفة.</a:t>
            </a:r>
            <a:r>
              <a:rPr lang="ar-SA" b="1" dirty="0" smtClean="0">
                <a:cs typeface="Arial" pitchFamily="34" charset="0"/>
              </a:rPr>
              <a:t>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1807</TotalTime>
  <Words>1049</Words>
  <Application>Microsoft Office PowerPoint</Application>
  <PresentationFormat>A4 Paper (210x297 mm)‎</PresentationFormat>
  <Paragraphs>73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السادسة  عنوان المحاضرة</vt:lpstr>
      <vt:lpstr>عناصر المحاضرة</vt:lpstr>
      <vt:lpstr>  أولاً/ ما ينتفع به الميت من عمل الأحياء : </vt:lpstr>
      <vt:lpstr> أولاً/ ما ينتفع به الميت من عمل الأحياء : </vt:lpstr>
      <vt:lpstr> أولاً/ ما ينتفع به الميت من عمل الأحياء :</vt:lpstr>
      <vt:lpstr> أولاً/ ما ينتفع به الميت من عمل الأحياء :</vt:lpstr>
      <vt:lpstr>أولاً/ ما ينتفع به الميت من عمل الأحياء :</vt:lpstr>
      <vt:lpstr>أولاً/ ما ينتفع به الميت من عمل الأحياء :</vt:lpstr>
      <vt:lpstr>أولاً/ ما ينتفع به الميت من عمل الأحياء :</vt:lpstr>
      <vt:lpstr>ثانياً/ أشراط الساعة :</vt:lpstr>
      <vt:lpstr>ثانياً/ أشراط الساعة:</vt:lpstr>
      <vt:lpstr>ثانياً/ أشراط الساعة:</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adminuser</cp:lastModifiedBy>
  <cp:revision>160</cp:revision>
  <dcterms:created xsi:type="dcterms:W3CDTF">2009-10-14T19:14:34Z</dcterms:created>
  <dcterms:modified xsi:type="dcterms:W3CDTF">2012-03-03T09:16:44Z</dcterms:modified>
</cp:coreProperties>
</file>