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59" r:id="rId5"/>
    <p:sldId id="268" r:id="rId6"/>
    <p:sldId id="269" r:id="rId7"/>
    <p:sldId id="282" r:id="rId8"/>
    <p:sldId id="277" r:id="rId9"/>
    <p:sldId id="271" r:id="rId10"/>
    <p:sldId id="272" r:id="rId11"/>
    <p:sldId id="273" r:id="rId12"/>
    <p:sldId id="278" r:id="rId13"/>
    <p:sldId id="283" r:id="rId14"/>
    <p:sldId id="284" r:id="rId15"/>
    <p:sldId id="285"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354" y="78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العقيدة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 السابعة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تتمة الإيمان باليوم الآخر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البعث والجزاء، وفيه:</a:t>
            </a:r>
            <a:endParaRPr lang="en-US" b="1" dirty="0" smtClean="0">
              <a:cs typeface="Arial" pitchFamily="34" charset="0"/>
            </a:endParaRPr>
          </a:p>
          <a:p>
            <a:pPr algn="ctr" rtl="1" eaLnBrk="1" hangingPunct="1"/>
            <a:r>
              <a:rPr lang="ar-SA" b="1" dirty="0" smtClean="0">
                <a:solidFill>
                  <a:srgbClr val="92D050"/>
                </a:solidFill>
                <a:cs typeface="Arial" pitchFamily="34" charset="0"/>
              </a:rPr>
              <a:t>1-  إثبات </a:t>
            </a:r>
            <a:r>
              <a:rPr lang="ar-SA" b="1" dirty="0" err="1" smtClean="0">
                <a:solidFill>
                  <a:srgbClr val="92D050"/>
                </a:solidFill>
                <a:cs typeface="Arial" pitchFamily="34" charset="0"/>
              </a:rPr>
              <a:t>المعاد.</a:t>
            </a:r>
            <a:r>
              <a:rPr lang="ar-SA" b="1" dirty="0" smtClean="0">
                <a:solidFill>
                  <a:srgbClr val="92D050"/>
                </a:solidFill>
                <a:cs typeface="Arial" pitchFamily="34" charset="0"/>
              </a:rPr>
              <a:t>    </a:t>
            </a:r>
            <a:endParaRPr lang="en-US" b="1" dirty="0" smtClean="0">
              <a:solidFill>
                <a:srgbClr val="92D050"/>
              </a:solidFill>
              <a:cs typeface="Arial" pitchFamily="34" charset="0"/>
            </a:endParaRPr>
          </a:p>
          <a:p>
            <a:pPr algn="ctr" rtl="1" eaLnBrk="1" hangingPunct="1"/>
            <a:r>
              <a:rPr lang="ar-SA" b="1" dirty="0" smtClean="0">
                <a:solidFill>
                  <a:srgbClr val="92D050"/>
                </a:solidFill>
                <a:cs typeface="Arial" pitchFamily="34" charset="0"/>
              </a:rPr>
              <a:t>  2- كيفية الإعادة.</a:t>
            </a:r>
            <a:endParaRPr lang="en-US" b="1" dirty="0" smtClean="0">
              <a:solidFill>
                <a:srgbClr val="92D050"/>
              </a:solidFill>
              <a:cs typeface="Arial" pitchFamily="34" charset="0"/>
            </a:endParaRPr>
          </a:p>
          <a:p>
            <a:pPr algn="ctr" rtl="1" eaLnBrk="1" hangingPunct="1"/>
            <a:r>
              <a:rPr lang="ar-SA" b="1" dirty="0" smtClean="0">
                <a:solidFill>
                  <a:srgbClr val="92D050"/>
                </a:solidFill>
                <a:cs typeface="Arial" pitchFamily="34" charset="0"/>
              </a:rPr>
              <a:t>3- جزاء </a:t>
            </a:r>
            <a:r>
              <a:rPr lang="ar-SA" b="1" dirty="0" err="1" smtClean="0">
                <a:solidFill>
                  <a:srgbClr val="92D050"/>
                </a:solidFill>
                <a:cs typeface="Arial" pitchFamily="34" charset="0"/>
              </a:rPr>
              <a:t>الأعمال.</a:t>
            </a:r>
            <a:r>
              <a:rPr lang="ar-SA" b="1" dirty="0" smtClean="0">
                <a:solidFill>
                  <a:srgbClr val="92D050"/>
                </a:solidFill>
                <a:cs typeface="Arial" pitchFamily="34" charset="0"/>
              </a:rPr>
              <a:t>  </a:t>
            </a:r>
            <a:endParaRPr lang="en-US" b="1" dirty="0" smtClean="0">
              <a:solidFill>
                <a:srgbClr val="92D050"/>
              </a:solidFill>
              <a:cs typeface="Arial" pitchFamily="34" charset="0"/>
            </a:endParaRPr>
          </a:p>
          <a:p>
            <a:pPr algn="ctr" rtl="1" eaLnBrk="1" hangingPunct="1"/>
            <a:r>
              <a:rPr lang="ar-SA" b="1" dirty="0" smtClean="0">
                <a:solidFill>
                  <a:srgbClr val="92D050"/>
                </a:solidFill>
                <a:cs typeface="Arial" pitchFamily="34" charset="0"/>
              </a:rPr>
              <a:t>      4- العرض والحساب.</a:t>
            </a:r>
          </a:p>
          <a:p>
            <a:pPr algn="ctr" rtl="1" eaLnBrk="1" hangingPunct="1"/>
            <a:r>
              <a:rPr lang="ar-SA" b="1" dirty="0" smtClean="0">
                <a:solidFill>
                  <a:srgbClr val="92D050"/>
                </a:solidFill>
                <a:cs typeface="Arial" pitchFamily="34" charset="0"/>
              </a:rPr>
              <a:t>5- </a:t>
            </a:r>
            <a:r>
              <a:rPr lang="ar-SA" b="1" dirty="0" err="1" smtClean="0">
                <a:solidFill>
                  <a:srgbClr val="92D050"/>
                </a:solidFill>
                <a:cs typeface="Arial" pitchFamily="34" charset="0"/>
              </a:rPr>
              <a:t>الحوض.</a:t>
            </a:r>
            <a:r>
              <a:rPr lang="ar-SA" b="1" dirty="0" smtClean="0">
                <a:solidFill>
                  <a:srgbClr val="92D050"/>
                </a:solidFill>
                <a:cs typeface="Arial" pitchFamily="34" charset="0"/>
              </a:rPr>
              <a:t>       </a:t>
            </a:r>
            <a:endParaRPr lang="en-US" b="1" dirty="0" smtClean="0">
              <a:solidFill>
                <a:srgbClr val="92D050"/>
              </a:solidFill>
              <a:cs typeface="Arial" pitchFamily="34" charset="0"/>
            </a:endParaRPr>
          </a:p>
          <a:p>
            <a:pPr algn="ctr" rtl="1" eaLnBrk="1" hangingPunct="1"/>
            <a:r>
              <a:rPr lang="ar-SA" b="1" dirty="0" smtClean="0">
                <a:solidFill>
                  <a:srgbClr val="92D050"/>
                </a:solidFill>
                <a:cs typeface="Arial" pitchFamily="34" charset="0"/>
              </a:rPr>
              <a:t>6- الميزان.</a:t>
            </a:r>
            <a:endParaRPr lang="en-US" b="1" dirty="0" smtClean="0">
              <a:solidFill>
                <a:srgbClr val="92D050"/>
              </a:solidFill>
              <a:cs typeface="Arial" pitchFamily="34" charset="0"/>
            </a:endParaRPr>
          </a:p>
          <a:p>
            <a:pPr algn="ctr" rtl="1" eaLnBrk="1" hangingPunct="1"/>
            <a:r>
              <a:rPr lang="ar-SA" b="1" dirty="0" smtClean="0">
                <a:solidFill>
                  <a:srgbClr val="92D050"/>
                </a:solidFill>
                <a:cs typeface="Arial" pitchFamily="34" charset="0"/>
              </a:rPr>
              <a:t>7- </a:t>
            </a:r>
            <a:r>
              <a:rPr lang="ar-SA" b="1" smtClean="0">
                <a:solidFill>
                  <a:srgbClr val="92D050"/>
                </a:solidFill>
                <a:cs typeface="Arial" pitchFamily="34" charset="0"/>
              </a:rPr>
              <a:t>الصراط.</a:t>
            </a:r>
            <a:endParaRPr lang="ar-SA" b="1" dirty="0" smtClean="0">
              <a:solidFill>
                <a:srgbClr val="92D050"/>
              </a:solidFill>
              <a:cs typeface="Arial" pitchFamily="34" charset="0"/>
            </a:endParaRPr>
          </a:p>
          <a:p>
            <a:pPr algn="ctr" rtl="1" eaLnBrk="1" hangingPunct="1"/>
            <a:r>
              <a:rPr lang="ar-SA" b="1" dirty="0" smtClean="0">
                <a:solidFill>
                  <a:srgbClr val="92D050"/>
                </a:solidFill>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200" b="1" dirty="0" smtClean="0">
                <a:cs typeface="Arial" pitchFamily="34" charset="0"/>
              </a:rPr>
              <a:t>البعث </a:t>
            </a:r>
            <a:r>
              <a:rPr lang="ar-SA" sz="3200" b="1" dirty="0" err="1" smtClean="0">
                <a:cs typeface="Arial" pitchFamily="34" charset="0"/>
              </a:rPr>
              <a:t>والجزاء:</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2400" b="1" dirty="0" smtClean="0">
                <a:solidFill>
                  <a:srgbClr val="3B84AF"/>
                </a:solidFill>
                <a:cs typeface="Arial" pitchFamily="34" charset="0"/>
              </a:rPr>
              <a:t>قال </a:t>
            </a:r>
            <a:r>
              <a:rPr lang="ar-SA" sz="2400" b="1" dirty="0" err="1" smtClean="0">
                <a:solidFill>
                  <a:srgbClr val="3B84AF"/>
                </a:solidFill>
                <a:cs typeface="Arial" pitchFamily="34" charset="0"/>
              </a:rPr>
              <a:t>الطحاوي</a:t>
            </a:r>
            <a:r>
              <a:rPr lang="ar-SA" sz="2400" b="1" dirty="0" smtClean="0">
                <a:solidFill>
                  <a:srgbClr val="3B84AF"/>
                </a:solidFill>
                <a:cs typeface="Arial" pitchFamily="34" charset="0"/>
              </a:rPr>
              <a:t> رحمه الله : (ونؤمن بالبعث وجزاء الأعمال يوم القيامة والعرض والحساب, وقراءة الكتاب,والثواب والعقاب,والصراط والميزان)</a:t>
            </a:r>
            <a:endParaRPr lang="ar-SA" sz="2400" b="1" dirty="0" smtClean="0">
              <a:cs typeface="Arial" pitchFamily="34" charset="0"/>
            </a:endParaRPr>
          </a:p>
          <a:p>
            <a:pPr eaLnBrk="1" hangingPunct="1"/>
            <a:r>
              <a:rPr lang="ar-SA" sz="2800" b="1" dirty="0" smtClean="0">
                <a:cs typeface="Arial" pitchFamily="34" charset="0"/>
              </a:rPr>
              <a:t>الإيمان بالمعاد مما دل علية الكتاب والسنة والعقل والفطرة السليمة.</a:t>
            </a:r>
          </a:p>
          <a:p>
            <a:pPr eaLnBrk="1" hangingPunct="1"/>
            <a:r>
              <a:rPr lang="ar-SA" sz="2800" b="1" dirty="0" smtClean="0">
                <a:cs typeface="Arial" pitchFamily="34" charset="0"/>
              </a:rPr>
              <a:t>جاء في القرآن أن الأنبياء عليهم السلام كلهم متفقون على الإيمان بالآخرة, إلا أن نبينا محمد صلى الله عليه وسلم بين تفصيل الآخرة بيانا </a:t>
            </a:r>
            <a:r>
              <a:rPr lang="ar-SA" sz="2800" b="1" dirty="0" err="1" smtClean="0">
                <a:cs typeface="Arial" pitchFamily="34" charset="0"/>
              </a:rPr>
              <a:t>لايوجد</a:t>
            </a:r>
            <a:r>
              <a:rPr lang="ar-SA" sz="2800" b="1" dirty="0" smtClean="0">
                <a:cs typeface="Arial" pitchFamily="34" charset="0"/>
              </a:rPr>
              <a:t> في شيء من كتب الأنبياء ولهذا ظن طائفة من المتفلسفة ونحوهم,أنه لم يفصح بمعاد الأبدان إلا محمد صلى الله علية وسلم وجعلوا هذه حجة لهم في أنه من باب التخييل والخطاب الجمهوري.وهذا كذب فإن القيامة الكبرى هي معروفة عند الأنبياء أخبر </a:t>
            </a:r>
            <a:r>
              <a:rPr lang="ar-SA" sz="2800" b="1" dirty="0" err="1" smtClean="0">
                <a:cs typeface="Arial" pitchFamily="34" charset="0"/>
              </a:rPr>
              <a:t>بها</a:t>
            </a:r>
            <a:r>
              <a:rPr lang="ar-SA" sz="2800" b="1" dirty="0" smtClean="0">
                <a:cs typeface="Arial" pitchFamily="34" charset="0"/>
              </a:rPr>
              <a:t> الله من حين أهبط </a:t>
            </a:r>
            <a:r>
              <a:rPr lang="ar-SA" sz="2800" b="1" dirty="0" smtClean="0">
                <a:solidFill>
                  <a:srgbClr val="FF0000"/>
                </a:solidFill>
                <a:cs typeface="Arial" pitchFamily="34" charset="0"/>
              </a:rPr>
              <a:t>آدم</a:t>
            </a:r>
            <a:r>
              <a:rPr lang="ar-SA" sz="2800" b="1" dirty="0" smtClean="0">
                <a:cs typeface="Arial" pitchFamily="34" charset="0"/>
              </a:rPr>
              <a:t> فقال تعالى:</a:t>
            </a:r>
          </a:p>
          <a:p>
            <a:pPr eaLnBrk="1" hangingPunct="1"/>
            <a:r>
              <a:rPr lang="ar-SA" sz="2800" b="1" dirty="0" smtClean="0">
                <a:cs typeface="Arial" pitchFamily="34" charset="0"/>
              </a:rPr>
              <a:t>(قال اهبطوا بعضكم لبعض عدو ولكم في الأرض مستقر ومتعٌ إلى حين* قال فيها تحيون وفيها تموتون ومنها تخرجون*)</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البعث </a:t>
            </a:r>
            <a:r>
              <a:rPr lang="ar-SA" b="1" dirty="0" err="1" smtClean="0">
                <a:cs typeface="Arial" pitchFamily="34" charset="0"/>
              </a:rPr>
              <a:t>والجزاء :</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r>
              <a:rPr lang="ar-SA" sz="3000" b="1" dirty="0" smtClean="0"/>
              <a:t>ولما قال إبليس اللعين :( ربِ فأنظرني إلى يوم يبعثون* قال فإنك من المنظرين* إلى يوم الوقت الملعوم*) وأما </a:t>
            </a:r>
            <a:r>
              <a:rPr lang="ar-SA" sz="3000" b="1" dirty="0" smtClean="0">
                <a:solidFill>
                  <a:srgbClr val="FF0000"/>
                </a:solidFill>
              </a:rPr>
              <a:t>نوح</a:t>
            </a:r>
            <a:r>
              <a:rPr lang="ar-SA" sz="3000" b="1" dirty="0" smtClean="0"/>
              <a:t> عليه السلام فقال:( والله أنبتكم من الأرض نباتاً * ثم يعيدكم فيها ويخرجكم إخراجا)  وقال </a:t>
            </a:r>
            <a:r>
              <a:rPr lang="ar-SA" sz="3000" b="1" dirty="0" smtClean="0">
                <a:solidFill>
                  <a:srgbClr val="FF0000"/>
                </a:solidFill>
              </a:rPr>
              <a:t>إبراهيم</a:t>
            </a:r>
            <a:r>
              <a:rPr lang="ar-SA" sz="3000" b="1" dirty="0" smtClean="0"/>
              <a:t> عليه السلام</a:t>
            </a:r>
            <a:r>
              <a:rPr lang="ar-SA" sz="3000" b="1" dirty="0" smtClean="0">
                <a:sym typeface="Wingdings" pitchFamily="2" charset="2"/>
              </a:rPr>
              <a:t>:(والذي أطمع أن يغفر لي خطيئتي يوم الدين) وأما </a:t>
            </a:r>
            <a:r>
              <a:rPr lang="ar-SA" sz="3000" b="1" dirty="0" smtClean="0">
                <a:solidFill>
                  <a:srgbClr val="FF0000"/>
                </a:solidFill>
                <a:sym typeface="Wingdings" pitchFamily="2" charset="2"/>
              </a:rPr>
              <a:t>موسى</a:t>
            </a:r>
            <a:r>
              <a:rPr lang="ar-SA" sz="3000" b="1" dirty="0" smtClean="0">
                <a:sym typeface="Wingdings" pitchFamily="2" charset="2"/>
              </a:rPr>
              <a:t> عليه السلام فقال الله تعالى لما ناجاه:(إن الساعة ءاتية أكاد أُخفيها لتجزى كل نفس بما تسعى * فلايصدنك عنها من لا يؤمن بها واتبع هواه فتردى)</a:t>
            </a:r>
          </a:p>
          <a:p>
            <a:r>
              <a:rPr lang="ar-SA" sz="3000" b="1" dirty="0" smtClean="0">
                <a:sym typeface="Wingdings" pitchFamily="2" charset="2"/>
              </a:rPr>
              <a:t>وأخبر عن أهل النار أنهم إذا قال لهم خزنتها:(ألم يأتكم رسل منكم يتلون عليكم ءايت ربكم وينذرونكم لقاء يومكم هذا قالوا بلى ولكن حقت كلمت العذاب على الكفرين).</a:t>
            </a:r>
            <a:endParaRPr lang="ar-SA" sz="30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البعث والجزاء </a:t>
            </a:r>
            <a:r>
              <a:rPr lang="ar-KW" dirty="0" err="1" smtClean="0"/>
              <a:t>:</a:t>
            </a:r>
            <a:endParaRPr lang="en-US" dirty="0"/>
          </a:p>
        </p:txBody>
      </p:sp>
      <p:sp>
        <p:nvSpPr>
          <p:cNvPr id="3" name="عنصر نائب للمحتوى 2"/>
          <p:cNvSpPr>
            <a:spLocks noGrp="1"/>
          </p:cNvSpPr>
          <p:nvPr>
            <p:ph idx="1"/>
          </p:nvPr>
        </p:nvSpPr>
        <p:spPr>
          <a:xfrm>
            <a:off x="533400" y="1600200"/>
            <a:ext cx="8915400" cy="4525963"/>
          </a:xfrm>
        </p:spPr>
        <p:txBody>
          <a:bodyPr/>
          <a:lstStyle/>
          <a:p>
            <a:r>
              <a:rPr lang="ar-SA" b="1" dirty="0" smtClean="0">
                <a:solidFill>
                  <a:schemeClr val="accent1">
                    <a:lumMod val="75000"/>
                  </a:schemeClr>
                </a:solidFill>
              </a:rPr>
              <a:t>من حجج القران في إثبات المعاد:-</a:t>
            </a:r>
          </a:p>
          <a:p>
            <a:r>
              <a:rPr lang="ar-SA" b="1" dirty="0" smtClean="0"/>
              <a:t>من هذا قوله:(وضرب لنا مثلا ونسى خلقهٌ قال من يحي العظام وهي رميم) يس. (</a:t>
            </a:r>
            <a:r>
              <a:rPr lang="ar-SA" b="1" dirty="0" smtClean="0"/>
              <a:t>قل </a:t>
            </a:r>
            <a:r>
              <a:rPr lang="ar-SA" b="1" dirty="0" smtClean="0"/>
              <a:t>يحيها الذي أنشأها أول مرة).</a:t>
            </a:r>
          </a:p>
          <a:p>
            <a:r>
              <a:rPr lang="ar-SA" b="1" dirty="0" smtClean="0"/>
              <a:t>وكما في القرآن من مثل هذا الاحتجاج كما في قوله تعالى:(يأيها </a:t>
            </a:r>
            <a:r>
              <a:rPr lang="en-US" b="1" dirty="0" smtClean="0"/>
              <a:t> </a:t>
            </a:r>
            <a:r>
              <a:rPr lang="ar-SA" b="1" dirty="0" smtClean="0"/>
              <a:t>الناس إن كنتم في ريب من البعث فإنا خلقناكم من تراب ثم من نطفة) إلى أن قال:( وأن الله يبعث من في القبور)الحج.وقولة تعالى:( ولقد خلقنا الإنسان من سلالةٍ من طين*) إلى أن قال:(ثم إنكم يوم القيامة تبعثون)</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البعث </a:t>
            </a:r>
            <a:r>
              <a:rPr lang="ar-SA" b="1" dirty="0" err="1" smtClean="0"/>
              <a:t>والجزاء:</a:t>
            </a:r>
            <a:endParaRPr lang="ar-SA" b="1" dirty="0"/>
          </a:p>
        </p:txBody>
      </p:sp>
      <p:sp>
        <p:nvSpPr>
          <p:cNvPr id="3" name="عنصر نائب للمحتوى 2"/>
          <p:cNvSpPr>
            <a:spLocks noGrp="1"/>
          </p:cNvSpPr>
          <p:nvPr>
            <p:ph idx="1"/>
          </p:nvPr>
        </p:nvSpPr>
        <p:spPr/>
        <p:txBody>
          <a:bodyPr/>
          <a:lstStyle/>
          <a:p>
            <a:r>
              <a:rPr lang="ar-SA" b="1" dirty="0" smtClean="0"/>
              <a:t>ذكر </a:t>
            </a:r>
            <a:r>
              <a:rPr lang="ar-SA" b="1" dirty="0" smtClean="0"/>
              <a:t>الله قصة أصحاب الكهف وكيف أبقاهم موتى ثلاثمائة وتسع سنين قمرية وقال فيها:(وكذلك أعثرنا عليهم ليعلموا أن وعد الله حق وأن الساعة لاريب فيها</a:t>
            </a:r>
            <a:r>
              <a:rPr lang="ar-SA" b="1" dirty="0" err="1" smtClean="0"/>
              <a:t>)</a:t>
            </a:r>
            <a:r>
              <a:rPr lang="ar-SA" b="1" dirty="0" smtClean="0"/>
              <a:t> </a:t>
            </a:r>
            <a:endParaRPr lang="ar-SA" b="1" dirty="0" smtClean="0"/>
          </a:p>
          <a:p>
            <a:r>
              <a:rPr lang="ar-SA" b="1" dirty="0" smtClean="0">
                <a:solidFill>
                  <a:srgbClr val="92D050"/>
                </a:solidFill>
              </a:rPr>
              <a:t>كيفية </a:t>
            </a:r>
            <a:r>
              <a:rPr lang="ar-SA" b="1" dirty="0" err="1" smtClean="0">
                <a:solidFill>
                  <a:srgbClr val="92D050"/>
                </a:solidFill>
              </a:rPr>
              <a:t>الإعادة:</a:t>
            </a:r>
            <a:endParaRPr lang="ar-SA" b="1" dirty="0" smtClean="0">
              <a:solidFill>
                <a:srgbClr val="92D050"/>
              </a:solidFill>
            </a:endParaRPr>
          </a:p>
          <a:p>
            <a:r>
              <a:rPr lang="ar-SA" b="1" dirty="0" smtClean="0"/>
              <a:t>القول </a:t>
            </a:r>
            <a:r>
              <a:rPr lang="ar-SA" b="1" dirty="0" smtClean="0"/>
              <a:t>الذي عليه السلف وجمهور العقلاء: أن الأجسام تنقلب من حال إلى حال, فتستحيل تراباً , ثم ينشئها الله نشأة أخرى , كما استحال في النشأة الأولى , فإنه كان نطفة,ثم صار علقة,ثم صار مضغة,ثم صار عظاماً ولحماً, ثم أنشأه خلقاً سويا. كذلك الإعادة: يعيده الله بعد أن يبلى كله إلا عجب الذنب, </a:t>
            </a:r>
            <a:endParaRPr lang="ar-SA"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البعث </a:t>
            </a:r>
            <a:r>
              <a:rPr lang="ar-SA" b="1" dirty="0" err="1" smtClean="0">
                <a:cs typeface="Arial" pitchFamily="34" charset="0"/>
              </a:rPr>
              <a:t>والجزاء :</a:t>
            </a:r>
            <a:endParaRPr lang="en-US" dirty="0"/>
          </a:p>
        </p:txBody>
      </p:sp>
      <p:sp>
        <p:nvSpPr>
          <p:cNvPr id="3" name="عنصر نائب للمحتوى 2"/>
          <p:cNvSpPr>
            <a:spLocks noGrp="1"/>
          </p:cNvSpPr>
          <p:nvPr>
            <p:ph idx="1"/>
          </p:nvPr>
        </p:nvSpPr>
        <p:spPr>
          <a:xfrm>
            <a:off x="457200" y="1524000"/>
            <a:ext cx="8915400" cy="4525963"/>
          </a:xfrm>
        </p:spPr>
        <p:txBody>
          <a:bodyPr/>
          <a:lstStyle/>
          <a:p>
            <a:pPr lvl="0"/>
            <a:r>
              <a:rPr lang="ar-SA" b="1" dirty="0" smtClean="0"/>
              <a:t>كما ثبت في الصحيح عن النبي صلى الله علية وسلم أنه </a:t>
            </a:r>
            <a:r>
              <a:rPr lang="ar-SA" b="1" dirty="0" err="1" smtClean="0"/>
              <a:t>قال :</a:t>
            </a:r>
            <a:r>
              <a:rPr lang="ar-SA" b="1" dirty="0" smtClean="0"/>
              <a:t>( كل أبن آدم يبلى إلا عجب الذنب, منه خلق ابن </a:t>
            </a:r>
            <a:r>
              <a:rPr lang="ar-SA" b="1" dirty="0" err="1" smtClean="0"/>
              <a:t>آدم </a:t>
            </a:r>
            <a:r>
              <a:rPr lang="ar-SA" b="1" dirty="0" smtClean="0"/>
              <a:t>, وفيه يٌركب</a:t>
            </a:r>
            <a:r>
              <a:rPr lang="ar-SA" b="1" dirty="0" err="1" smtClean="0"/>
              <a:t>)</a:t>
            </a:r>
            <a:endParaRPr lang="ar-SA" b="1" dirty="0" smtClean="0">
              <a:solidFill>
                <a:prstClr val="black"/>
              </a:solidFill>
            </a:endParaRPr>
          </a:p>
          <a:p>
            <a:pPr lvl="0"/>
            <a:r>
              <a:rPr lang="ar-SA" b="1" dirty="0" smtClean="0">
                <a:solidFill>
                  <a:srgbClr val="92D050"/>
                </a:solidFill>
              </a:rPr>
              <a:t>جزاء </a:t>
            </a:r>
            <a:r>
              <a:rPr lang="ar-SA" b="1" dirty="0" err="1" smtClean="0">
                <a:solidFill>
                  <a:srgbClr val="92D050"/>
                </a:solidFill>
              </a:rPr>
              <a:t>الأعمال:-</a:t>
            </a:r>
            <a:endParaRPr lang="ar-SA" b="1" dirty="0" smtClean="0">
              <a:solidFill>
                <a:srgbClr val="92D050"/>
              </a:solidFill>
            </a:endParaRPr>
          </a:p>
          <a:p>
            <a:pPr lvl="0"/>
            <a:r>
              <a:rPr lang="ar-SA" b="1" dirty="0" smtClean="0">
                <a:solidFill>
                  <a:prstClr val="black"/>
                </a:solidFill>
              </a:rPr>
              <a:t>وقوله: وجزاء الأعمال؛ قال تعالى:( ملك يوم الدين *) </a:t>
            </a:r>
          </a:p>
          <a:p>
            <a:pPr lvl="0"/>
            <a:r>
              <a:rPr lang="ar-SA" b="1" dirty="0" smtClean="0">
                <a:solidFill>
                  <a:prstClr val="black"/>
                </a:solidFill>
              </a:rPr>
              <a:t>(يومئذٍ يوفيهم الله دينهم الحق ويعلمون أن الله هو الحق المبين) </a:t>
            </a:r>
            <a:r>
              <a:rPr lang="ar-SA" b="1" dirty="0" err="1" smtClean="0">
                <a:solidFill>
                  <a:prstClr val="black"/>
                </a:solidFill>
              </a:rPr>
              <a:t>النور.</a:t>
            </a:r>
            <a:r>
              <a:rPr lang="ar-SA" b="1" dirty="0" smtClean="0">
                <a:solidFill>
                  <a:prstClr val="black"/>
                </a:solidFill>
              </a:rPr>
              <a:t> </a:t>
            </a:r>
            <a:r>
              <a:rPr lang="ar-SA" b="1" dirty="0" smtClean="0">
                <a:solidFill>
                  <a:prstClr val="black"/>
                </a:solidFill>
              </a:rPr>
              <a:t>والدين هو الجزاء، وفي حديث </a:t>
            </a:r>
            <a:r>
              <a:rPr lang="ar-SA" b="1" dirty="0" smtClean="0">
                <a:solidFill>
                  <a:prstClr val="black"/>
                </a:solidFill>
              </a:rPr>
              <a:t>أبي ذر الغفاري رضي الله عنه :(ياعبادي إنما هي أعمالكم أحصيها لكم , ثم أوفيكم إياها , فمن وجد خيراً فليحمد الله , ومن وجد غير ذلك فلا يلومن إلا نفسة)</a:t>
            </a:r>
            <a:r>
              <a:rPr lang="ar-SA" sz="3600" dirty="0" smtClean="0">
                <a:solidFill>
                  <a:prstClr val="black"/>
                </a:solidFill>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البعث والجزاء:</a:t>
            </a:r>
            <a:endParaRPr lang="en-US" dirty="0"/>
          </a:p>
        </p:txBody>
      </p:sp>
      <p:sp>
        <p:nvSpPr>
          <p:cNvPr id="3" name="عنصر نائب للمحتوى 2"/>
          <p:cNvSpPr>
            <a:spLocks noGrp="1"/>
          </p:cNvSpPr>
          <p:nvPr>
            <p:ph idx="1"/>
          </p:nvPr>
        </p:nvSpPr>
        <p:spPr/>
        <p:txBody>
          <a:bodyPr/>
          <a:lstStyle/>
          <a:p>
            <a:r>
              <a:rPr lang="ar-SA" b="1" dirty="0" smtClean="0">
                <a:solidFill>
                  <a:srgbClr val="92D050"/>
                </a:solidFill>
              </a:rPr>
              <a:t>العرض والحساب:-</a:t>
            </a:r>
          </a:p>
          <a:p>
            <a:r>
              <a:rPr lang="ar-SA" b="1" dirty="0" err="1" smtClean="0"/>
              <a:t>وقوله:</a:t>
            </a:r>
            <a:r>
              <a:rPr lang="ar-SA" b="1" dirty="0" smtClean="0"/>
              <a:t>(</a:t>
            </a:r>
            <a:r>
              <a:rPr lang="ar-SA" b="1" dirty="0" smtClean="0"/>
              <a:t>يومئذٍ تعرضون لاتخفى منكم خافية) الحاقة</a:t>
            </a:r>
          </a:p>
          <a:p>
            <a:r>
              <a:rPr lang="ar-SA" b="1" dirty="0" smtClean="0"/>
              <a:t>وروى البخاري رحمة الله عن عائشة, أن النبي صلى الله عليه وسلم قال:(ليس أحد يحاسب يوم القيامة إلا هلك, فقالت: يارسول الله أليس قد قال الله تعالى:( فأما من أوتي كتابة بيمينه * فسوف يحاسب حسابا يسيرا) فقال رسول الله صلى الله علية وسلم:(إنما ذلك العرض , وليس أحد يناقش الحساب يوم القيامة إلا عُذب).</a:t>
            </a:r>
          </a:p>
          <a:p>
            <a:r>
              <a:rPr lang="ar-SA" b="1" dirty="0" smtClean="0"/>
              <a:t>يعني أنه لو ناقش في حسابه لعبيده لعذبهم وهو غير ظالم لهم , ولكنة تعالى يعفو ويصفح.</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البعث والجزاء:-</a:t>
            </a:r>
            <a:endParaRPr lang="en-US" dirty="0"/>
          </a:p>
        </p:txBody>
      </p:sp>
      <p:sp>
        <p:nvSpPr>
          <p:cNvPr id="3" name="عنصر نائب للمحتوى 2"/>
          <p:cNvSpPr>
            <a:spLocks noGrp="1"/>
          </p:cNvSpPr>
          <p:nvPr>
            <p:ph idx="1"/>
          </p:nvPr>
        </p:nvSpPr>
        <p:spPr/>
        <p:txBody>
          <a:bodyPr/>
          <a:lstStyle/>
          <a:p>
            <a:r>
              <a:rPr lang="ar-SA" b="1" dirty="0" smtClean="0">
                <a:solidFill>
                  <a:srgbClr val="92D050"/>
                </a:solidFill>
                <a:cs typeface="Arial" pitchFamily="34" charset="0"/>
              </a:rPr>
              <a:t>الحوض:-</a:t>
            </a:r>
          </a:p>
          <a:p>
            <a:r>
              <a:rPr lang="ar-SA" b="1" dirty="0" smtClean="0">
                <a:cs typeface="Arial" pitchFamily="34" charset="0"/>
              </a:rPr>
              <a:t>الأحاديث الواردة في ذكر الحوض تبلغ حد التواتر, رواها من </a:t>
            </a:r>
            <a:r>
              <a:rPr lang="ar-SA" b="1" dirty="0" err="1" smtClean="0">
                <a:cs typeface="Arial" pitchFamily="34" charset="0"/>
              </a:rPr>
              <a:t>الصحابه</a:t>
            </a:r>
            <a:r>
              <a:rPr lang="ar-SA" b="1" dirty="0" smtClean="0">
                <a:cs typeface="Arial" pitchFamily="34" charset="0"/>
              </a:rPr>
              <a:t> بضع وثلاثون صحابيا, فنها: ما رواه البخاري رحمه الله تعالى , عن أنس بن مالك رضي الله عنه أن رسول الله صلى الله علية وسلم قال:(إن قدر حوضي كما بين أيلة إلى صنعاء من اليمن , وإن فيه من الأباريق كعدد نجوم السماء) </a:t>
            </a:r>
          </a:p>
          <a:p>
            <a:r>
              <a:rPr lang="ar-SA" b="1" dirty="0" smtClean="0">
                <a:cs typeface="Arial" pitchFamily="34" charset="0"/>
              </a:rPr>
              <a:t>والذي يتلخص من الأحاديث الواردة في صفة الحوض: أنه حوض عظيم ومورد كريم, يمدُ من شراب </a:t>
            </a:r>
            <a:r>
              <a:rPr lang="ar-SA" b="1" dirty="0" err="1" smtClean="0">
                <a:cs typeface="Arial" pitchFamily="34" charset="0"/>
              </a:rPr>
              <a:t>الجنة,</a:t>
            </a:r>
            <a:r>
              <a:rPr lang="ar-SA" b="1" dirty="0" smtClean="0">
                <a:cs typeface="Arial" pitchFamily="34" charset="0"/>
              </a:rPr>
              <a:t> </a:t>
            </a:r>
            <a:endParaRPr lang="en-US" b="1" dirty="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990600"/>
            <a:ext cx="8915400" cy="5135563"/>
          </a:xfrm>
        </p:spPr>
        <p:txBody>
          <a:bodyPr/>
          <a:lstStyle/>
          <a:p>
            <a:endParaRPr lang="ar-SA" b="1" dirty="0" smtClean="0"/>
          </a:p>
          <a:p>
            <a:r>
              <a:rPr lang="ar-SA" b="1" dirty="0" smtClean="0">
                <a:cs typeface="Arial" pitchFamily="34" charset="0"/>
              </a:rPr>
              <a:t>من نهر الكوثر الذي هو أشد بياضا من اللبن, وأبرد من الثلج وأحلى من العسل وأطيب ريحا من المسك</a:t>
            </a:r>
            <a:endParaRPr lang="ar-SA" b="1" dirty="0" smtClean="0"/>
          </a:p>
          <a:p>
            <a:r>
              <a:rPr lang="ar-SA" b="1" dirty="0" smtClean="0"/>
              <a:t>وفي غاية الاتساع عرضة وطوله سواء , كل زاوية من زواياه مسيرة شهر.</a:t>
            </a:r>
          </a:p>
          <a:p>
            <a:r>
              <a:rPr lang="ar-SA" b="1" dirty="0" smtClean="0"/>
              <a:t>وقد ورد في أحاديث ( أن لك نبي حوضاً)</a:t>
            </a:r>
          </a:p>
          <a:p>
            <a:r>
              <a:rPr lang="ar-SA" b="1" dirty="0" smtClean="0"/>
              <a:t>كما في حديث سمرة بن جندب قال: ( قال رسول لله صلى الله عليه وسلم (إن لكل نبي حوضاً وإنهم يتباهون أيهم أكثر وارده وإني أرجو الله أن أكون أكثرهم وارده)   </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البعث والجزاء:-</a:t>
            </a:r>
            <a:endParaRPr lang="en-US" dirty="0"/>
          </a:p>
        </p:txBody>
      </p:sp>
      <p:sp>
        <p:nvSpPr>
          <p:cNvPr id="3" name="عنصر نائب للمحتوى 2"/>
          <p:cNvSpPr>
            <a:spLocks noGrp="1"/>
          </p:cNvSpPr>
          <p:nvPr>
            <p:ph idx="1"/>
          </p:nvPr>
        </p:nvSpPr>
        <p:spPr/>
        <p:txBody>
          <a:bodyPr/>
          <a:lstStyle/>
          <a:p>
            <a:r>
              <a:rPr lang="ar-SA" b="1" dirty="0" smtClean="0">
                <a:solidFill>
                  <a:srgbClr val="92D050"/>
                </a:solidFill>
              </a:rPr>
              <a:t>الميزان:- </a:t>
            </a:r>
          </a:p>
          <a:p>
            <a:r>
              <a:rPr lang="ar-SA" b="1" dirty="0" smtClean="0"/>
              <a:t>وقوله: والميزان, أي: ونؤمن بالميزان. قال تعالى:( ونضع الموازين القسط ليوم القِيـَامَةِ فلا تظلم نفسٌ شيئاً وإن كان مثقال حبةٍ من خردل أتينا بها وكفى بنا حاسبين) </a:t>
            </a:r>
          </a:p>
          <a:p>
            <a:r>
              <a:rPr lang="ar-SA" b="1" dirty="0" smtClean="0"/>
              <a:t>قال القرطبي: قال العلماء: إذا انقضى الحساب كان بعده وزن الأعمال لأن الوزن للجزاء , فينبغي أن يكون بعد المحاسبة فإن المحاسبة لتقرير الأعمال , والوزن لإظهار مقاديرها ليكون الجزاء بحسبها.</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92D050"/>
                </a:solidFill>
              </a:rPr>
              <a:t>وزن صحائف </a:t>
            </a:r>
            <a:r>
              <a:rPr lang="ar-SA" b="1" dirty="0" err="1" smtClean="0">
                <a:solidFill>
                  <a:srgbClr val="92D050"/>
                </a:solidFill>
              </a:rPr>
              <a:t>الأعمال:</a:t>
            </a:r>
            <a:endParaRPr lang="ar-SA" b="1" dirty="0" smtClean="0">
              <a:solidFill>
                <a:srgbClr val="92D050"/>
              </a:solidFill>
            </a:endParaRPr>
          </a:p>
          <a:p>
            <a:pPr algn="just"/>
            <a:r>
              <a:rPr lang="ar-SA" sz="3100" b="1" dirty="0" smtClean="0"/>
              <a:t>صح أن  ميزان الأعمال له كفتان حسيتان مشاهدتان وفي هذا ظهور عدل الله سبحانه لجميع عباده، قَالَ رَسُولُ الله صَلَّى الله عَلَيْهِ </a:t>
            </a:r>
            <a:r>
              <a:rPr lang="ar-SA" sz="3100" b="1" dirty="0" err="1" smtClean="0"/>
              <a:t>وَسَلَّم: </a:t>
            </a:r>
            <a:r>
              <a:rPr lang="ar-SA" sz="3100" b="1" dirty="0" smtClean="0"/>
              <a:t>"إِنَّ الله سَيُخَلِّصُ رَجُلاً مِنْ أُمَّتِي عَلَى رُؤُوسِ الْخَلاَئِقِ يَوْمَ القِيَامَةِ، فَيَنْشُرُ عَلَيْهِ تِسْعَةً وَتِسْعِينَ سِجِلاً، كُلُ سِجِلٍ مِثْلُ مَدِّ البَصَرِ، ثُمَ يَقُولُ: أَتُنْكِرُ مِنْ هَذَا </a:t>
            </a:r>
            <a:r>
              <a:rPr lang="ar-SA" sz="3100" b="1" dirty="0" err="1" smtClean="0"/>
              <a:t>شَيْئَاً ؟</a:t>
            </a:r>
            <a:r>
              <a:rPr lang="ar-SA" sz="3100" b="1" dirty="0" smtClean="0"/>
              <a:t> أَظَلَمَكَ كَتَبَتِي </a:t>
            </a:r>
            <a:r>
              <a:rPr lang="ar-SA" sz="3100" b="1" dirty="0" err="1" smtClean="0"/>
              <a:t>الْحافِظُونَ ؟</a:t>
            </a:r>
            <a:r>
              <a:rPr lang="ar-SA" sz="3100" b="1" dirty="0" smtClean="0"/>
              <a:t> فيَقُولُ: لا يَا رَب، فَيَقُولُ: أَفَلَكَ </a:t>
            </a:r>
            <a:r>
              <a:rPr lang="ar-SA" sz="3100" b="1" dirty="0" err="1" smtClean="0"/>
              <a:t>عُذْرٌ ؟</a:t>
            </a:r>
            <a:r>
              <a:rPr lang="ar-SA" sz="3100" b="1" dirty="0" smtClean="0"/>
              <a:t> فَيَقُولُ: لا يَا رَب، فَيَقُولُ: بَلَى، إنَّ لَكَ عِنْدَنَا حَسَنَةً، فَإِنَهُ لا ظُلْمَ عَلَيْكَ الْيَوْمَ، فَتُخْرَجُ بِطَاقَةٌ فِيهَا أَشْهَدُ أَنْ لا إِلَهَ إلا الله وَأَشْهَدُ أنَّ مُحَمداً عَبْدُهُ وَرَسُولُهُ، فَيَقُولُ: احْضُرْ </a:t>
            </a:r>
            <a:r>
              <a:rPr lang="ar-SA" sz="3100" b="1" dirty="0" err="1" smtClean="0"/>
              <a:t>وَزْنَكَ،</a:t>
            </a:r>
            <a:r>
              <a:rPr lang="ar-SA" sz="3100" b="1" dirty="0" smtClean="0"/>
              <a:t> </a:t>
            </a:r>
            <a:r>
              <a:rPr lang="ar-SA" dirty="0" smtClean="0"/>
              <a:t/>
            </a:r>
            <a:br>
              <a:rPr lang="ar-SA" dirty="0" smtClean="0"/>
            </a:br>
            <a:r>
              <a:rPr lang="ar-SA" dirty="0" smtClean="0"/>
              <a:t/>
            </a:r>
            <a:br>
              <a:rPr lang="ar-SA" dirty="0" smtClean="0"/>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a:r>
              <a:rPr lang="ar-SA" b="1" dirty="0" smtClean="0"/>
              <a:t>فَيَقُولُ: يَا رَب مَا هَذِهِ البِطَاقَةُ مَع هَذِهِ </a:t>
            </a:r>
            <a:r>
              <a:rPr lang="ar-SA" b="1" dirty="0" err="1" smtClean="0"/>
              <a:t>السِجِلاتُ ؟</a:t>
            </a:r>
            <a:r>
              <a:rPr lang="ar-SA" b="1" dirty="0" smtClean="0"/>
              <a:t> فَقَالَ: فَإِنَكَ لا تُظْلَمُ، قالَ: فَتُوْضَعُ السِّجِلاتُ فِي كِفَّةٍ وَالِبطَاقَةُ في كِفَّةٍ، فَطَاشَتْ  السِّجِلاتُ وَثَقُلَت البِطَاقَةُ، ولا يَثْقُلُ مَعَ اسْمِ الله شَيْءٌ.” رواه الترمذي وغيره وصححه الألباني في صحيح </a:t>
            </a:r>
            <a:r>
              <a:rPr lang="ar-SA" b="1" dirty="0" err="1" smtClean="0"/>
              <a:t>الجامع.</a:t>
            </a:r>
            <a:r>
              <a:rPr lang="ar-SA" b="1" dirty="0" smtClean="0"/>
              <a:t> وقد ورد في نصوص أخرى أن </a:t>
            </a:r>
            <a:r>
              <a:rPr lang="ar-SA" b="1" dirty="0" smtClean="0">
                <a:solidFill>
                  <a:srgbClr val="FF0000"/>
                </a:solidFill>
              </a:rPr>
              <a:t>العامل يوزن </a:t>
            </a:r>
            <a:r>
              <a:rPr lang="ar-SA" b="1" dirty="0" smtClean="0"/>
              <a:t>مع عمله، حيث قال الله </a:t>
            </a:r>
            <a:r>
              <a:rPr lang="ar-SA" b="1" dirty="0" err="1" smtClean="0"/>
              <a:t>تعالى : </a:t>
            </a:r>
            <a:r>
              <a:rPr lang="ar-SA" b="1" dirty="0" smtClean="0"/>
              <a:t>{فلا نقيم لهم يوم القيامة وزناً}، وعندما ضحك بعض القوم من دقة ساقي ابن مسعود رضي الله عنه، قال صلى الله عليه </a:t>
            </a:r>
            <a:r>
              <a:rPr lang="ar-SA" b="1" dirty="0" err="1" smtClean="0"/>
              <a:t>وسلم: </a:t>
            </a:r>
            <a:r>
              <a:rPr lang="ar-SA" b="1" dirty="0" smtClean="0"/>
              <a:t>” والذي نفسي بيده لهما أثقل في الميزان من </a:t>
            </a:r>
            <a:r>
              <a:rPr lang="ar-SA" b="1" dirty="0" err="1" smtClean="0"/>
              <a:t>أحد“.</a:t>
            </a:r>
            <a:r>
              <a:rPr lang="ar-SA" b="1" dirty="0" smtClean="0"/>
              <a:t> كما </a:t>
            </a:r>
            <a:r>
              <a:rPr lang="ar-SA" b="1" dirty="0" smtClean="0">
                <a:solidFill>
                  <a:srgbClr val="FF0000"/>
                </a:solidFill>
              </a:rPr>
              <a:t>توزن الأعمال </a:t>
            </a:r>
            <a:r>
              <a:rPr lang="ar-SA" b="1" dirty="0" smtClean="0"/>
              <a:t>نفسها، ففي </a:t>
            </a:r>
            <a:r>
              <a:rPr lang="ar-SA" b="1" dirty="0" err="1" smtClean="0"/>
              <a:t>الحديث: </a:t>
            </a:r>
            <a:r>
              <a:rPr lang="ar-SA" b="1" dirty="0" smtClean="0"/>
              <a:t>”والحمد لله تملأ </a:t>
            </a:r>
            <a:r>
              <a:rPr lang="ar-SA" b="1" dirty="0" err="1" smtClean="0"/>
              <a:t>الميزان ”</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err="1" smtClean="0">
                <a:solidFill>
                  <a:srgbClr val="92D050"/>
                </a:solidFill>
              </a:rPr>
              <a:t>الصراط:</a:t>
            </a:r>
            <a:endParaRPr lang="ar-SA" b="1" dirty="0" smtClean="0">
              <a:solidFill>
                <a:srgbClr val="92D050"/>
              </a:solidFill>
            </a:endParaRPr>
          </a:p>
          <a:p>
            <a:r>
              <a:rPr lang="ar-SA" b="1" dirty="0" smtClean="0"/>
              <a:t>هو جسر على </a:t>
            </a:r>
            <a:r>
              <a:rPr lang="ar-SA" b="1" dirty="0" err="1" smtClean="0"/>
              <a:t>جهنم.</a:t>
            </a:r>
            <a:r>
              <a:rPr lang="ar-SA" b="1" dirty="0" smtClean="0"/>
              <a:t> قال </a:t>
            </a:r>
            <a:r>
              <a:rPr lang="ar-SA" b="1" dirty="0" err="1" smtClean="0"/>
              <a:t>تعالى : </a:t>
            </a:r>
            <a:r>
              <a:rPr lang="ar-SA" b="1" dirty="0" smtClean="0"/>
              <a:t>{ وإن منكم إلا واردها} والمراد بالورود أحد </a:t>
            </a:r>
            <a:r>
              <a:rPr lang="ar-SA" b="1" dirty="0" err="1" smtClean="0"/>
              <a:t>معنيين:</a:t>
            </a:r>
            <a:endParaRPr lang="ar-SA" b="1" dirty="0" smtClean="0"/>
          </a:p>
          <a:p>
            <a:r>
              <a:rPr lang="ar-SA" b="1" dirty="0" smtClean="0"/>
              <a:t>الأول: المرور على الصراط.</a:t>
            </a:r>
          </a:p>
          <a:p>
            <a:r>
              <a:rPr lang="ar-SA" b="1" dirty="0" smtClean="0"/>
              <a:t>الثاني: الدخول فكل الناس يدخلون النار ثم تكون على المؤمنين </a:t>
            </a:r>
            <a:r>
              <a:rPr lang="ar-SA" b="1" smtClean="0"/>
              <a:t>برداً وسلاماً، </a:t>
            </a:r>
            <a:r>
              <a:rPr lang="ar-SA" b="1" dirty="0" smtClean="0"/>
              <a:t>وهو ما اختاره ابن عباس رضي الله عنهما، ويؤيده قوله صلى الله عليه </a:t>
            </a:r>
            <a:r>
              <a:rPr lang="ar-SA" b="1" dirty="0" err="1" smtClean="0"/>
              <a:t>وسلم : </a:t>
            </a:r>
            <a:r>
              <a:rPr lang="ar-SA" b="1" dirty="0" smtClean="0"/>
              <a:t>” يرد الناس النار كلهم ثم يصدرون عنها بأعمالهم“ أخرجه احمد وغيره.</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1860</TotalTime>
  <Words>1247</Words>
  <Application>Microsoft Office PowerPoint</Application>
  <PresentationFormat>A4 Paper (210x297 mm)‎</PresentationFormat>
  <Paragraphs>71</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عنوان المحاضرة السابعة  </vt:lpstr>
      <vt:lpstr>عناصر المحاضرة</vt:lpstr>
      <vt:lpstr>البعث والجزاء: </vt:lpstr>
      <vt:lpstr>البعث والجزاء : </vt:lpstr>
      <vt:lpstr>البعث والجزاء :</vt:lpstr>
      <vt:lpstr>البعث والجزاء:</vt:lpstr>
      <vt:lpstr>البعث والجزاء :</vt:lpstr>
      <vt:lpstr>البعث والجزاء:</vt:lpstr>
      <vt:lpstr>البعث والجزاء:-</vt:lpstr>
      <vt:lpstr>الشريحة 11</vt:lpstr>
      <vt:lpstr>البعث والجزاء:-</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"عبدالرحمن النعيم" &lt;aaaa__999@hotmail.com&gt;</dc:creator>
  <cp:lastModifiedBy>adminuser</cp:lastModifiedBy>
  <cp:revision>169</cp:revision>
  <dcterms:created xsi:type="dcterms:W3CDTF">2009-10-14T19:14:34Z</dcterms:created>
  <dcterms:modified xsi:type="dcterms:W3CDTF">2012-03-17T11:08:39Z</dcterms:modified>
</cp:coreProperties>
</file>