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74" r:id="rId4"/>
    <p:sldId id="275" r:id="rId5"/>
    <p:sldId id="276" r:id="rId6"/>
    <p:sldId id="272" r:id="rId7"/>
    <p:sldId id="273" r:id="rId8"/>
    <p:sldId id="267" r:id="rId9"/>
    <p:sldId id="268" r:id="rId10"/>
    <p:sldId id="270" r:id="rId11"/>
    <p:sldId id="271"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3B84AF"/>
    <a:srgbClr val="FF3300"/>
    <a:srgbClr val="709256"/>
    <a:srgbClr val="AD9968"/>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612" y="10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39200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العقيدة 3</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زياد بن عبد الله الحمام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الرابعة عشرة</a:t>
            </a:r>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 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تتمة الإيمان بالقدر</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المحاضرة</a:t>
            </a:r>
            <a:endParaRPr lang="ar-SA" dirty="0"/>
          </a:p>
        </p:txBody>
      </p:sp>
      <p:sp>
        <p:nvSpPr>
          <p:cNvPr id="3" name="عنصر نائب للمحتوى 2"/>
          <p:cNvSpPr>
            <a:spLocks noGrp="1"/>
          </p:cNvSpPr>
          <p:nvPr>
            <p:ph idx="1"/>
          </p:nvPr>
        </p:nvSpPr>
        <p:spPr/>
        <p:txBody>
          <a:bodyPr/>
          <a:lstStyle/>
          <a:p>
            <a:r>
              <a:rPr lang="ar-SA" b="1" dirty="0" smtClean="0"/>
              <a:t>أولاً/ الحسنة والسيئة</a:t>
            </a:r>
          </a:p>
          <a:p>
            <a:r>
              <a:rPr lang="ar-SA" b="1" dirty="0" smtClean="0"/>
              <a:t>ثانياً/ النهي </a:t>
            </a:r>
            <a:r>
              <a:rPr lang="ar-SA" b="1" dirty="0" smtClean="0"/>
              <a:t>عن التعمق في القدر، وفيه:</a:t>
            </a:r>
          </a:p>
          <a:p>
            <a:pPr algn="ctr"/>
            <a:r>
              <a:rPr lang="ar-SA" dirty="0" smtClean="0">
                <a:solidFill>
                  <a:schemeClr val="bg2">
                    <a:lumMod val="50000"/>
                  </a:schemeClr>
                </a:solidFill>
              </a:rPr>
              <a:t>القدر سر الله في خلقه</a:t>
            </a:r>
          </a:p>
          <a:p>
            <a:pPr algn="ctr"/>
            <a:r>
              <a:rPr lang="ar-SA" dirty="0" smtClean="0">
                <a:solidFill>
                  <a:schemeClr val="bg2">
                    <a:lumMod val="50000"/>
                  </a:schemeClr>
                </a:solidFill>
              </a:rPr>
              <a:t>لا يسأل عما يفعل</a:t>
            </a:r>
          </a:p>
          <a:p>
            <a:pPr algn="ctr"/>
            <a:r>
              <a:rPr lang="ar-SA" dirty="0" smtClean="0">
                <a:solidFill>
                  <a:schemeClr val="bg2">
                    <a:lumMod val="50000"/>
                  </a:schemeClr>
                </a:solidFill>
              </a:rPr>
              <a:t>علم القدر علم مفقود</a:t>
            </a:r>
          </a:p>
          <a:p>
            <a:pPr algn="ctr"/>
            <a:r>
              <a:rPr lang="ar-SA" dirty="0" smtClean="0">
                <a:solidFill>
                  <a:schemeClr val="bg2">
                    <a:lumMod val="50000"/>
                  </a:schemeClr>
                </a:solidFill>
              </a:rPr>
              <a:t>خطورة البحث في القدر</a:t>
            </a:r>
          </a:p>
          <a:p>
            <a:pPr algn="ctr"/>
            <a:r>
              <a:rPr lang="ar-SA" dirty="0" smtClean="0">
                <a:solidFill>
                  <a:schemeClr val="bg2">
                    <a:lumMod val="50000"/>
                  </a:schemeClr>
                </a:solidFill>
              </a:rPr>
              <a:t>خاتمة في القدر</a:t>
            </a:r>
            <a:endParaRPr lang="ar-SA" dirty="0">
              <a:solidFill>
                <a:schemeClr val="bg2">
                  <a:lumMod val="5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الحسنة والسيئة:</a:t>
            </a:r>
            <a:endParaRPr lang="ar-SA" dirty="0"/>
          </a:p>
        </p:txBody>
      </p:sp>
      <p:sp>
        <p:nvSpPr>
          <p:cNvPr id="3" name="عنصر نائب للمحتوى 2"/>
          <p:cNvSpPr>
            <a:spLocks noGrp="1"/>
          </p:cNvSpPr>
          <p:nvPr>
            <p:ph idx="1"/>
          </p:nvPr>
        </p:nvSpPr>
        <p:spPr/>
        <p:txBody>
          <a:bodyPr/>
          <a:lstStyle/>
          <a:p>
            <a:r>
              <a:rPr lang="ar-SA" b="1" dirty="0" smtClean="0"/>
              <a:t>قال تعالى: { ما أصابك من حسنة فمن الله وما أصابك من سيئة فمن نفسك}، </a:t>
            </a:r>
            <a:r>
              <a:rPr lang="ar-SA" b="1" dirty="0" smtClean="0">
                <a:solidFill>
                  <a:schemeClr val="accent1">
                    <a:lumMod val="75000"/>
                  </a:schemeClr>
                </a:solidFill>
              </a:rPr>
              <a:t>ومعنى: من نفسك: أي ما أصابك من سيئة من الله فبذنب نفسك عقوبة لك. والحسنة: النعمة، والسيئة : البلية.</a:t>
            </a:r>
          </a:p>
          <a:p>
            <a:r>
              <a:rPr lang="ar-SA" b="1" dirty="0" smtClean="0">
                <a:solidFill>
                  <a:srgbClr val="FF0000"/>
                </a:solidFill>
              </a:rPr>
              <a:t>الله لا يخلق شراً محضاً:</a:t>
            </a:r>
          </a:p>
          <a:p>
            <a:r>
              <a:rPr lang="ar-SA" b="1" dirty="0" smtClean="0"/>
              <a:t>قال صلى الله عليه وسلم : ”والخير كله بيديك، والشر ليس إليك“ أي: فإنك لا تخلق شراً محضاً، بل كل ما تخلقه ففيه حكمة، هو باعتبارها خير.</a:t>
            </a:r>
          </a:p>
          <a:p>
            <a:endParaRPr lang="ar-SA" sz="2800" b="1"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r>
              <a:rPr lang="ar-SA" dirty="0" smtClean="0"/>
              <a:t>ز</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الحسنة والسيئة:</a:t>
            </a:r>
            <a:endParaRPr lang="ar-SA" dirty="0"/>
          </a:p>
        </p:txBody>
      </p:sp>
      <p:sp>
        <p:nvSpPr>
          <p:cNvPr id="3" name="عنصر نائب للمحتوى 2"/>
          <p:cNvSpPr>
            <a:spLocks noGrp="1"/>
          </p:cNvSpPr>
          <p:nvPr>
            <p:ph idx="1"/>
          </p:nvPr>
        </p:nvSpPr>
        <p:spPr/>
        <p:txBody>
          <a:bodyPr/>
          <a:lstStyle/>
          <a:p>
            <a:r>
              <a:rPr lang="ar-SA" b="1" dirty="0" smtClean="0">
                <a:solidFill>
                  <a:srgbClr val="FF0000"/>
                </a:solidFill>
              </a:rPr>
              <a:t>والشر لا يضاف إلى الله مطلقاً قط، وإنما:</a:t>
            </a:r>
          </a:p>
          <a:p>
            <a:r>
              <a:rPr lang="ar-SA" b="1" dirty="0" smtClean="0"/>
              <a:t>1- يدخل في عموم المخلوقات كقوله تعالى: {الله خالق كل شيء}، وقوله تعالى: {كل من عند الله}.</a:t>
            </a:r>
          </a:p>
          <a:p>
            <a:r>
              <a:rPr lang="ar-SA" b="1" dirty="0" smtClean="0"/>
              <a:t>2- أن يضاف إلى السبب: كقوله تعالى: {من شر ما خلق}.</a:t>
            </a:r>
          </a:p>
          <a:p>
            <a:r>
              <a:rPr lang="ar-SA" b="1" dirty="0" smtClean="0"/>
              <a:t>3- أن يحذف فاعله، كقول الجن: {وأنا لا ندري أشر أريد بمن في الأرض أم أراد بهم ربهم رشداً}.</a:t>
            </a:r>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القدر سر الله في خلقه:</a:t>
            </a:r>
            <a:endParaRPr lang="ar-SA" dirty="0"/>
          </a:p>
        </p:txBody>
      </p:sp>
      <p:sp>
        <p:nvSpPr>
          <p:cNvPr id="3" name="عنصر نائب للمحتوى 2"/>
          <p:cNvSpPr>
            <a:spLocks noGrp="1"/>
          </p:cNvSpPr>
          <p:nvPr>
            <p:ph idx="1"/>
          </p:nvPr>
        </p:nvSpPr>
        <p:spPr/>
        <p:txBody>
          <a:bodyPr/>
          <a:lstStyle/>
          <a:p>
            <a:r>
              <a:rPr lang="ar-SA" sz="2400" b="1" dirty="0" smtClean="0">
                <a:solidFill>
                  <a:srgbClr val="3B84AF"/>
                </a:solidFill>
              </a:rPr>
              <a:t>قال </a:t>
            </a:r>
            <a:r>
              <a:rPr lang="ar-SA" sz="2400" b="1" dirty="0" err="1" smtClean="0">
                <a:solidFill>
                  <a:srgbClr val="3B84AF"/>
                </a:solidFill>
              </a:rPr>
              <a:t>الطحاوي</a:t>
            </a:r>
            <a:r>
              <a:rPr lang="ar-SA" sz="2400" b="1" dirty="0" smtClean="0">
                <a:solidFill>
                  <a:srgbClr val="3B84AF"/>
                </a:solidFill>
              </a:rPr>
              <a:t> رحمه الله: (وأصل القدر سر الله تعالى في خلقه، لم يطلع على ذلك ملك مقرب، ولا نبي مرسل، والتعمق والنظر في ذلك ذريعة الخذلان، وسلم الحرمان، ودرجة الطغيان، فالحذر كل الحذر من ذلك نظراً وفكراً ووسوسة، فإن الله تعالى طوى علم القدر عن أنامه، ونهاهم عن مرامه، كما قال تعالى في كتابه: (( لا يُسْأَلُ عَمَّا يَفْعَلُ وَهُمْ يُسْأَلُونَ)) [الأنبياء:23] فمن سأل : لم فعل؟ فقد رد حكم الكتاب، ومن رد حكم الكتاب؛ كان من الكافرين).</a:t>
            </a:r>
          </a:p>
          <a:p>
            <a:r>
              <a:rPr lang="ar-SA" b="1" dirty="0" smtClean="0"/>
              <a:t> قال علي رضي الله عنه القدر سر الله، فلا تكشفه.</a:t>
            </a:r>
          </a:p>
          <a:p>
            <a:r>
              <a:rPr lang="ar-SA" b="1" dirty="0" smtClean="0"/>
              <a:t>والتعمق هو المبالغة في طلب الشيء، والمعنى: أن المبالغة في طلب القدر والغوص في الكلام فيه ذريعة الخذلان. والذريعة : الوسيلة.</a:t>
            </a:r>
            <a:endParaRPr lang="ar-SA"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القدر سر الله في خلقه:</a:t>
            </a:r>
            <a:endParaRPr lang="ar-SA" dirty="0"/>
          </a:p>
        </p:txBody>
      </p:sp>
      <p:sp>
        <p:nvSpPr>
          <p:cNvPr id="3" name="عنصر نائب للمحتوى 2"/>
          <p:cNvSpPr>
            <a:spLocks noGrp="1"/>
          </p:cNvSpPr>
          <p:nvPr>
            <p:ph idx="1"/>
          </p:nvPr>
        </p:nvSpPr>
        <p:spPr/>
        <p:txBody>
          <a:bodyPr/>
          <a:lstStyle/>
          <a:p>
            <a:r>
              <a:rPr lang="ar-SA" sz="2800" b="1" dirty="0" smtClean="0"/>
              <a:t>وفي صحيح مسلم عن أبي هريرة رضي الله عنه قال : جاء ناس من أصحاب النبي صلى الله عليه وسلم فسألوه : إنا نجد في أنفسنا ما يتعاظم أحدنا أن يتكلم به . قال : وقد وجدتموه ؟ قالوا : نعم . قال : ذاك صريح الإيمان.</a:t>
            </a:r>
          </a:p>
          <a:p>
            <a:r>
              <a:rPr lang="ar-SA" sz="2800" b="1" dirty="0" smtClean="0"/>
              <a:t>والإشارة إلى بقوله: ”ذاك صريح الإيمان“ إلى تعاظمهم أن يتكلموا </a:t>
            </a:r>
            <a:r>
              <a:rPr lang="ar-SA" b="1" dirty="0" smtClean="0"/>
              <a:t>به.</a:t>
            </a:r>
          </a:p>
          <a:p>
            <a:r>
              <a:rPr lang="ar-SA" b="1" dirty="0" smtClean="0"/>
              <a:t> و</a:t>
            </a:r>
            <a:r>
              <a:rPr lang="ar-SA" sz="2800" b="1" dirty="0" smtClean="0"/>
              <a:t>عن عمرو بن شعيب عن أبيه عن جده قال : « خرج رسول الله صلى الله عليه وآله وسلم ذات يوم ، والناس يتكلمون في القدر قال : فكأنما تفقأ في وجهه حب الرمان من الغضب قال : فقال لهم : " ما لكم تضربون كتاب الله بعضه ببعض؟ بهذا هلك من كان قبلكم » ، قال فما غبطت نفسي بمجلس فيه رسول الله لم أشهده ما غبطت نفسي بذلك المجلس أني لم أشهده. </a:t>
            </a:r>
            <a:r>
              <a:rPr lang="ar-SA" sz="2800" b="1" dirty="0" smtClean="0">
                <a:solidFill>
                  <a:srgbClr val="009900"/>
                </a:solidFill>
              </a:rPr>
              <a:t>وتفقأ: يعني تكسر</a:t>
            </a:r>
            <a:endParaRPr lang="ar-SA" sz="2800" b="1" dirty="0">
              <a:solidFill>
                <a:srgbClr val="0099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solidFill>
                  <a:srgbClr val="009900"/>
                </a:solidFill>
              </a:rPr>
              <a:t>لا يسأل عما يفعل :</a:t>
            </a:r>
            <a:endParaRPr lang="en-US" b="1" dirty="0">
              <a:solidFill>
                <a:srgbClr val="009900"/>
              </a:solidFill>
            </a:endParaRPr>
          </a:p>
        </p:txBody>
      </p:sp>
      <p:sp>
        <p:nvSpPr>
          <p:cNvPr id="7171" name="Text Placeholder 5"/>
          <p:cNvSpPr>
            <a:spLocks noGrp="1"/>
          </p:cNvSpPr>
          <p:nvPr>
            <p:ph idx="1"/>
          </p:nvPr>
        </p:nvSpPr>
        <p:spPr/>
        <p:txBody>
          <a:bodyPr/>
          <a:lstStyle/>
          <a:p>
            <a:pPr rtl="1" eaLnBrk="1" hangingPunct="1">
              <a:buFontTx/>
              <a:buChar char="-"/>
            </a:pPr>
            <a:r>
              <a:rPr lang="ar-SA" b="1" dirty="0" smtClean="0">
                <a:cs typeface="Arial" pitchFamily="34" charset="0"/>
              </a:rPr>
              <a:t>مبنى العبودية والإيمان بالله وكتبه ورسله على التسليم وعدم</a:t>
            </a:r>
          </a:p>
          <a:p>
            <a:pPr marL="0" indent="0" rtl="1" eaLnBrk="1" hangingPunct="1"/>
            <a:r>
              <a:rPr lang="ar-SA" b="1" dirty="0" smtClean="0">
                <a:cs typeface="Arial" pitchFamily="34" charset="0"/>
              </a:rPr>
              <a:t>الأسئلة عن تفاصيل الحكمة في الأوامر والنواهي والشرائع .</a:t>
            </a:r>
          </a:p>
          <a:p>
            <a:pPr eaLnBrk="1" hangingPunct="1"/>
            <a:r>
              <a:rPr lang="ar-SA" b="1" dirty="0" smtClean="0">
                <a:cs typeface="Arial" pitchFamily="34" charset="0"/>
              </a:rPr>
              <a:t>وما </a:t>
            </a:r>
            <a:r>
              <a:rPr lang="ar-SA" b="1" dirty="0">
                <a:cs typeface="Arial" pitchFamily="34" charset="0"/>
              </a:rPr>
              <a:t>عرفت من الحكمة عرفته , </a:t>
            </a:r>
            <a:r>
              <a:rPr lang="ar-SA" b="1" dirty="0" smtClean="0">
                <a:cs typeface="Arial" pitchFamily="34" charset="0"/>
              </a:rPr>
              <a:t>وما خفي </a:t>
            </a:r>
            <a:r>
              <a:rPr lang="ar-SA" b="1" dirty="0">
                <a:cs typeface="Arial" pitchFamily="34" charset="0"/>
              </a:rPr>
              <a:t>عنها لم تتوقف </a:t>
            </a:r>
          </a:p>
          <a:p>
            <a:pPr eaLnBrk="1" hangingPunct="1"/>
            <a:r>
              <a:rPr lang="ar-SA" b="1" dirty="0">
                <a:cs typeface="Arial" pitchFamily="34" charset="0"/>
              </a:rPr>
              <a:t>في انقيادها وتسليمها على معرفته </a:t>
            </a:r>
            <a:r>
              <a:rPr lang="ar-SA" b="1" dirty="0" smtClean="0">
                <a:cs typeface="Arial" pitchFamily="34" charset="0"/>
              </a:rPr>
              <a:t>.</a:t>
            </a:r>
            <a:endParaRPr lang="ar-SA" b="1" dirty="0">
              <a:cs typeface="Arial" pitchFamily="34" charset="0"/>
            </a:endParaRPr>
          </a:p>
          <a:p>
            <a:pPr marL="0" indent="0" rtl="1" eaLnBrk="1" hangingPunct="1"/>
            <a:endParaRPr lang="ar-EG" b="1" dirty="0" smtClean="0">
              <a:solidFill>
                <a:srgbClr val="7030A0"/>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علم القدر علم مفقود :</a:t>
            </a:r>
            <a:endParaRPr lang="en-US" dirty="0"/>
          </a:p>
        </p:txBody>
      </p:sp>
      <p:sp>
        <p:nvSpPr>
          <p:cNvPr id="3" name="عنصر نائب للمحتوى 2"/>
          <p:cNvSpPr>
            <a:spLocks noGrp="1"/>
          </p:cNvSpPr>
          <p:nvPr>
            <p:ph idx="1"/>
          </p:nvPr>
        </p:nvSpPr>
        <p:spPr>
          <a:xfrm>
            <a:off x="381000" y="1524000"/>
            <a:ext cx="9067800" cy="4754563"/>
          </a:xfrm>
        </p:spPr>
        <p:txBody>
          <a:bodyPr/>
          <a:lstStyle/>
          <a:p>
            <a:pPr eaLnBrk="1" hangingPunct="1"/>
            <a:r>
              <a:rPr lang="ar-SA" sz="2800" b="1" dirty="0" smtClean="0">
                <a:solidFill>
                  <a:srgbClr val="3B84AF"/>
                </a:solidFill>
                <a:cs typeface="Arial" pitchFamily="34" charset="0"/>
              </a:rPr>
              <a:t>قال </a:t>
            </a:r>
            <a:r>
              <a:rPr lang="ar-SA" sz="2800" b="1" dirty="0" err="1" smtClean="0">
                <a:solidFill>
                  <a:srgbClr val="3B84AF"/>
                </a:solidFill>
                <a:cs typeface="Arial" pitchFamily="34" charset="0"/>
              </a:rPr>
              <a:t>الطحاوي</a:t>
            </a:r>
            <a:r>
              <a:rPr lang="ar-SA" sz="2800" b="1" dirty="0" smtClean="0">
                <a:solidFill>
                  <a:srgbClr val="3B84AF"/>
                </a:solidFill>
                <a:cs typeface="Arial" pitchFamily="34" charset="0"/>
              </a:rPr>
              <a:t> رحمه الله: (فهذا جملة ما يحتاج إليه من هو منور قلبه من أولياء الله تعالى,وهي درجة الراسخين في العلم . لأن العلم علمان : </a:t>
            </a:r>
          </a:p>
          <a:p>
            <a:pPr eaLnBrk="1" hangingPunct="1"/>
            <a:r>
              <a:rPr lang="ar-SA" sz="2800" b="1" dirty="0" smtClean="0">
                <a:solidFill>
                  <a:srgbClr val="3B84AF"/>
                </a:solidFill>
                <a:cs typeface="Arial" pitchFamily="34" charset="0"/>
              </a:rPr>
              <a:t>علم في الخلق موجود , وعلم في الخلق مفقود, فإنكار العلم</a:t>
            </a:r>
          </a:p>
          <a:p>
            <a:pPr eaLnBrk="1" hangingPunct="1"/>
            <a:r>
              <a:rPr lang="ar-SA" sz="2800" b="1" dirty="0" smtClean="0">
                <a:solidFill>
                  <a:srgbClr val="3B84AF"/>
                </a:solidFill>
                <a:cs typeface="Arial" pitchFamily="34" charset="0"/>
              </a:rPr>
              <a:t>الموجود كفر, وادعاء العلم المفقود كفر ولا يثبت الإيمان إلا بقبول العلم </a:t>
            </a:r>
          </a:p>
          <a:p>
            <a:pPr eaLnBrk="1" hangingPunct="1"/>
            <a:r>
              <a:rPr lang="ar-SA" sz="2800" b="1" dirty="0" smtClean="0">
                <a:solidFill>
                  <a:srgbClr val="3B84AF"/>
                </a:solidFill>
                <a:cs typeface="Arial" pitchFamily="34" charset="0"/>
              </a:rPr>
              <a:t>الموجود وترك طلب العلم المفقود).</a:t>
            </a:r>
          </a:p>
          <a:p>
            <a:pPr eaLnBrk="1" hangingPunct="1"/>
            <a:r>
              <a:rPr lang="ar-SA" sz="2800" b="1" dirty="0" smtClean="0">
                <a:solidFill>
                  <a:srgbClr val="FF3300"/>
                </a:solidFill>
                <a:cs typeface="Arial" pitchFamily="34" charset="0"/>
              </a:rPr>
              <a:t>ويعني بالعلم المفقود:</a:t>
            </a:r>
          </a:p>
          <a:p>
            <a:pPr eaLnBrk="1" hangingPunct="1"/>
            <a:r>
              <a:rPr lang="ar-SA" sz="2800" b="1" dirty="0" smtClean="0">
                <a:cs typeface="Arial" pitchFamily="34" charset="0"/>
              </a:rPr>
              <a:t>علم القدر الذي طواه الله عن </a:t>
            </a:r>
            <a:r>
              <a:rPr lang="ar-SA" sz="2800" b="1" dirty="0" err="1" smtClean="0">
                <a:cs typeface="Arial" pitchFamily="34" charset="0"/>
              </a:rPr>
              <a:t>أنامه</a:t>
            </a:r>
            <a:r>
              <a:rPr lang="ar-SA" sz="2800" b="1" dirty="0" smtClean="0">
                <a:cs typeface="Arial" pitchFamily="34" charset="0"/>
              </a:rPr>
              <a:t>، ونهاهم عن مرامه.</a:t>
            </a:r>
          </a:p>
          <a:p>
            <a:pPr eaLnBrk="1" hangingPunct="1"/>
            <a:r>
              <a:rPr lang="ar-SA" sz="2800" b="1" dirty="0" smtClean="0">
                <a:solidFill>
                  <a:srgbClr val="FF3300"/>
                </a:solidFill>
                <a:cs typeface="Arial" pitchFamily="34" charset="0"/>
              </a:rPr>
              <a:t>ويعني بالعلم الموجود : </a:t>
            </a:r>
            <a:endParaRPr lang="ar-SA" sz="2800" b="1" dirty="0" smtClean="0">
              <a:cs typeface="Arial" pitchFamily="34" charset="0"/>
            </a:endParaRPr>
          </a:p>
          <a:p>
            <a:pPr eaLnBrk="1" hangingPunct="1"/>
            <a:r>
              <a:rPr lang="ar-SA" sz="2800" b="1" dirty="0" smtClean="0">
                <a:cs typeface="Arial" pitchFamily="34" charset="0"/>
              </a:rPr>
              <a:t>علم الشريعة , أصولها وفروعها فمن أنكر شيئاً مما جاء به .</a:t>
            </a:r>
          </a:p>
          <a:p>
            <a:pPr eaLnBrk="1" hangingPunct="1"/>
            <a:endParaRPr lang="ar-SA" sz="2800" b="1" dirty="0" smtClean="0">
              <a:solidFill>
                <a:srgbClr val="3B84AF"/>
              </a:solidFill>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خطورة البحث عن القدر :</a:t>
            </a:r>
            <a:endParaRPr lang="en-US" dirty="0"/>
          </a:p>
        </p:txBody>
      </p:sp>
      <p:sp>
        <p:nvSpPr>
          <p:cNvPr id="3" name="عنصر نائب للمحتوى 2"/>
          <p:cNvSpPr>
            <a:spLocks noGrp="1"/>
          </p:cNvSpPr>
          <p:nvPr>
            <p:ph idx="1"/>
          </p:nvPr>
        </p:nvSpPr>
        <p:spPr/>
        <p:txBody>
          <a:bodyPr/>
          <a:lstStyle/>
          <a:p>
            <a:r>
              <a:rPr lang="ar-SA" sz="2800" b="1" dirty="0" smtClean="0">
                <a:solidFill>
                  <a:srgbClr val="3B84AF"/>
                </a:solidFill>
              </a:rPr>
              <a:t>قوله </a:t>
            </a:r>
            <a:r>
              <a:rPr lang="ar-SA" sz="2800" b="1" dirty="0" err="1" smtClean="0">
                <a:solidFill>
                  <a:srgbClr val="3B84AF"/>
                </a:solidFill>
              </a:rPr>
              <a:t>الطحاوي</a:t>
            </a:r>
            <a:r>
              <a:rPr lang="ar-SA" sz="2800" b="1" dirty="0" smtClean="0">
                <a:solidFill>
                  <a:srgbClr val="3B84AF"/>
                </a:solidFill>
              </a:rPr>
              <a:t> رحمه الله: ( فويل لمن صار لله تعالى في القدر خصيماً , وأحضر للنظر فيه قلباً سقيماً لقد التمس بوهمه في فحص الغيب سراً كتيماً,وعاد بما قال فيه أفاكاً أثيماً ) </a:t>
            </a:r>
          </a:p>
          <a:p>
            <a:r>
              <a:rPr lang="ar-SA" sz="2800" b="1" dirty="0" smtClean="0"/>
              <a:t>وقد قال تعالى : </a:t>
            </a:r>
          </a:p>
          <a:p>
            <a:r>
              <a:rPr lang="ar-SA" sz="2800" b="1" dirty="0" smtClean="0"/>
              <a:t>« عالم الغيب فلا يظهر على غيبه أحداً إلا من ارتضى من رسول)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خاتمة في القدر :</a:t>
            </a:r>
            <a:endParaRPr lang="en-US" dirty="0"/>
          </a:p>
        </p:txBody>
      </p:sp>
      <p:sp>
        <p:nvSpPr>
          <p:cNvPr id="3" name="عنصر نائب للمحتوى 2"/>
          <p:cNvSpPr>
            <a:spLocks noGrp="1"/>
          </p:cNvSpPr>
          <p:nvPr>
            <p:ph idx="1"/>
          </p:nvPr>
        </p:nvSpPr>
        <p:spPr/>
        <p:txBody>
          <a:bodyPr/>
          <a:lstStyle/>
          <a:p>
            <a:r>
              <a:rPr lang="ar-SA" sz="2800" b="1" dirty="0" smtClean="0">
                <a:solidFill>
                  <a:srgbClr val="3B84AF"/>
                </a:solidFill>
                <a:cs typeface="Arial" pitchFamily="34" charset="0"/>
              </a:rPr>
              <a:t>قال </a:t>
            </a:r>
            <a:r>
              <a:rPr lang="ar-SA" sz="2800" b="1" dirty="0" err="1" smtClean="0">
                <a:solidFill>
                  <a:srgbClr val="3B84AF"/>
                </a:solidFill>
                <a:cs typeface="Arial" pitchFamily="34" charset="0"/>
              </a:rPr>
              <a:t>الطحاوي</a:t>
            </a:r>
            <a:r>
              <a:rPr lang="ar-SA" sz="2800" b="1" dirty="0" smtClean="0">
                <a:solidFill>
                  <a:srgbClr val="3B84AF"/>
                </a:solidFill>
                <a:cs typeface="Arial" pitchFamily="34" charset="0"/>
              </a:rPr>
              <a:t> رحمه الله:( وذلك من عقد الإيمان وأصول المعرفة والاعتراف بتوحيد الله تعالى وربوبيته , كما قال تعالى في كتابه :{ وخلق كل شيء فقدره تقديراً}</a:t>
            </a:r>
          </a:p>
          <a:p>
            <a:r>
              <a:rPr lang="ar-SA" sz="2800" b="1" dirty="0" smtClean="0">
                <a:solidFill>
                  <a:srgbClr val="3B84AF"/>
                </a:solidFill>
                <a:cs typeface="Arial" pitchFamily="34" charset="0"/>
              </a:rPr>
              <a:t>وقال تعالى:{ وكان أمر الله قدراً مقدوراً})</a:t>
            </a:r>
          </a:p>
          <a:p>
            <a:r>
              <a:rPr lang="ar-SA" sz="2800" b="1" dirty="0" smtClean="0">
                <a:cs typeface="Arial" pitchFamily="34" charset="0"/>
              </a:rPr>
              <a:t>الإشارة إلى ما تقدم من الإيمان بالقدر وسبق علمه بالكائنات قبل خلقها قال صلى الله عليه وسلم في جواب السائل عن الإيمان :</a:t>
            </a:r>
          </a:p>
          <a:p>
            <a:r>
              <a:rPr lang="ar-SA" sz="2800" b="1" dirty="0" smtClean="0">
                <a:cs typeface="Arial" pitchFamily="34" charset="0"/>
              </a:rPr>
              <a:t>” أن تؤمن بالله وملائكته وكتبه ورسله واليوم الآخر , وتؤمن بالقدر</a:t>
            </a:r>
          </a:p>
          <a:p>
            <a:r>
              <a:rPr lang="ar-SA" sz="2800" b="1" dirty="0" smtClean="0">
                <a:cs typeface="Arial" pitchFamily="34" charset="0"/>
              </a:rPr>
              <a:t>خيره وشره ” .</a:t>
            </a:r>
            <a:r>
              <a:rPr lang="ar-SA" sz="2800" b="1" dirty="0" smtClean="0">
                <a:solidFill>
                  <a:srgbClr val="92D050"/>
                </a:solidFill>
                <a:cs typeface="Arial" pitchFamily="34" charset="0"/>
              </a:rPr>
              <a:t> </a:t>
            </a:r>
          </a:p>
          <a:p>
            <a:endParaRPr lang="ar-SA" b="1" dirty="0" smtClean="0">
              <a:solidFill>
                <a:srgbClr val="92D050"/>
              </a:solidFill>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1822</TotalTime>
  <Words>797</Words>
  <Application>Microsoft Office PowerPoint</Application>
  <PresentationFormat>A4 Paper (210x297 mm)‎</PresentationFormat>
  <Paragraphs>71</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الرابعة عشرة  عنوان المحاضرة</vt:lpstr>
      <vt:lpstr>عناصر المحاضرة</vt:lpstr>
      <vt:lpstr>الحسنة والسيئة:</vt:lpstr>
      <vt:lpstr>الحسنة والسيئة:</vt:lpstr>
      <vt:lpstr>القدر سر الله في خلقه:</vt:lpstr>
      <vt:lpstr>القدر سر الله في خلقه:</vt:lpstr>
      <vt:lpstr>لا يسأل عما يفعل :</vt:lpstr>
      <vt:lpstr>علم القدر علم مفقود :</vt:lpstr>
      <vt:lpstr>خطورة البحث عن القدر :</vt:lpstr>
      <vt:lpstr>خاتمة في القدر :</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حnader darawsheh</dc:creator>
  <cp:lastModifiedBy>zalhumam</cp:lastModifiedBy>
  <cp:revision>165</cp:revision>
  <dcterms:created xsi:type="dcterms:W3CDTF">2009-10-14T19:14:34Z</dcterms:created>
  <dcterms:modified xsi:type="dcterms:W3CDTF">2012-04-10T11:27:04Z</dcterms:modified>
</cp:coreProperties>
</file>